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sldIdLst>
    <p:sldId id="256" r:id="rId2"/>
    <p:sldId id="257" r:id="rId3"/>
    <p:sldId id="258" r:id="rId4"/>
    <p:sldId id="312" r:id="rId5"/>
    <p:sldId id="259" r:id="rId6"/>
    <p:sldId id="260" r:id="rId7"/>
    <p:sldId id="261" r:id="rId8"/>
    <p:sldId id="262" r:id="rId9"/>
    <p:sldId id="263" r:id="rId10"/>
    <p:sldId id="264" r:id="rId11"/>
    <p:sldId id="265" r:id="rId12"/>
    <p:sldId id="266" r:id="rId13"/>
    <p:sldId id="267" r:id="rId14"/>
    <p:sldId id="268" r:id="rId15"/>
    <p:sldId id="269" r:id="rId16"/>
    <p:sldId id="308" r:id="rId17"/>
    <p:sldId id="272" r:id="rId18"/>
    <p:sldId id="273" r:id="rId19"/>
    <p:sldId id="274" r:id="rId20"/>
    <p:sldId id="275" r:id="rId21"/>
    <p:sldId id="276" r:id="rId22"/>
    <p:sldId id="277" r:id="rId23"/>
    <p:sldId id="278" r:id="rId24"/>
    <p:sldId id="279" r:id="rId25"/>
    <p:sldId id="309" r:id="rId26"/>
    <p:sldId id="280" r:id="rId27"/>
    <p:sldId id="282" r:id="rId28"/>
    <p:sldId id="283" r:id="rId29"/>
    <p:sldId id="281" r:id="rId30"/>
    <p:sldId id="311" r:id="rId31"/>
    <p:sldId id="284" r:id="rId32"/>
    <p:sldId id="285" r:id="rId33"/>
    <p:sldId id="288" r:id="rId34"/>
    <p:sldId id="289" r:id="rId35"/>
    <p:sldId id="290" r:id="rId36"/>
    <p:sldId id="293" r:id="rId37"/>
    <p:sldId id="294" r:id="rId38"/>
    <p:sldId id="295" r:id="rId39"/>
  </p:sldIdLst>
  <p:sldSz cx="6858000" cy="12192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59A441-117D-4493-2E2B-28783FC5B748}" name="FALGUERA LLOR, M.ALBA" initials="FLM" userId="S::falguerala@diba.cat::b8ae6cc3-b683-4414-832b-d0439fe9f6e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6357" autoAdjust="0"/>
  </p:normalViewPr>
  <p:slideViewPr>
    <p:cSldViewPr snapToGrid="0">
      <p:cViewPr varScale="1">
        <p:scale>
          <a:sx n="62" d="100"/>
          <a:sy n="62" d="100"/>
        </p:scale>
        <p:origin x="2730" y="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1" y="0"/>
            <a:ext cx="2889250" cy="497624"/>
          </a:xfrm>
          <a:prstGeom prst="rect">
            <a:avLst/>
          </a:prstGeom>
        </p:spPr>
        <p:txBody>
          <a:bodyPr vert="horz" lIns="91430" tIns="45715" rIns="91430" bIns="45715" rtlCol="0"/>
          <a:lstStyle>
            <a:lvl1pPr algn="l">
              <a:defRPr sz="1200"/>
            </a:lvl1pPr>
          </a:lstStyle>
          <a:p>
            <a:endParaRPr lang="ca-ES"/>
          </a:p>
        </p:txBody>
      </p:sp>
      <p:sp>
        <p:nvSpPr>
          <p:cNvPr id="3" name="Contenidor de data 2"/>
          <p:cNvSpPr>
            <a:spLocks noGrp="1"/>
          </p:cNvSpPr>
          <p:nvPr>
            <p:ph type="dt" idx="1"/>
          </p:nvPr>
        </p:nvSpPr>
        <p:spPr>
          <a:xfrm>
            <a:off x="3778251" y="0"/>
            <a:ext cx="2889250" cy="497624"/>
          </a:xfrm>
          <a:prstGeom prst="rect">
            <a:avLst/>
          </a:prstGeom>
        </p:spPr>
        <p:txBody>
          <a:bodyPr vert="horz" lIns="91430" tIns="45715" rIns="91430" bIns="45715" rtlCol="0"/>
          <a:lstStyle>
            <a:lvl1pPr algn="r">
              <a:defRPr sz="1200"/>
            </a:lvl1pPr>
          </a:lstStyle>
          <a:p>
            <a:fld id="{3C40F921-2A6D-46DA-982C-78CBC5936601}" type="datetimeFigureOut">
              <a:rPr lang="ca-ES" smtClean="0"/>
              <a:t>09/07/2024</a:t>
            </a:fld>
            <a:endParaRPr lang="ca-ES"/>
          </a:p>
        </p:txBody>
      </p:sp>
      <p:sp>
        <p:nvSpPr>
          <p:cNvPr id="4" name="Contenidor d'imatge de diapositiva 3"/>
          <p:cNvSpPr>
            <a:spLocks noGrp="1" noRot="1" noChangeAspect="1"/>
          </p:cNvSpPr>
          <p:nvPr>
            <p:ph type="sldImg" idx="2"/>
          </p:nvPr>
        </p:nvSpPr>
        <p:spPr>
          <a:xfrm>
            <a:off x="2393950" y="1241425"/>
            <a:ext cx="1881188" cy="3349625"/>
          </a:xfrm>
          <a:prstGeom prst="rect">
            <a:avLst/>
          </a:prstGeom>
          <a:noFill/>
          <a:ln w="12700">
            <a:solidFill>
              <a:prstClr val="black"/>
            </a:solidFill>
          </a:ln>
        </p:spPr>
        <p:txBody>
          <a:bodyPr vert="horz" lIns="91430" tIns="45715" rIns="91430" bIns="45715" rtlCol="0" anchor="ctr"/>
          <a:lstStyle/>
          <a:p>
            <a:endParaRPr lang="ca-ES"/>
          </a:p>
        </p:txBody>
      </p:sp>
      <p:sp>
        <p:nvSpPr>
          <p:cNvPr id="5" name="Contenidor de notes 4"/>
          <p:cNvSpPr>
            <a:spLocks noGrp="1"/>
          </p:cNvSpPr>
          <p:nvPr>
            <p:ph type="body" sz="quarter" idx="3"/>
          </p:nvPr>
        </p:nvSpPr>
        <p:spPr>
          <a:xfrm>
            <a:off x="666750" y="4777518"/>
            <a:ext cx="5335588" cy="3908290"/>
          </a:xfrm>
          <a:prstGeom prst="rect">
            <a:avLst/>
          </a:prstGeom>
        </p:spPr>
        <p:txBody>
          <a:bodyPr vert="horz" lIns="91430" tIns="45715" rIns="91430" bIns="45715"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1" y="9429015"/>
            <a:ext cx="2889250" cy="497624"/>
          </a:xfrm>
          <a:prstGeom prst="rect">
            <a:avLst/>
          </a:prstGeom>
        </p:spPr>
        <p:txBody>
          <a:bodyPr vert="horz" lIns="91430" tIns="45715" rIns="91430" bIns="45715"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778251" y="9429015"/>
            <a:ext cx="2889250" cy="497624"/>
          </a:xfrm>
          <a:prstGeom prst="rect">
            <a:avLst/>
          </a:prstGeom>
        </p:spPr>
        <p:txBody>
          <a:bodyPr vert="horz" lIns="91430" tIns="45715" rIns="91430" bIns="45715" rtlCol="0" anchor="b"/>
          <a:lstStyle>
            <a:lvl1pPr algn="r">
              <a:defRPr sz="1200"/>
            </a:lvl1pPr>
          </a:lstStyle>
          <a:p>
            <a:fld id="{FB0E5CB7-5B36-42DD-B03A-D766DC475257}" type="slidenum">
              <a:rPr lang="ca-ES" smtClean="0"/>
              <a:t>‹#›</a:t>
            </a:fld>
            <a:endParaRPr lang="ca-ES"/>
          </a:p>
        </p:txBody>
      </p:sp>
    </p:spTree>
    <p:extLst>
      <p:ext uri="{BB962C8B-B14F-4D97-AF65-F5344CB8AC3E}">
        <p14:creationId xmlns:p14="http://schemas.microsoft.com/office/powerpoint/2010/main" val="394904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ca-ES"/>
              <a:t>Feu clic aquí per editar l'estil</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a-ES"/>
              <a:t>Feu clic aquí per editar l'estil de subtítols del patró</a:t>
            </a:r>
            <a:endParaRPr lang="en-US" dirty="0"/>
          </a:p>
        </p:txBody>
      </p:sp>
      <p:sp>
        <p:nvSpPr>
          <p:cNvPr id="4" name="Date Placeholder 3"/>
          <p:cNvSpPr>
            <a:spLocks noGrp="1"/>
          </p:cNvSpPr>
          <p:nvPr>
            <p:ph type="dt" sz="half" idx="10"/>
          </p:nvPr>
        </p:nvSpPr>
        <p:spPr/>
        <p:txBody>
          <a:bodyPr/>
          <a:lstStyle/>
          <a:p>
            <a:fld id="{17C426DB-AA85-40CE-A15F-50641E9DA35A}" type="datetime1">
              <a:rPr lang="ca-ES" smtClean="0"/>
              <a:t>09/07/2024</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31618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Vertical Text Placeholder 2"/>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4227C735-B927-4DE6-8E01-3E7D0E7CE836}" type="datetime1">
              <a:rPr lang="ca-ES" smtClean="0"/>
              <a:t>09/07/2024</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01062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ca-ES"/>
              <a:t>Feu clic aquí per editar l'estil</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0C32BFC7-F7D9-4EB6-9D77-EF16E4BB2201}" type="datetime1">
              <a:rPr lang="ca-ES" smtClean="0"/>
              <a:t>09/07/2024</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34916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10"/>
          </p:nvPr>
        </p:nvSpPr>
        <p:spPr/>
        <p:txBody>
          <a:bodyPr/>
          <a:lstStyle/>
          <a:p>
            <a:fld id="{13A1B351-196F-43C6-8FAC-102716C4201E}" type="datetime1">
              <a:rPr lang="ca-ES" smtClean="0"/>
              <a:t>09/07/2024</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348719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ca-ES"/>
              <a:t>Feu clic aquí per editar l'estil</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a-ES"/>
              <a:t>Feu clic per editar els estils del text del patró</a:t>
            </a:r>
          </a:p>
        </p:txBody>
      </p:sp>
      <p:sp>
        <p:nvSpPr>
          <p:cNvPr id="4" name="Date Placeholder 3"/>
          <p:cNvSpPr>
            <a:spLocks noGrp="1"/>
          </p:cNvSpPr>
          <p:nvPr>
            <p:ph type="dt" sz="half" idx="10"/>
          </p:nvPr>
        </p:nvSpPr>
        <p:spPr/>
        <p:txBody>
          <a:bodyPr/>
          <a:lstStyle/>
          <a:p>
            <a:fld id="{D83BD914-98A9-460F-B9B6-83EB97947070}" type="datetime1">
              <a:rPr lang="ca-ES" smtClean="0"/>
              <a:t>09/07/2024</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71051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Date Placeholder 4"/>
          <p:cNvSpPr>
            <a:spLocks noGrp="1"/>
          </p:cNvSpPr>
          <p:nvPr>
            <p:ph type="dt" sz="half" idx="10"/>
          </p:nvPr>
        </p:nvSpPr>
        <p:spPr/>
        <p:txBody>
          <a:bodyPr/>
          <a:lstStyle/>
          <a:p>
            <a:fld id="{9060C3F2-342A-42B4-B446-4AE54FDF03DC}" type="datetime1">
              <a:rPr lang="ca-ES" smtClean="0"/>
              <a:t>09/07/2024</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6736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ca-ES"/>
              <a:t>Feu clic aquí per editar l'estil</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4" name="Content Placeholder 3"/>
          <p:cNvSpPr>
            <a:spLocks noGrp="1"/>
          </p:cNvSpPr>
          <p:nvPr>
            <p:ph sz="half" idx="2"/>
          </p:nvPr>
        </p:nvSpPr>
        <p:spPr>
          <a:xfrm>
            <a:off x="472381" y="4453467"/>
            <a:ext cx="2901255" cy="6550379"/>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a-ES"/>
              <a:t>Feu clic per editar els estils del text del patró</a:t>
            </a:r>
          </a:p>
        </p:txBody>
      </p:sp>
      <p:sp>
        <p:nvSpPr>
          <p:cNvPr id="6" name="Content Placeholder 5"/>
          <p:cNvSpPr>
            <a:spLocks noGrp="1"/>
          </p:cNvSpPr>
          <p:nvPr>
            <p:ph sz="quarter" idx="4"/>
          </p:nvPr>
        </p:nvSpPr>
        <p:spPr>
          <a:xfrm>
            <a:off x="3471863" y="4453467"/>
            <a:ext cx="2915543" cy="6550379"/>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7" name="Date Placeholder 6"/>
          <p:cNvSpPr>
            <a:spLocks noGrp="1"/>
          </p:cNvSpPr>
          <p:nvPr>
            <p:ph type="dt" sz="half" idx="10"/>
          </p:nvPr>
        </p:nvSpPr>
        <p:spPr/>
        <p:txBody>
          <a:bodyPr/>
          <a:lstStyle/>
          <a:p>
            <a:fld id="{A3B648EB-3BA3-4763-96FD-4D2CB61CBB40}" type="datetime1">
              <a:rPr lang="ca-ES" smtClean="0"/>
              <a:t>09/07/2024</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07111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Date Placeholder 2"/>
          <p:cNvSpPr>
            <a:spLocks noGrp="1"/>
          </p:cNvSpPr>
          <p:nvPr>
            <p:ph type="dt" sz="half" idx="10"/>
          </p:nvPr>
        </p:nvSpPr>
        <p:spPr/>
        <p:txBody>
          <a:bodyPr/>
          <a:lstStyle/>
          <a:p>
            <a:fld id="{3856345F-9411-4109-B5F4-CBC8C88911D3}" type="datetime1">
              <a:rPr lang="ca-ES" smtClean="0"/>
              <a:t>09/07/2024</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99510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61557-0292-427F-BEB1-23F9C75D187A}" type="datetime1">
              <a:rPr lang="ca-ES" smtClean="0"/>
              <a:t>09/07/2024</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32457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ca-ES"/>
              <a:t>Feu clic aquí per editar l'estil</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4BAB1FE8-4ACB-47E2-AFF8-B305D3B5EC78}" type="datetime1">
              <a:rPr lang="ca-ES" smtClean="0"/>
              <a:t>09/07/2024</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2730969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ca-ES"/>
              <a:t>Feu clic aquí per editar l'estil</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a-ES"/>
              <a:t>Feu clic a la icona per afegir una imatge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a-ES"/>
              <a:t>Feu clic per editar els estils del text del patró</a:t>
            </a:r>
          </a:p>
        </p:txBody>
      </p:sp>
      <p:sp>
        <p:nvSpPr>
          <p:cNvPr id="5" name="Date Placeholder 4"/>
          <p:cNvSpPr>
            <a:spLocks noGrp="1"/>
          </p:cNvSpPr>
          <p:nvPr>
            <p:ph type="dt" sz="half" idx="10"/>
          </p:nvPr>
        </p:nvSpPr>
        <p:spPr/>
        <p:txBody>
          <a:bodyPr/>
          <a:lstStyle/>
          <a:p>
            <a:fld id="{AAA6CC76-341B-4BBA-9B02-A829D80F84A8}" type="datetime1">
              <a:rPr lang="ca-ES" smtClean="0"/>
              <a:t>09/07/2024</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69A02D07-1340-466E-8F89-ABB91E672000}" type="slidenum">
              <a:rPr lang="ca-ES" smtClean="0"/>
              <a:t>‹#›</a:t>
            </a:fld>
            <a:endParaRPr lang="ca-ES"/>
          </a:p>
        </p:txBody>
      </p:sp>
    </p:spTree>
    <p:extLst>
      <p:ext uri="{BB962C8B-B14F-4D97-AF65-F5344CB8AC3E}">
        <p14:creationId xmlns:p14="http://schemas.microsoft.com/office/powerpoint/2010/main" val="13419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ca-ES"/>
              <a:t>Feu clic aquí per editar l'estil</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80E41CC9-AC26-4608-A4FF-CBCA56A7733F}" type="datetime1">
              <a:rPr lang="ca-ES" smtClean="0"/>
              <a:t>09/07/2024</a:t>
            </a:fld>
            <a:endParaRPr lang="ca-E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9A02D07-1340-466E-8F89-ABB91E672000}" type="slidenum">
              <a:rPr lang="ca-ES" smtClean="0"/>
              <a:t>‹#›</a:t>
            </a:fld>
            <a:endParaRPr lang="ca-ES"/>
          </a:p>
        </p:txBody>
      </p:sp>
    </p:spTree>
    <p:extLst>
      <p:ext uri="{BB962C8B-B14F-4D97-AF65-F5344CB8AC3E}">
        <p14:creationId xmlns:p14="http://schemas.microsoft.com/office/powerpoint/2010/main" val="3241185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7.xml"/><Relationship Id="rId4" Type="http://schemas.openxmlformats.org/officeDocument/2006/relationships/image" Target="../media/image56.emf"/></Relationships>
</file>

<file path=ppt/slides/_rels/slide2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7.xml"/><Relationship Id="rId4" Type="http://schemas.openxmlformats.org/officeDocument/2006/relationships/image" Target="../media/image59.emf"/></Relationships>
</file>

<file path=ppt/slides/_rels/slide2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a:extLst>
              <a:ext uri="{FF2B5EF4-FFF2-40B4-BE49-F238E27FC236}">
                <a16:creationId xmlns:a16="http://schemas.microsoft.com/office/drawing/2014/main" id="{BE650456-5F7C-460D-BE33-CF8CD3569037}"/>
              </a:ext>
            </a:extLst>
          </p:cNvPr>
          <p:cNvSpPr txBox="1"/>
          <p:nvPr/>
        </p:nvSpPr>
        <p:spPr>
          <a:xfrm>
            <a:off x="17240" y="7039435"/>
            <a:ext cx="6840760" cy="1477328"/>
          </a:xfrm>
          <a:prstGeom prst="rect">
            <a:avLst/>
          </a:prstGeom>
          <a:noFill/>
        </p:spPr>
        <p:txBody>
          <a:bodyPr wrap="square" rtlCol="0">
            <a:spAutoFit/>
          </a:bodyPr>
          <a:lstStyle/>
          <a:p>
            <a:pPr algn="ctr" defTabSz="914400"/>
            <a:r>
              <a:rPr lang="es-ES" sz="2400" b="1" i="1" spc="-150" dirty="0">
                <a:solidFill>
                  <a:schemeClr val="tx1">
                    <a:lumMod val="85000"/>
                    <a:lumOff val="15000"/>
                  </a:schemeClr>
                </a:solidFill>
                <a:latin typeface="Arial"/>
              </a:rPr>
              <a:t>INFORME DE L’ACTIVITAT CONTRACTUAL</a:t>
            </a:r>
          </a:p>
          <a:p>
            <a:pPr algn="ctr" defTabSz="914400"/>
            <a:r>
              <a:rPr lang="es-ES" sz="2400" b="1" i="1" spc="-150" dirty="0">
                <a:solidFill>
                  <a:schemeClr val="tx1">
                    <a:lumMod val="85000"/>
                    <a:lumOff val="15000"/>
                  </a:schemeClr>
                </a:solidFill>
                <a:latin typeface="Arial"/>
              </a:rPr>
              <a:t>DE LA DIPUTACIÓ DE BARCELONA</a:t>
            </a:r>
          </a:p>
          <a:p>
            <a:pPr algn="ctr" defTabSz="914400"/>
            <a:endParaRPr lang="es-ES" b="1" dirty="0">
              <a:solidFill>
                <a:srgbClr val="C00000"/>
              </a:solidFill>
              <a:latin typeface="Arial"/>
            </a:endParaRPr>
          </a:p>
          <a:p>
            <a:pPr algn="ctr" defTabSz="914400"/>
            <a:r>
              <a:rPr lang="es-ES" sz="2400" b="1" i="1" dirty="0">
                <a:solidFill>
                  <a:srgbClr val="C00000"/>
                </a:solidFill>
                <a:latin typeface="Arial"/>
              </a:rPr>
              <a:t>PRIMER TRIMESTRE 2024</a:t>
            </a:r>
          </a:p>
        </p:txBody>
      </p:sp>
      <p:pic>
        <p:nvPicPr>
          <p:cNvPr id="8" name="Imatge 7" descr="Imatge que conté text&#10;&#10;Descripció generada automàticament">
            <a:extLst>
              <a:ext uri="{FF2B5EF4-FFF2-40B4-BE49-F238E27FC236}">
                <a16:creationId xmlns:a16="http://schemas.microsoft.com/office/drawing/2014/main" id="{3499C556-6788-400E-88FB-ABEA092C5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316" y="10977249"/>
            <a:ext cx="1114425" cy="1524000"/>
          </a:xfrm>
          <a:prstGeom prst="rect">
            <a:avLst/>
          </a:prstGeom>
        </p:spPr>
      </p:pic>
      <p:pic>
        <p:nvPicPr>
          <p:cNvPr id="10" name="Imatge 9">
            <a:extLst>
              <a:ext uri="{FF2B5EF4-FFF2-40B4-BE49-F238E27FC236}">
                <a16:creationId xmlns:a16="http://schemas.microsoft.com/office/drawing/2014/main" id="{9F9ED8AA-2C60-4E12-A157-E145A82F2F1F}"/>
              </a:ext>
            </a:extLst>
          </p:cNvPr>
          <p:cNvPicPr>
            <a:picLocks noChangeAspect="1"/>
          </p:cNvPicPr>
          <p:nvPr/>
        </p:nvPicPr>
        <p:blipFill>
          <a:blip r:embed="rId3"/>
          <a:stretch>
            <a:fillRect/>
          </a:stretch>
        </p:blipFill>
        <p:spPr>
          <a:xfrm>
            <a:off x="5351589" y="11739249"/>
            <a:ext cx="1114425" cy="298440"/>
          </a:xfrm>
          <a:prstGeom prst="rect">
            <a:avLst/>
          </a:prstGeom>
        </p:spPr>
      </p:pic>
      <p:pic>
        <p:nvPicPr>
          <p:cNvPr id="11" name="Imatge 10">
            <a:extLst>
              <a:ext uri="{FF2B5EF4-FFF2-40B4-BE49-F238E27FC236}">
                <a16:creationId xmlns:a16="http://schemas.microsoft.com/office/drawing/2014/main" id="{038CE0E8-0E9E-42C9-A6AC-99DCCC691E51}"/>
              </a:ext>
            </a:extLst>
          </p:cNvPr>
          <p:cNvPicPr>
            <a:picLocks noChangeAspect="1"/>
          </p:cNvPicPr>
          <p:nvPr/>
        </p:nvPicPr>
        <p:blipFill>
          <a:blip r:embed="rId4"/>
          <a:stretch>
            <a:fillRect/>
          </a:stretch>
        </p:blipFill>
        <p:spPr>
          <a:xfrm>
            <a:off x="5449526" y="11275689"/>
            <a:ext cx="918549" cy="354724"/>
          </a:xfrm>
          <a:prstGeom prst="rect">
            <a:avLst/>
          </a:prstGeom>
        </p:spPr>
      </p:pic>
      <p:cxnSp>
        <p:nvCxnSpPr>
          <p:cNvPr id="13" name="Connector recte 12">
            <a:extLst>
              <a:ext uri="{FF2B5EF4-FFF2-40B4-BE49-F238E27FC236}">
                <a16:creationId xmlns:a16="http://schemas.microsoft.com/office/drawing/2014/main" id="{05EF32D6-3A84-4D14-A26D-FBC0DE645A31}"/>
              </a:ext>
            </a:extLst>
          </p:cNvPr>
          <p:cNvCxnSpPr/>
          <p:nvPr/>
        </p:nvCxnSpPr>
        <p:spPr>
          <a:xfrm>
            <a:off x="0" y="8863781"/>
            <a:ext cx="685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or recte 14">
            <a:extLst>
              <a:ext uri="{FF2B5EF4-FFF2-40B4-BE49-F238E27FC236}">
                <a16:creationId xmlns:a16="http://schemas.microsoft.com/office/drawing/2014/main" id="{5EAA2E00-D17D-42ED-9EF9-36773732C751}"/>
              </a:ext>
            </a:extLst>
          </p:cNvPr>
          <p:cNvCxnSpPr/>
          <p:nvPr/>
        </p:nvCxnSpPr>
        <p:spPr>
          <a:xfrm>
            <a:off x="0" y="6695768"/>
            <a:ext cx="6858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88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B6DD1FD1-22D4-4E11-B464-6FC482A22857}"/>
              </a:ext>
            </a:extLst>
          </p:cNvPr>
          <p:cNvSpPr txBox="1"/>
          <p:nvPr/>
        </p:nvSpPr>
        <p:spPr>
          <a:xfrm>
            <a:off x="525837" y="474049"/>
            <a:ext cx="5961896" cy="830997"/>
          </a:xfrm>
          <a:prstGeom prst="rect">
            <a:avLst/>
          </a:prstGeom>
          <a:noFill/>
        </p:spPr>
        <p:txBody>
          <a:bodyPr wrap="square" rtlCol="0">
            <a:spAutoFit/>
          </a:bodyPr>
          <a:lstStyle/>
          <a:p>
            <a:pPr algn="just" defTabSz="914400"/>
            <a:r>
              <a:rPr lang="ca-ES" sz="1600" dirty="0">
                <a:solidFill>
                  <a:prstClr val="black"/>
                </a:solidFill>
                <a:latin typeface="Arial" panose="020B0604020202020204" pitchFamily="34" charset="0"/>
                <a:cs typeface="Arial" panose="020B0604020202020204" pitchFamily="34" charset="0"/>
              </a:rPr>
              <a:t>Aquesta taula incorpora a les adjudicacions realitzades per les Àrees de la corporació, les adjudicacions d’una part del seu sector públic (veure introducció)</a:t>
            </a:r>
          </a:p>
        </p:txBody>
      </p:sp>
      <p:sp>
        <p:nvSpPr>
          <p:cNvPr id="2" name="Contenidor de número de diapositiva 1">
            <a:extLst>
              <a:ext uri="{FF2B5EF4-FFF2-40B4-BE49-F238E27FC236}">
                <a16:creationId xmlns:a16="http://schemas.microsoft.com/office/drawing/2014/main" id="{EC84F12B-EEE7-48AA-98B8-38110A848172}"/>
              </a:ext>
            </a:extLst>
          </p:cNvPr>
          <p:cNvSpPr>
            <a:spLocks noGrp="1"/>
          </p:cNvSpPr>
          <p:nvPr>
            <p:ph type="sldNum" sz="quarter" idx="12"/>
          </p:nvPr>
        </p:nvSpPr>
        <p:spPr/>
        <p:txBody>
          <a:bodyPr/>
          <a:lstStyle/>
          <a:p>
            <a:fld id="{69A02D07-1340-466E-8F89-ABB91E672000}" type="slidenum">
              <a:rPr lang="ca-ES" smtClean="0"/>
              <a:t>10</a:t>
            </a:fld>
            <a:endParaRPr lang="ca-ES" dirty="0"/>
          </a:p>
        </p:txBody>
      </p:sp>
      <p:pic>
        <p:nvPicPr>
          <p:cNvPr id="6" name="Imatge 5">
            <a:extLst>
              <a:ext uri="{FF2B5EF4-FFF2-40B4-BE49-F238E27FC236}">
                <a16:creationId xmlns:a16="http://schemas.microsoft.com/office/drawing/2014/main" id="{DEDB801E-808F-D63E-36A9-49AE186246EE}"/>
              </a:ext>
            </a:extLst>
          </p:cNvPr>
          <p:cNvPicPr>
            <a:picLocks noChangeAspect="1"/>
          </p:cNvPicPr>
          <p:nvPr/>
        </p:nvPicPr>
        <p:blipFill>
          <a:blip r:embed="rId2"/>
          <a:stretch>
            <a:fillRect/>
          </a:stretch>
        </p:blipFill>
        <p:spPr>
          <a:xfrm>
            <a:off x="593817" y="5500431"/>
            <a:ext cx="5892218" cy="5931528"/>
          </a:xfrm>
          <a:prstGeom prst="rect">
            <a:avLst/>
          </a:prstGeom>
        </p:spPr>
      </p:pic>
      <p:pic>
        <p:nvPicPr>
          <p:cNvPr id="10" name="Imatge 9">
            <a:extLst>
              <a:ext uri="{FF2B5EF4-FFF2-40B4-BE49-F238E27FC236}">
                <a16:creationId xmlns:a16="http://schemas.microsoft.com/office/drawing/2014/main" id="{16CD1C38-705D-A0F5-6711-FC81C282212A}"/>
              </a:ext>
            </a:extLst>
          </p:cNvPr>
          <p:cNvPicPr>
            <a:picLocks noChangeAspect="1"/>
          </p:cNvPicPr>
          <p:nvPr/>
        </p:nvPicPr>
        <p:blipFill>
          <a:blip r:embed="rId3"/>
          <a:stretch>
            <a:fillRect/>
          </a:stretch>
        </p:blipFill>
        <p:spPr>
          <a:xfrm>
            <a:off x="0" y="2882530"/>
            <a:ext cx="3471946" cy="1719706"/>
          </a:xfrm>
          <a:prstGeom prst="rect">
            <a:avLst/>
          </a:prstGeom>
        </p:spPr>
      </p:pic>
      <p:pic>
        <p:nvPicPr>
          <p:cNvPr id="11" name="Imatge 10">
            <a:extLst>
              <a:ext uri="{FF2B5EF4-FFF2-40B4-BE49-F238E27FC236}">
                <a16:creationId xmlns:a16="http://schemas.microsoft.com/office/drawing/2014/main" id="{4C1407EA-AB71-7449-DDD4-60A81C44F910}"/>
              </a:ext>
            </a:extLst>
          </p:cNvPr>
          <p:cNvPicPr>
            <a:picLocks noChangeAspect="1"/>
          </p:cNvPicPr>
          <p:nvPr/>
        </p:nvPicPr>
        <p:blipFill>
          <a:blip r:embed="rId4"/>
          <a:stretch>
            <a:fillRect/>
          </a:stretch>
        </p:blipFill>
        <p:spPr>
          <a:xfrm>
            <a:off x="3221492" y="2882530"/>
            <a:ext cx="3722400" cy="1896141"/>
          </a:xfrm>
          <a:prstGeom prst="rect">
            <a:avLst/>
          </a:prstGeom>
        </p:spPr>
      </p:pic>
      <p:sp>
        <p:nvSpPr>
          <p:cNvPr id="12" name="QuadreDeText 11">
            <a:extLst>
              <a:ext uri="{FF2B5EF4-FFF2-40B4-BE49-F238E27FC236}">
                <a16:creationId xmlns:a16="http://schemas.microsoft.com/office/drawing/2014/main" id="{67F80479-1618-984E-6FCA-C3DA71121681}"/>
              </a:ext>
            </a:extLst>
          </p:cNvPr>
          <p:cNvSpPr txBox="1"/>
          <p:nvPr/>
        </p:nvSpPr>
        <p:spPr>
          <a:xfrm>
            <a:off x="525837" y="4690620"/>
            <a:ext cx="5892218" cy="58477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En la taula següent es presenten aquestes adjudicacions per serveis promotors, organismes autònoms i consorcis</a:t>
            </a:r>
            <a:endParaRPr lang="ca-ES" sz="1600" dirty="0"/>
          </a:p>
        </p:txBody>
      </p:sp>
      <p:pic>
        <p:nvPicPr>
          <p:cNvPr id="13" name="Imatge 12">
            <a:extLst>
              <a:ext uri="{FF2B5EF4-FFF2-40B4-BE49-F238E27FC236}">
                <a16:creationId xmlns:a16="http://schemas.microsoft.com/office/drawing/2014/main" id="{4B2FEF0D-7851-8E05-9E4A-F198E98BB51C}"/>
              </a:ext>
            </a:extLst>
          </p:cNvPr>
          <p:cNvPicPr>
            <a:picLocks noChangeAspect="1"/>
          </p:cNvPicPr>
          <p:nvPr/>
        </p:nvPicPr>
        <p:blipFill>
          <a:blip r:embed="rId5"/>
          <a:stretch>
            <a:fillRect/>
          </a:stretch>
        </p:blipFill>
        <p:spPr>
          <a:xfrm>
            <a:off x="633848" y="1393430"/>
            <a:ext cx="5745874" cy="1267869"/>
          </a:xfrm>
          <a:prstGeom prst="rect">
            <a:avLst/>
          </a:prstGeom>
        </p:spPr>
      </p:pic>
    </p:spTree>
    <p:extLst>
      <p:ext uri="{BB962C8B-B14F-4D97-AF65-F5344CB8AC3E}">
        <p14:creationId xmlns:p14="http://schemas.microsoft.com/office/powerpoint/2010/main" val="52105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número de diapositiva 2">
            <a:extLst>
              <a:ext uri="{FF2B5EF4-FFF2-40B4-BE49-F238E27FC236}">
                <a16:creationId xmlns:a16="http://schemas.microsoft.com/office/drawing/2014/main" id="{17143E48-1F10-4198-83ED-86DE9F87E7A6}"/>
              </a:ext>
            </a:extLst>
          </p:cNvPr>
          <p:cNvSpPr>
            <a:spLocks noGrp="1"/>
          </p:cNvSpPr>
          <p:nvPr>
            <p:ph type="sldNum" sz="quarter" idx="12"/>
          </p:nvPr>
        </p:nvSpPr>
        <p:spPr/>
        <p:txBody>
          <a:bodyPr/>
          <a:lstStyle/>
          <a:p>
            <a:fld id="{69A02D07-1340-466E-8F89-ABB91E672000}" type="slidenum">
              <a:rPr lang="ca-ES" smtClean="0"/>
              <a:t>11</a:t>
            </a:fld>
            <a:endParaRPr lang="ca-ES"/>
          </a:p>
        </p:txBody>
      </p:sp>
      <p:sp>
        <p:nvSpPr>
          <p:cNvPr id="6" name="QuadreDeText 5">
            <a:extLst>
              <a:ext uri="{FF2B5EF4-FFF2-40B4-BE49-F238E27FC236}">
                <a16:creationId xmlns:a16="http://schemas.microsoft.com/office/drawing/2014/main" id="{0D3DD594-29F3-6E77-93D2-9DB9D515C910}"/>
              </a:ext>
            </a:extLst>
          </p:cNvPr>
          <p:cNvSpPr txBox="1"/>
          <p:nvPr/>
        </p:nvSpPr>
        <p:spPr>
          <a:xfrm>
            <a:off x="676195" y="668511"/>
            <a:ext cx="5710318" cy="5262979"/>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Del nombre total d’adjudicacions, les realitzades per les diferents Àrees de la corporació suposen el 84% i les realitzades pel seu Sector Públic el 16%.</a:t>
            </a:r>
          </a:p>
          <a:p>
            <a:pPr algn="just"/>
            <a:r>
              <a:rPr lang="ca-ES" sz="1600" dirty="0">
                <a:latin typeface="Arial" panose="020B0604020202020204" pitchFamily="34" charset="0"/>
                <a:cs typeface="Arial" panose="020B0604020202020204" pitchFamily="34" charset="0"/>
              </a:rPr>
              <a:t>De l’import total, l’adjudicat per les Àrees de la Corporació representa el 73% i el corresponent al Sector Públic, el 27%.</a:t>
            </a:r>
          </a:p>
          <a:p>
            <a:pPr algn="just"/>
            <a:endParaRPr lang="ca-ES" sz="1600"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El servei promotor que destaca pel nombre d’adjudicacions realitzades en aquest primer trimestre és la Gerència de Serveis de Biblioteques que suposa el 24,2% del total d’adjudicacions i que fonamentalment són subscripcions a revistes.</a:t>
            </a:r>
          </a:p>
          <a:p>
            <a:pPr algn="just"/>
            <a:r>
              <a:rPr lang="ca-ES" sz="1600" dirty="0">
                <a:latin typeface="Arial" panose="020B0604020202020204" pitchFamily="34" charset="0"/>
                <a:cs typeface="Arial" panose="020B0604020202020204" pitchFamily="34" charset="0"/>
              </a:rPr>
              <a:t>El nombre d’adjudicacions de la Subdirecció de Logística suposa el 12% del total.</a:t>
            </a:r>
          </a:p>
          <a:p>
            <a:pPr algn="just"/>
            <a:endParaRPr lang="ca-ES" sz="1600" dirty="0">
              <a:latin typeface="Arial" panose="020B0604020202020204" pitchFamily="34" charset="0"/>
              <a:cs typeface="Arial" panose="020B0604020202020204" pitchFamily="34" charset="0"/>
            </a:endParaRPr>
          </a:p>
          <a:p>
            <a:pPr algn="just"/>
            <a:r>
              <a:rPr lang="ca-ES" sz="1600" dirty="0">
                <a:latin typeface="Arial" panose="020B0604020202020204" pitchFamily="34" charset="0"/>
                <a:cs typeface="Arial" panose="020B0604020202020204" pitchFamily="34" charset="0"/>
              </a:rPr>
              <a:t>Pel que fa a l’import, destaquen la Gerència de Serveis d’Infraestructures Viàries i Mobilitat, que suposa el 24,2% de l’import total adjudicat en aquest primer trimestre, l’Organisme de Gestió Tributària (21,1%) i la Direcció de Serveis de Tecnologies i Sistemes Corporatius (19,7%).</a:t>
            </a:r>
          </a:p>
          <a:p>
            <a:pPr algn="just"/>
            <a:endParaRPr lang="ca-ES" sz="1600" dirty="0">
              <a:latin typeface="Arial" panose="020B0604020202020204" pitchFamily="34" charset="0"/>
              <a:cs typeface="Arial" panose="020B0604020202020204" pitchFamily="34" charset="0"/>
            </a:endParaRPr>
          </a:p>
          <a:p>
            <a:pPr algn="just"/>
            <a:endParaRPr lang="ca-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90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854292-6827-43E7-964A-ABAE1BBF7146}"/>
              </a:ext>
            </a:extLst>
          </p:cNvPr>
          <p:cNvSpPr/>
          <p:nvPr/>
        </p:nvSpPr>
        <p:spPr>
          <a:xfrm>
            <a:off x="359398" y="397987"/>
            <a:ext cx="5681796" cy="338554"/>
          </a:xfrm>
          <a:prstGeom prst="rect">
            <a:avLst/>
          </a:prstGeom>
        </p:spPr>
        <p:txBody>
          <a:bodyPr wrap="square">
            <a:spAutoFit/>
          </a:bodyPr>
          <a:lstStyle/>
          <a:p>
            <a:pPr defTabSz="914400"/>
            <a:r>
              <a:rPr lang="ca-ES" sz="1600" b="1" dirty="0">
                <a:solidFill>
                  <a:srgbClr val="0000FF"/>
                </a:solidFill>
                <a:latin typeface="Arial"/>
              </a:rPr>
              <a:t>1.3. ADJUDICACIONS PER TIPUS DE CONTRACTE</a:t>
            </a:r>
            <a:endParaRPr lang="ca-ES" sz="1600" dirty="0">
              <a:solidFill>
                <a:prstClr val="black"/>
              </a:solidFill>
              <a:latin typeface="Arial"/>
            </a:endParaRPr>
          </a:p>
        </p:txBody>
      </p:sp>
      <p:sp>
        <p:nvSpPr>
          <p:cNvPr id="5" name="QuadreDeText 4">
            <a:extLst>
              <a:ext uri="{FF2B5EF4-FFF2-40B4-BE49-F238E27FC236}">
                <a16:creationId xmlns:a16="http://schemas.microsoft.com/office/drawing/2014/main" id="{92F67F70-B688-4758-BEC9-75AEA4C9FCA3}"/>
              </a:ext>
            </a:extLst>
          </p:cNvPr>
          <p:cNvSpPr txBox="1"/>
          <p:nvPr/>
        </p:nvSpPr>
        <p:spPr>
          <a:xfrm>
            <a:off x="416886" y="6808411"/>
            <a:ext cx="6139204" cy="2062103"/>
          </a:xfrm>
          <a:prstGeom prst="rect">
            <a:avLst/>
          </a:prstGeom>
          <a:noFill/>
        </p:spPr>
        <p:txBody>
          <a:bodyPr wrap="square" rtlCol="0">
            <a:spAutoFit/>
          </a:bodyPr>
          <a:lstStyle/>
          <a:p>
            <a:pPr algn="just" defTabSz="914400"/>
            <a:r>
              <a:rPr lang="ca-ES" sz="1600" dirty="0">
                <a:solidFill>
                  <a:prstClr val="black"/>
                </a:solidFill>
                <a:latin typeface="Arial"/>
              </a:rPr>
              <a:t>Pel que fa al </a:t>
            </a:r>
            <a:r>
              <a:rPr lang="ca-ES" sz="1600" u="sng" dirty="0">
                <a:solidFill>
                  <a:prstClr val="black"/>
                </a:solidFill>
                <a:latin typeface="Arial"/>
              </a:rPr>
              <a:t>nombre</a:t>
            </a:r>
            <a:r>
              <a:rPr lang="ca-ES" sz="1600" dirty="0">
                <a:solidFill>
                  <a:prstClr val="black"/>
                </a:solidFill>
                <a:latin typeface="Arial"/>
              </a:rPr>
              <a:t>, predominen els contractes de serveis, amb 77 adjudicacions que suposen el 40,3% del total de contractes adjudicats al llarg del primer trimestre de 2024 i els contractes privats (subscripcions a revistes) amb 73 adjudicacions.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Pel que fa a l’import, també son els contractes de serveis els que suposen més import adjudicat, un 32,5% sobre el total. Els altres tipus de contractes es situen als voltants del 20%.</a:t>
            </a:r>
          </a:p>
        </p:txBody>
      </p:sp>
      <p:sp>
        <p:nvSpPr>
          <p:cNvPr id="8" name="Contenidor de número de diapositiva 7">
            <a:extLst>
              <a:ext uri="{FF2B5EF4-FFF2-40B4-BE49-F238E27FC236}">
                <a16:creationId xmlns:a16="http://schemas.microsoft.com/office/drawing/2014/main" id="{BE4FAC25-A402-4CA4-8EBA-58621253703D}"/>
              </a:ext>
            </a:extLst>
          </p:cNvPr>
          <p:cNvSpPr>
            <a:spLocks noGrp="1"/>
          </p:cNvSpPr>
          <p:nvPr>
            <p:ph type="sldNum" sz="quarter" idx="12"/>
          </p:nvPr>
        </p:nvSpPr>
        <p:spPr/>
        <p:txBody>
          <a:bodyPr/>
          <a:lstStyle/>
          <a:p>
            <a:fld id="{69A02D07-1340-466E-8F89-ABB91E672000}" type="slidenum">
              <a:rPr lang="ca-ES" smtClean="0"/>
              <a:t>12</a:t>
            </a:fld>
            <a:endParaRPr lang="ca-ES"/>
          </a:p>
        </p:txBody>
      </p:sp>
      <p:pic>
        <p:nvPicPr>
          <p:cNvPr id="13" name="Imatge 12">
            <a:extLst>
              <a:ext uri="{FF2B5EF4-FFF2-40B4-BE49-F238E27FC236}">
                <a16:creationId xmlns:a16="http://schemas.microsoft.com/office/drawing/2014/main" id="{8C625910-0175-2BAE-8D86-B65F6A723AA5}"/>
              </a:ext>
            </a:extLst>
          </p:cNvPr>
          <p:cNvPicPr>
            <a:picLocks noChangeAspect="1"/>
          </p:cNvPicPr>
          <p:nvPr/>
        </p:nvPicPr>
        <p:blipFill>
          <a:blip r:embed="rId2"/>
          <a:stretch>
            <a:fillRect/>
          </a:stretch>
        </p:blipFill>
        <p:spPr>
          <a:xfrm>
            <a:off x="114856" y="8818373"/>
            <a:ext cx="3404431" cy="2406038"/>
          </a:xfrm>
          <a:prstGeom prst="rect">
            <a:avLst/>
          </a:prstGeom>
        </p:spPr>
      </p:pic>
      <p:pic>
        <p:nvPicPr>
          <p:cNvPr id="14" name="Imatge 13">
            <a:extLst>
              <a:ext uri="{FF2B5EF4-FFF2-40B4-BE49-F238E27FC236}">
                <a16:creationId xmlns:a16="http://schemas.microsoft.com/office/drawing/2014/main" id="{3DD4B678-61F8-5CCA-C515-DF325E595A6A}"/>
              </a:ext>
            </a:extLst>
          </p:cNvPr>
          <p:cNvPicPr>
            <a:picLocks noChangeAspect="1"/>
          </p:cNvPicPr>
          <p:nvPr/>
        </p:nvPicPr>
        <p:blipFill>
          <a:blip r:embed="rId3"/>
          <a:stretch>
            <a:fillRect/>
          </a:stretch>
        </p:blipFill>
        <p:spPr>
          <a:xfrm>
            <a:off x="3275733" y="8622605"/>
            <a:ext cx="3467412" cy="2689761"/>
          </a:xfrm>
          <a:prstGeom prst="rect">
            <a:avLst/>
          </a:prstGeom>
        </p:spPr>
      </p:pic>
      <p:pic>
        <p:nvPicPr>
          <p:cNvPr id="3" name="Imatge 2">
            <a:extLst>
              <a:ext uri="{FF2B5EF4-FFF2-40B4-BE49-F238E27FC236}">
                <a16:creationId xmlns:a16="http://schemas.microsoft.com/office/drawing/2014/main" id="{9C49B676-9D47-7C16-FDF9-BA7B14176B73}"/>
              </a:ext>
            </a:extLst>
          </p:cNvPr>
          <p:cNvPicPr>
            <a:picLocks noChangeAspect="1"/>
          </p:cNvPicPr>
          <p:nvPr/>
        </p:nvPicPr>
        <p:blipFill>
          <a:blip r:embed="rId4"/>
          <a:stretch>
            <a:fillRect/>
          </a:stretch>
        </p:blipFill>
        <p:spPr>
          <a:xfrm>
            <a:off x="587949" y="1244600"/>
            <a:ext cx="5853217" cy="5240468"/>
          </a:xfrm>
          <a:prstGeom prst="rect">
            <a:avLst/>
          </a:prstGeom>
        </p:spPr>
      </p:pic>
    </p:spTree>
    <p:extLst>
      <p:ext uri="{BB962C8B-B14F-4D97-AF65-F5344CB8AC3E}">
        <p14:creationId xmlns:p14="http://schemas.microsoft.com/office/powerpoint/2010/main" val="1420855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CFBB5A-7842-44B8-95F7-58DB25F763BA}"/>
              </a:ext>
            </a:extLst>
          </p:cNvPr>
          <p:cNvSpPr/>
          <p:nvPr/>
        </p:nvSpPr>
        <p:spPr>
          <a:xfrm>
            <a:off x="332656" y="537400"/>
            <a:ext cx="6192688" cy="338554"/>
          </a:xfrm>
          <a:prstGeom prst="rect">
            <a:avLst/>
          </a:prstGeom>
        </p:spPr>
        <p:txBody>
          <a:bodyPr wrap="square">
            <a:spAutoFit/>
          </a:bodyPr>
          <a:lstStyle/>
          <a:p>
            <a:pPr defTabSz="914400"/>
            <a:r>
              <a:rPr lang="ca-ES" sz="1600" b="1" dirty="0">
                <a:solidFill>
                  <a:srgbClr val="0000FF"/>
                </a:solidFill>
                <a:latin typeface="Arial"/>
              </a:rPr>
              <a:t>1.4. ADJUDICACIONS PER TIPUS DE PROCEDIMENT</a:t>
            </a:r>
          </a:p>
        </p:txBody>
      </p:sp>
      <p:sp>
        <p:nvSpPr>
          <p:cNvPr id="3" name="QuadreDeText 2">
            <a:extLst>
              <a:ext uri="{FF2B5EF4-FFF2-40B4-BE49-F238E27FC236}">
                <a16:creationId xmlns:a16="http://schemas.microsoft.com/office/drawing/2014/main" id="{7B9C54BB-746D-4CD2-8F57-CAF57F19ECB3}"/>
              </a:ext>
            </a:extLst>
          </p:cNvPr>
          <p:cNvSpPr txBox="1"/>
          <p:nvPr/>
        </p:nvSpPr>
        <p:spPr>
          <a:xfrm>
            <a:off x="355709" y="931149"/>
            <a:ext cx="6192688" cy="1323439"/>
          </a:xfrm>
          <a:prstGeom prst="rect">
            <a:avLst/>
          </a:prstGeom>
          <a:noFill/>
        </p:spPr>
        <p:txBody>
          <a:bodyPr wrap="square" rtlCol="0">
            <a:spAutoFit/>
          </a:bodyPr>
          <a:lstStyle/>
          <a:p>
            <a:pPr algn="just" defTabSz="914400"/>
            <a:r>
              <a:rPr lang="ca-ES" sz="1600" dirty="0">
                <a:solidFill>
                  <a:prstClr val="black"/>
                </a:solidFill>
                <a:latin typeface="Arial"/>
              </a:rPr>
              <a:t>La taula següent analitza les adjudicacions de la Diputació de Barcelona (Àrees i Sector Públic), realitzades al llarg del primer trimestre de 2024, segons el procediment d’adjudicació, diferenciant entre els procediments sense publicitat i amb publicitat (procediments oberts). </a:t>
            </a:r>
          </a:p>
        </p:txBody>
      </p:sp>
      <p:sp>
        <p:nvSpPr>
          <p:cNvPr id="6" name="Contenidor de número de diapositiva 5">
            <a:extLst>
              <a:ext uri="{FF2B5EF4-FFF2-40B4-BE49-F238E27FC236}">
                <a16:creationId xmlns:a16="http://schemas.microsoft.com/office/drawing/2014/main" id="{4CB7CD76-2218-45AD-A2B4-879A8F13D10E}"/>
              </a:ext>
            </a:extLst>
          </p:cNvPr>
          <p:cNvSpPr>
            <a:spLocks noGrp="1"/>
          </p:cNvSpPr>
          <p:nvPr>
            <p:ph type="sldNum" sz="quarter" idx="12"/>
          </p:nvPr>
        </p:nvSpPr>
        <p:spPr/>
        <p:txBody>
          <a:bodyPr/>
          <a:lstStyle/>
          <a:p>
            <a:fld id="{69A02D07-1340-466E-8F89-ABB91E672000}" type="slidenum">
              <a:rPr lang="ca-ES" smtClean="0"/>
              <a:t>13</a:t>
            </a:fld>
            <a:endParaRPr lang="ca-ES"/>
          </a:p>
        </p:txBody>
      </p:sp>
      <p:pic>
        <p:nvPicPr>
          <p:cNvPr id="12" name="Imatge 11">
            <a:extLst>
              <a:ext uri="{FF2B5EF4-FFF2-40B4-BE49-F238E27FC236}">
                <a16:creationId xmlns:a16="http://schemas.microsoft.com/office/drawing/2014/main" id="{44FEE2E1-1120-14A7-8775-C9C96C67450B}"/>
              </a:ext>
            </a:extLst>
          </p:cNvPr>
          <p:cNvPicPr>
            <a:picLocks noChangeAspect="1"/>
          </p:cNvPicPr>
          <p:nvPr/>
        </p:nvPicPr>
        <p:blipFill>
          <a:blip r:embed="rId2"/>
          <a:stretch>
            <a:fillRect/>
          </a:stretch>
        </p:blipFill>
        <p:spPr>
          <a:xfrm>
            <a:off x="609600" y="9937411"/>
            <a:ext cx="2677757" cy="1164778"/>
          </a:xfrm>
          <a:prstGeom prst="rect">
            <a:avLst/>
          </a:prstGeom>
        </p:spPr>
      </p:pic>
      <p:pic>
        <p:nvPicPr>
          <p:cNvPr id="14" name="Imatge 13">
            <a:extLst>
              <a:ext uri="{FF2B5EF4-FFF2-40B4-BE49-F238E27FC236}">
                <a16:creationId xmlns:a16="http://schemas.microsoft.com/office/drawing/2014/main" id="{9BC96EC4-AE07-C32D-2253-CA314E806376}"/>
              </a:ext>
            </a:extLst>
          </p:cNvPr>
          <p:cNvPicPr>
            <a:picLocks noChangeAspect="1"/>
          </p:cNvPicPr>
          <p:nvPr/>
        </p:nvPicPr>
        <p:blipFill>
          <a:blip r:embed="rId3"/>
          <a:stretch>
            <a:fillRect/>
          </a:stretch>
        </p:blipFill>
        <p:spPr>
          <a:xfrm>
            <a:off x="3791030" y="9790399"/>
            <a:ext cx="2457370" cy="1458801"/>
          </a:xfrm>
          <a:prstGeom prst="rect">
            <a:avLst/>
          </a:prstGeom>
        </p:spPr>
      </p:pic>
      <p:pic>
        <p:nvPicPr>
          <p:cNvPr id="5" name="Imatge 4">
            <a:extLst>
              <a:ext uri="{FF2B5EF4-FFF2-40B4-BE49-F238E27FC236}">
                <a16:creationId xmlns:a16="http://schemas.microsoft.com/office/drawing/2014/main" id="{DBC9F3D9-D6D7-B7B3-7FA6-EA3786B660C4}"/>
              </a:ext>
            </a:extLst>
          </p:cNvPr>
          <p:cNvPicPr>
            <a:picLocks noChangeAspect="1"/>
          </p:cNvPicPr>
          <p:nvPr/>
        </p:nvPicPr>
        <p:blipFill>
          <a:blip r:embed="rId4"/>
          <a:stretch>
            <a:fillRect/>
          </a:stretch>
        </p:blipFill>
        <p:spPr>
          <a:xfrm>
            <a:off x="471985" y="2908300"/>
            <a:ext cx="5994886" cy="6591300"/>
          </a:xfrm>
          <a:prstGeom prst="rect">
            <a:avLst/>
          </a:prstGeom>
        </p:spPr>
      </p:pic>
    </p:spTree>
    <p:extLst>
      <p:ext uri="{BB962C8B-B14F-4D97-AF65-F5344CB8AC3E}">
        <p14:creationId xmlns:p14="http://schemas.microsoft.com/office/powerpoint/2010/main" val="2374976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QuadreDeText 6">
            <a:extLst>
              <a:ext uri="{FF2B5EF4-FFF2-40B4-BE49-F238E27FC236}">
                <a16:creationId xmlns:a16="http://schemas.microsoft.com/office/drawing/2014/main" id="{91406D18-F91B-4F40-90C2-609B7C92AED7}"/>
              </a:ext>
            </a:extLst>
          </p:cNvPr>
          <p:cNvSpPr txBox="1"/>
          <p:nvPr/>
        </p:nvSpPr>
        <p:spPr>
          <a:xfrm>
            <a:off x="597874" y="2884751"/>
            <a:ext cx="5817915" cy="2062103"/>
          </a:xfrm>
          <a:prstGeom prst="rect">
            <a:avLst/>
          </a:prstGeom>
          <a:noFill/>
        </p:spPr>
        <p:txBody>
          <a:bodyPr wrap="square" rtlCol="0">
            <a:spAutoFit/>
          </a:bodyPr>
          <a:lstStyle/>
          <a:p>
            <a:pPr algn="just" defTabSz="914400"/>
            <a:r>
              <a:rPr lang="ca-ES" sz="1600" dirty="0">
                <a:solidFill>
                  <a:prstClr val="black"/>
                </a:solidFill>
                <a:latin typeface="Arial"/>
              </a:rPr>
              <a:t>Pel que fa als </a:t>
            </a:r>
            <a:r>
              <a:rPr lang="ca-ES" sz="1600" u="sng" dirty="0">
                <a:solidFill>
                  <a:prstClr val="black"/>
                </a:solidFill>
                <a:latin typeface="Arial"/>
              </a:rPr>
              <a:t>imports</a:t>
            </a:r>
            <a:r>
              <a:rPr lang="ca-ES" sz="1600" dirty="0">
                <a:solidFill>
                  <a:prstClr val="black"/>
                </a:solidFill>
                <a:latin typeface="Arial"/>
              </a:rPr>
              <a:t> adjudicats, el corresponent als </a:t>
            </a:r>
            <a:r>
              <a:rPr lang="ca-ES" sz="1600" dirty="0">
                <a:solidFill>
                  <a:srgbClr val="0000FF"/>
                </a:solidFill>
                <a:latin typeface="Arial"/>
              </a:rPr>
              <a:t>Procediments Sense Publicitat </a:t>
            </a:r>
            <a:r>
              <a:rPr lang="ca-ES" sz="1600" dirty="0">
                <a:solidFill>
                  <a:prstClr val="black"/>
                </a:solidFill>
                <a:latin typeface="Arial"/>
              </a:rPr>
              <a:t>ha suposat el </a:t>
            </a:r>
            <a:r>
              <a:rPr lang="ca-ES" sz="1600" dirty="0">
                <a:latin typeface="Arial"/>
              </a:rPr>
              <a:t>18,4% </a:t>
            </a:r>
            <a:r>
              <a:rPr lang="ca-ES" sz="1600" dirty="0">
                <a:solidFill>
                  <a:prstClr val="black"/>
                </a:solidFill>
                <a:latin typeface="Arial"/>
              </a:rPr>
              <a:t>de l’import total adjudicat en el primer trimestre de 2024 (3,9Md’euros). L’import adjudicat per Procediments Sense Publicitat per part de la Corporació representa el 70%.</a:t>
            </a:r>
          </a:p>
          <a:p>
            <a:pPr algn="just" defTabSz="914400"/>
            <a:r>
              <a:rPr lang="ca-ES" sz="1600" dirty="0">
                <a:solidFill>
                  <a:prstClr val="black"/>
                </a:solidFill>
                <a:latin typeface="Arial"/>
              </a:rPr>
              <a:t>Pel que fa als Procediments Oberts, que suposen el 81,6% (17,5Md’euros), el 97% correspon a les adjudicacions de les Àrees de la Corporació.</a:t>
            </a:r>
            <a:endParaRPr lang="ca-ES" sz="1600" b="1" dirty="0">
              <a:solidFill>
                <a:srgbClr val="0000FF"/>
              </a:solidFill>
              <a:latin typeface="Arial"/>
            </a:endParaRPr>
          </a:p>
        </p:txBody>
      </p:sp>
      <p:sp>
        <p:nvSpPr>
          <p:cNvPr id="2" name="Contenidor de número de diapositiva 1">
            <a:extLst>
              <a:ext uri="{FF2B5EF4-FFF2-40B4-BE49-F238E27FC236}">
                <a16:creationId xmlns:a16="http://schemas.microsoft.com/office/drawing/2014/main" id="{4529E729-E8CF-4597-B2D5-F895E240572E}"/>
              </a:ext>
            </a:extLst>
          </p:cNvPr>
          <p:cNvSpPr>
            <a:spLocks noGrp="1"/>
          </p:cNvSpPr>
          <p:nvPr>
            <p:ph type="sldNum" sz="quarter" idx="12"/>
          </p:nvPr>
        </p:nvSpPr>
        <p:spPr/>
        <p:txBody>
          <a:bodyPr/>
          <a:lstStyle/>
          <a:p>
            <a:fld id="{69A02D07-1340-466E-8F89-ABB91E672000}" type="slidenum">
              <a:rPr lang="ca-ES" smtClean="0"/>
              <a:t>14</a:t>
            </a:fld>
            <a:endParaRPr lang="ca-ES"/>
          </a:p>
        </p:txBody>
      </p:sp>
      <p:sp>
        <p:nvSpPr>
          <p:cNvPr id="9" name="QuadreDeText 8">
            <a:extLst>
              <a:ext uri="{FF2B5EF4-FFF2-40B4-BE49-F238E27FC236}">
                <a16:creationId xmlns:a16="http://schemas.microsoft.com/office/drawing/2014/main" id="{0AB99449-3A93-F08C-3191-40581023D75E}"/>
              </a:ext>
            </a:extLst>
          </p:cNvPr>
          <p:cNvSpPr txBox="1"/>
          <p:nvPr/>
        </p:nvSpPr>
        <p:spPr>
          <a:xfrm>
            <a:off x="597875" y="576427"/>
            <a:ext cx="5817915" cy="2308324"/>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 la vista d’aquestes dades s’observa, pel que fa al </a:t>
            </a:r>
            <a:r>
              <a:rPr lang="ca-ES" sz="1600" u="sng" dirty="0">
                <a:latin typeface="Arial" panose="020B0604020202020204" pitchFamily="34" charset="0"/>
                <a:cs typeface="Arial" panose="020B0604020202020204" pitchFamily="34" charset="0"/>
              </a:rPr>
              <a:t>nombre</a:t>
            </a:r>
            <a:r>
              <a:rPr lang="ca-ES" sz="1600" dirty="0">
                <a:latin typeface="Arial" panose="020B0604020202020204" pitchFamily="34" charset="0"/>
                <a:cs typeface="Arial" panose="020B0604020202020204" pitchFamily="34" charset="0"/>
              </a:rPr>
              <a:t>, que les adjudicacions per </a:t>
            </a:r>
            <a:r>
              <a:rPr lang="ca-ES" sz="1600" dirty="0">
                <a:solidFill>
                  <a:srgbClr val="0000FF"/>
                </a:solidFill>
                <a:latin typeface="Arial" panose="020B0604020202020204" pitchFamily="34" charset="0"/>
                <a:cs typeface="Arial" panose="020B0604020202020204" pitchFamily="34" charset="0"/>
              </a:rPr>
              <a:t>Procediments Sense Publicitat </a:t>
            </a:r>
            <a:r>
              <a:rPr lang="ca-ES" sz="1600" dirty="0">
                <a:latin typeface="Arial" panose="020B0604020202020204" pitchFamily="34" charset="0"/>
                <a:cs typeface="Arial" panose="020B0604020202020204" pitchFamily="34" charset="0"/>
              </a:rPr>
              <a:t>suposen el 41,4% (79 adjudicacions). D’aquestes adjudicacions el 96% corresponen a la Corporació i el 4% al Sector Públic.</a:t>
            </a:r>
          </a:p>
          <a:p>
            <a:pPr algn="just"/>
            <a:r>
              <a:rPr lang="ca-ES" sz="1600" dirty="0">
                <a:latin typeface="Arial" panose="020B0604020202020204" pitchFamily="34" charset="0"/>
                <a:cs typeface="Arial" panose="020B0604020202020204" pitchFamily="34" charset="0"/>
              </a:rPr>
              <a:t>Pel que fa als </a:t>
            </a:r>
            <a:r>
              <a:rPr lang="ca-ES" sz="1600" dirty="0">
                <a:solidFill>
                  <a:srgbClr val="0000FF"/>
                </a:solidFill>
                <a:latin typeface="Arial" panose="020B0604020202020204" pitchFamily="34" charset="0"/>
                <a:cs typeface="Arial" panose="020B0604020202020204" pitchFamily="34" charset="0"/>
              </a:rPr>
              <a:t>Procediments Oberts</a:t>
            </a:r>
            <a:r>
              <a:rPr lang="ca-ES" sz="1600" dirty="0">
                <a:latin typeface="Arial" panose="020B0604020202020204" pitchFamily="34" charset="0"/>
                <a:cs typeface="Arial" panose="020B0604020202020204" pitchFamily="34" charset="0"/>
              </a:rPr>
              <a:t>, que suposen el 58,6% (112 adjudicacions) el 76% correspon a les adjudicacions de les Àrees de la Corporació i el 24% a les del Sector Públic.</a:t>
            </a:r>
          </a:p>
          <a:p>
            <a:endParaRPr lang="ca-ES" sz="16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18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reDeText 3">
            <a:extLst>
              <a:ext uri="{FF2B5EF4-FFF2-40B4-BE49-F238E27FC236}">
                <a16:creationId xmlns:a16="http://schemas.microsoft.com/office/drawing/2014/main" id="{0D6DE0DF-6599-436C-8CD5-C39878B555A0}"/>
              </a:ext>
            </a:extLst>
          </p:cNvPr>
          <p:cNvSpPr txBox="1"/>
          <p:nvPr/>
        </p:nvSpPr>
        <p:spPr>
          <a:xfrm>
            <a:off x="572040" y="897008"/>
            <a:ext cx="5814473" cy="2062103"/>
          </a:xfrm>
          <a:prstGeom prst="rect">
            <a:avLst/>
          </a:prstGeom>
          <a:noFill/>
        </p:spPr>
        <p:txBody>
          <a:bodyPr wrap="square" rtlCol="0">
            <a:spAutoFit/>
          </a:bodyPr>
          <a:lstStyle/>
          <a:p>
            <a:pPr algn="just" defTabSz="914400"/>
            <a:r>
              <a:rPr lang="ca-ES" sz="1600" dirty="0">
                <a:solidFill>
                  <a:prstClr val="black"/>
                </a:solidFill>
                <a:latin typeface="Arial"/>
              </a:rPr>
              <a:t>En analitzar el </a:t>
            </a:r>
            <a:r>
              <a:rPr lang="ca-ES" sz="1600" u="sng" dirty="0">
                <a:solidFill>
                  <a:prstClr val="black"/>
                </a:solidFill>
                <a:latin typeface="Arial"/>
              </a:rPr>
              <a:t>nombre d’adjudicacions</a:t>
            </a:r>
            <a:r>
              <a:rPr lang="ca-ES" sz="1600" dirty="0">
                <a:solidFill>
                  <a:prstClr val="black"/>
                </a:solidFill>
                <a:latin typeface="Arial"/>
              </a:rPr>
              <a:t> i atenent al procediment utilitzat, s’observa que el més emprat és l’Adjudicació directa (sense publicitat), conseqüència del nombre de subscripcions a revistes. </a:t>
            </a:r>
          </a:p>
          <a:p>
            <a:pPr algn="just" defTabSz="914400"/>
            <a:r>
              <a:rPr lang="ca-ES" sz="1600" dirty="0">
                <a:solidFill>
                  <a:prstClr val="black"/>
                </a:solidFill>
                <a:latin typeface="Arial"/>
              </a:rPr>
              <a:t>Dins dels Procediments Oberts són el Procediment Obert Ordinari i el Procediment Obert Simplificat els més emprats amb 44 i 40 adjudicacions front a les 28 del Procediment Simplificat Sumari. </a:t>
            </a:r>
          </a:p>
        </p:txBody>
      </p:sp>
      <p:sp>
        <p:nvSpPr>
          <p:cNvPr id="9" name="Contenidor de número de diapositiva 8">
            <a:extLst>
              <a:ext uri="{FF2B5EF4-FFF2-40B4-BE49-F238E27FC236}">
                <a16:creationId xmlns:a16="http://schemas.microsoft.com/office/drawing/2014/main" id="{A5FCE150-918F-4DC7-A9BC-D1BB7C68ADFA}"/>
              </a:ext>
            </a:extLst>
          </p:cNvPr>
          <p:cNvSpPr>
            <a:spLocks noGrp="1"/>
          </p:cNvSpPr>
          <p:nvPr>
            <p:ph type="sldNum" sz="quarter" idx="12"/>
          </p:nvPr>
        </p:nvSpPr>
        <p:spPr/>
        <p:txBody>
          <a:bodyPr/>
          <a:lstStyle/>
          <a:p>
            <a:fld id="{69A02D07-1340-466E-8F89-ABB91E672000}" type="slidenum">
              <a:rPr lang="ca-ES" smtClean="0"/>
              <a:t>15</a:t>
            </a:fld>
            <a:endParaRPr lang="ca-ES"/>
          </a:p>
        </p:txBody>
      </p:sp>
      <p:pic>
        <p:nvPicPr>
          <p:cNvPr id="3" name="Imatge 2">
            <a:extLst>
              <a:ext uri="{FF2B5EF4-FFF2-40B4-BE49-F238E27FC236}">
                <a16:creationId xmlns:a16="http://schemas.microsoft.com/office/drawing/2014/main" id="{2C921AC3-6D54-7FCC-4000-7A18B1AD9AB7}"/>
              </a:ext>
            </a:extLst>
          </p:cNvPr>
          <p:cNvPicPr>
            <a:picLocks noChangeAspect="1"/>
          </p:cNvPicPr>
          <p:nvPr/>
        </p:nvPicPr>
        <p:blipFill>
          <a:blip r:embed="rId2"/>
          <a:stretch>
            <a:fillRect/>
          </a:stretch>
        </p:blipFill>
        <p:spPr>
          <a:xfrm>
            <a:off x="877603" y="7203144"/>
            <a:ext cx="5102794" cy="3724979"/>
          </a:xfrm>
          <a:prstGeom prst="rect">
            <a:avLst/>
          </a:prstGeom>
        </p:spPr>
      </p:pic>
      <p:pic>
        <p:nvPicPr>
          <p:cNvPr id="10" name="Imatge 9">
            <a:extLst>
              <a:ext uri="{FF2B5EF4-FFF2-40B4-BE49-F238E27FC236}">
                <a16:creationId xmlns:a16="http://schemas.microsoft.com/office/drawing/2014/main" id="{13452A44-54AB-6F98-EF4B-CB1616352A3A}"/>
              </a:ext>
            </a:extLst>
          </p:cNvPr>
          <p:cNvPicPr>
            <a:picLocks noChangeAspect="1"/>
          </p:cNvPicPr>
          <p:nvPr/>
        </p:nvPicPr>
        <p:blipFill>
          <a:blip r:embed="rId3"/>
          <a:stretch>
            <a:fillRect/>
          </a:stretch>
        </p:blipFill>
        <p:spPr>
          <a:xfrm>
            <a:off x="572040" y="3592825"/>
            <a:ext cx="5610710" cy="2976604"/>
          </a:xfrm>
          <a:prstGeom prst="rect">
            <a:avLst/>
          </a:prstGeom>
        </p:spPr>
      </p:pic>
    </p:spTree>
    <p:extLst>
      <p:ext uri="{BB962C8B-B14F-4D97-AF65-F5344CB8AC3E}">
        <p14:creationId xmlns:p14="http://schemas.microsoft.com/office/powerpoint/2010/main" val="389757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1C75DB9A-B4D2-95CC-C2E1-47A5D84C1068}"/>
              </a:ext>
            </a:extLst>
          </p:cNvPr>
          <p:cNvSpPr>
            <a:spLocks noGrp="1"/>
          </p:cNvSpPr>
          <p:nvPr>
            <p:ph type="sldNum" sz="quarter" idx="12"/>
          </p:nvPr>
        </p:nvSpPr>
        <p:spPr/>
        <p:txBody>
          <a:bodyPr/>
          <a:lstStyle/>
          <a:p>
            <a:fld id="{69A02D07-1340-466E-8F89-ABB91E672000}" type="slidenum">
              <a:rPr lang="ca-ES" smtClean="0"/>
              <a:t>16</a:t>
            </a:fld>
            <a:endParaRPr lang="ca-ES"/>
          </a:p>
        </p:txBody>
      </p:sp>
      <p:sp>
        <p:nvSpPr>
          <p:cNvPr id="8" name="3 Rectángulo">
            <a:extLst>
              <a:ext uri="{FF2B5EF4-FFF2-40B4-BE49-F238E27FC236}">
                <a16:creationId xmlns:a16="http://schemas.microsoft.com/office/drawing/2014/main" id="{8E46ECCE-050C-4C54-870D-F9C6E929028D}"/>
              </a:ext>
            </a:extLst>
          </p:cNvPr>
          <p:cNvSpPr/>
          <p:nvPr/>
        </p:nvSpPr>
        <p:spPr>
          <a:xfrm>
            <a:off x="419102" y="621037"/>
            <a:ext cx="5917140" cy="2800767"/>
          </a:xfrm>
          <a:prstGeom prst="rect">
            <a:avLst/>
          </a:prstGeom>
        </p:spPr>
        <p:txBody>
          <a:bodyPr wrap="square">
            <a:spAutoFit/>
          </a:bodyPr>
          <a:lstStyle/>
          <a:p>
            <a:pPr algn="just" defTabSz="914400"/>
            <a:r>
              <a:rPr lang="ca-ES" sz="1600" dirty="0">
                <a:solidFill>
                  <a:prstClr val="black"/>
                </a:solidFill>
                <a:latin typeface="Arial"/>
              </a:rPr>
              <a:t>Pel que fa a </a:t>
            </a:r>
            <a:r>
              <a:rPr lang="ca-ES" sz="1600" u="sng" dirty="0">
                <a:solidFill>
                  <a:prstClr val="black"/>
                </a:solidFill>
                <a:latin typeface="Arial"/>
              </a:rPr>
              <a:t>l’import</a:t>
            </a:r>
            <a:r>
              <a:rPr lang="ca-ES" sz="1600" dirty="0">
                <a:solidFill>
                  <a:prstClr val="black"/>
                </a:solidFill>
                <a:latin typeface="Arial"/>
              </a:rPr>
              <a:t>, el Procediment Obert Ordinari ha suposat l’adjudicació d’un total de 10,4 M d’euros, el que representa el 64,7% de l’import total adjudicat.</a:t>
            </a:r>
          </a:p>
          <a:p>
            <a:pPr algn="just" defTabSz="914400"/>
            <a:r>
              <a:rPr lang="ca-ES" sz="1600" dirty="0">
                <a:solidFill>
                  <a:prstClr val="black"/>
                </a:solidFill>
                <a:latin typeface="Arial"/>
              </a:rPr>
              <a:t>Després es situa el Procediment Obert Simplificat, amb 6,5 M d’euros (40,5%). El Simplificat només ha suposat el 4% de l’import adjudicat per procediment obert en el primer trimestre de 2024.</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L’import de les adjudicacions per Procediments Sense Publicitat amb 4 M d’euros, representa el 18,4% sobre l’import total adjudicat en aquest període.</a:t>
            </a:r>
          </a:p>
        </p:txBody>
      </p:sp>
      <p:pic>
        <p:nvPicPr>
          <p:cNvPr id="3" name="Imatge 2">
            <a:extLst>
              <a:ext uri="{FF2B5EF4-FFF2-40B4-BE49-F238E27FC236}">
                <a16:creationId xmlns:a16="http://schemas.microsoft.com/office/drawing/2014/main" id="{D685B642-C1C4-3060-6686-361E98A1F829}"/>
              </a:ext>
            </a:extLst>
          </p:cNvPr>
          <p:cNvPicPr>
            <a:picLocks noChangeAspect="1"/>
          </p:cNvPicPr>
          <p:nvPr/>
        </p:nvPicPr>
        <p:blipFill>
          <a:blip r:embed="rId2"/>
          <a:stretch>
            <a:fillRect/>
          </a:stretch>
        </p:blipFill>
        <p:spPr>
          <a:xfrm>
            <a:off x="420160" y="3997124"/>
            <a:ext cx="6017679" cy="2478166"/>
          </a:xfrm>
          <a:prstGeom prst="rect">
            <a:avLst/>
          </a:prstGeom>
        </p:spPr>
      </p:pic>
      <p:pic>
        <p:nvPicPr>
          <p:cNvPr id="4" name="Imatge 3">
            <a:extLst>
              <a:ext uri="{FF2B5EF4-FFF2-40B4-BE49-F238E27FC236}">
                <a16:creationId xmlns:a16="http://schemas.microsoft.com/office/drawing/2014/main" id="{7BA05EF9-D65D-0105-C85D-F151E02F1C2F}"/>
              </a:ext>
            </a:extLst>
          </p:cNvPr>
          <p:cNvPicPr>
            <a:picLocks noChangeAspect="1"/>
          </p:cNvPicPr>
          <p:nvPr/>
        </p:nvPicPr>
        <p:blipFill>
          <a:blip r:embed="rId3"/>
          <a:stretch>
            <a:fillRect/>
          </a:stretch>
        </p:blipFill>
        <p:spPr>
          <a:xfrm>
            <a:off x="926375" y="7903715"/>
            <a:ext cx="5005250" cy="3017782"/>
          </a:xfrm>
          <a:prstGeom prst="rect">
            <a:avLst/>
          </a:prstGeom>
        </p:spPr>
      </p:pic>
    </p:spTree>
    <p:extLst>
      <p:ext uri="{BB962C8B-B14F-4D97-AF65-F5344CB8AC3E}">
        <p14:creationId xmlns:p14="http://schemas.microsoft.com/office/powerpoint/2010/main" val="2003485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F797C276-22DB-489A-8E99-21EE11ECC772}"/>
              </a:ext>
            </a:extLst>
          </p:cNvPr>
          <p:cNvSpPr txBox="1"/>
          <p:nvPr/>
        </p:nvSpPr>
        <p:spPr>
          <a:xfrm>
            <a:off x="421054" y="510763"/>
            <a:ext cx="6015886" cy="2554545"/>
          </a:xfrm>
          <a:prstGeom prst="rect">
            <a:avLst/>
          </a:prstGeom>
          <a:noFill/>
        </p:spPr>
        <p:txBody>
          <a:bodyPr wrap="square" rtlCol="0">
            <a:spAutoFit/>
          </a:bodyPr>
          <a:lstStyle/>
          <a:p>
            <a:pPr defTabSz="914400"/>
            <a:r>
              <a:rPr lang="ca-ES" sz="1600" b="1" dirty="0">
                <a:solidFill>
                  <a:srgbClr val="0000FF"/>
                </a:solidFill>
                <a:latin typeface="Arial"/>
              </a:rPr>
              <a:t>2. CONTRACTACIÓ MENOR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    </a:t>
            </a:r>
            <a:r>
              <a:rPr kumimoji="0" lang="ca-ES" sz="1600" b="1" i="1" u="none" strike="noStrike" kern="1200" cap="none" spc="0" normalizeH="0" baseline="0" noProof="0" dirty="0">
                <a:ln>
                  <a:noFill/>
                </a:ln>
                <a:solidFill>
                  <a:srgbClr val="0000FF"/>
                </a:solidFill>
                <a:effectLst/>
                <a:uLnTx/>
                <a:uFillTx/>
                <a:latin typeface="Arial"/>
                <a:ea typeface="+mn-ea"/>
                <a:cs typeface="+mn-cs"/>
              </a:rPr>
              <a:t>(Àrees de la Corporació)</a:t>
            </a:r>
          </a:p>
          <a:p>
            <a:pPr algn="just" defTabSz="914400"/>
            <a:endParaRPr lang="ca-ES" sz="1600" b="1" dirty="0">
              <a:solidFill>
                <a:srgbClr val="0000FF"/>
              </a:solidFill>
              <a:latin typeface="Arial"/>
            </a:endParaRPr>
          </a:p>
          <a:p>
            <a:pPr algn="just" defTabSz="914400"/>
            <a:r>
              <a:rPr lang="ca-ES" sz="1600" dirty="0">
                <a:solidFill>
                  <a:prstClr val="black"/>
                </a:solidFill>
                <a:latin typeface="Arial" panose="020B0604020202020204" pitchFamily="34" charset="0"/>
                <a:cs typeface="Arial" panose="020B0604020202020204" pitchFamily="34" charset="0"/>
              </a:rPr>
              <a:t>Aquest apartat només fa referència a la Contractació Menor de les diferents Àrees de la Corporació al no disposar de les dades de la Contractació Menor de les entitats del sector públic </a:t>
            </a:r>
          </a:p>
          <a:p>
            <a:pPr algn="just" defTabSz="914400"/>
            <a:r>
              <a:rPr lang="ca-ES" sz="1600" dirty="0">
                <a:solidFill>
                  <a:prstClr val="black"/>
                </a:solidFill>
                <a:latin typeface="Arial" panose="020B0604020202020204" pitchFamily="34" charset="0"/>
                <a:cs typeface="Arial" panose="020B0604020202020204" pitchFamily="34" charset="0"/>
              </a:rPr>
              <a:t>La informació de la Contractació Menor de la Corporació la proporciona la Intervenció General. </a:t>
            </a:r>
          </a:p>
          <a:p>
            <a:pPr algn="just" defTabSz="914400"/>
            <a:r>
              <a:rPr lang="ca-ES" sz="1600" dirty="0">
                <a:solidFill>
                  <a:prstClr val="black"/>
                </a:solidFill>
                <a:latin typeface="Arial" panose="020B0604020202020204" pitchFamily="34" charset="0"/>
                <a:cs typeface="Arial" panose="020B0604020202020204" pitchFamily="34" charset="0"/>
              </a:rPr>
              <a:t>Al llarg del primer trimestre de 2024 s’ha comptabilitzat un total de </a:t>
            </a:r>
            <a:r>
              <a:rPr lang="ca-ES" sz="1600" b="1" dirty="0">
                <a:solidFill>
                  <a:srgbClr val="0000FF"/>
                </a:solidFill>
                <a:latin typeface="Arial" panose="020B0604020202020204" pitchFamily="34" charset="0"/>
                <a:cs typeface="Arial" panose="020B0604020202020204" pitchFamily="34" charset="0"/>
              </a:rPr>
              <a:t>3.459</a:t>
            </a:r>
            <a:r>
              <a:rPr lang="ca-ES" sz="1600" dirty="0">
                <a:solidFill>
                  <a:prstClr val="black"/>
                </a:solidFill>
                <a:latin typeface="Arial" panose="020B0604020202020204" pitchFamily="34" charset="0"/>
                <a:cs typeface="Arial" panose="020B0604020202020204" pitchFamily="34" charset="0"/>
              </a:rPr>
              <a:t> contractes menors per un import total de </a:t>
            </a:r>
            <a:r>
              <a:rPr lang="ca-ES" sz="1600" b="1" dirty="0">
                <a:solidFill>
                  <a:srgbClr val="0000FF"/>
                </a:solidFill>
                <a:latin typeface="Arial" panose="020B0604020202020204" pitchFamily="34" charset="0"/>
                <a:cs typeface="Arial" panose="020B0604020202020204" pitchFamily="34" charset="0"/>
              </a:rPr>
              <a:t>5.755.328€</a:t>
            </a:r>
            <a:r>
              <a:rPr lang="ca-ES" sz="1600" dirty="0">
                <a:solidFill>
                  <a:prstClr val="black"/>
                </a:solidFill>
                <a:latin typeface="Arial" panose="020B0604020202020204" pitchFamily="34" charset="0"/>
                <a:cs typeface="Arial" panose="020B0604020202020204" pitchFamily="34" charset="0"/>
              </a:rPr>
              <a:t>.</a:t>
            </a:r>
            <a:endParaRPr lang="ca-ES" sz="1600" dirty="0">
              <a:solidFill>
                <a:srgbClr val="0000FF"/>
              </a:solidFill>
              <a:latin typeface="Arial" panose="020B0604020202020204" pitchFamily="34" charset="0"/>
              <a:cs typeface="Arial" panose="020B0604020202020204" pitchFamily="34" charset="0"/>
            </a:endParaRPr>
          </a:p>
        </p:txBody>
      </p:sp>
      <p:sp>
        <p:nvSpPr>
          <p:cNvPr id="6" name="QuadreDeText 5">
            <a:extLst>
              <a:ext uri="{FF2B5EF4-FFF2-40B4-BE49-F238E27FC236}">
                <a16:creationId xmlns:a16="http://schemas.microsoft.com/office/drawing/2014/main" id="{905810A9-4EB8-486B-9481-71487B14F48D}"/>
              </a:ext>
            </a:extLst>
          </p:cNvPr>
          <p:cNvSpPr txBox="1"/>
          <p:nvPr/>
        </p:nvSpPr>
        <p:spPr>
          <a:xfrm rot="10800000" flipV="1">
            <a:off x="421055" y="4669482"/>
            <a:ext cx="6015885" cy="1569660"/>
          </a:xfrm>
          <a:prstGeom prst="rect">
            <a:avLst/>
          </a:prstGeom>
          <a:noFill/>
        </p:spPr>
        <p:txBody>
          <a:bodyPr wrap="square" rtlCol="0">
            <a:spAutoFit/>
          </a:bodyPr>
          <a:lstStyle/>
          <a:p>
            <a:pPr algn="just" defTabSz="914400"/>
            <a:r>
              <a:rPr lang="ca-ES" sz="1600" dirty="0">
                <a:solidFill>
                  <a:prstClr val="black"/>
                </a:solidFill>
                <a:latin typeface="Arial"/>
              </a:rPr>
              <a:t>En afegir a la contractació menor ordinària la resta d’adjudicacions efectuades al llarg del primer trimestre de 2024, el total contractat ha estat de </a:t>
            </a:r>
            <a:r>
              <a:rPr lang="ca-ES" sz="1600" b="1" dirty="0">
                <a:solidFill>
                  <a:srgbClr val="0000FF"/>
                </a:solidFill>
                <a:latin typeface="Arial"/>
              </a:rPr>
              <a:t>21.789.124,28€.</a:t>
            </a:r>
          </a:p>
          <a:p>
            <a:pPr algn="just" defTabSz="914400"/>
            <a:endParaRPr lang="ca-ES" sz="1600" b="1" dirty="0">
              <a:solidFill>
                <a:prstClr val="black"/>
              </a:solidFill>
              <a:latin typeface="Arial"/>
            </a:endParaRPr>
          </a:p>
          <a:p>
            <a:pPr algn="just" defTabSz="914400"/>
            <a:r>
              <a:rPr lang="ca-ES" sz="1600" dirty="0">
                <a:solidFill>
                  <a:prstClr val="black"/>
                </a:solidFill>
                <a:latin typeface="Arial"/>
              </a:rPr>
              <a:t>La contractació menor de la Corporació representa el </a:t>
            </a:r>
            <a:r>
              <a:rPr lang="ca-ES" sz="1600" b="1" dirty="0">
                <a:solidFill>
                  <a:srgbClr val="0000FF"/>
                </a:solidFill>
                <a:latin typeface="Arial"/>
              </a:rPr>
              <a:t>26% </a:t>
            </a:r>
            <a:r>
              <a:rPr lang="ca-ES" sz="1600" dirty="0">
                <a:solidFill>
                  <a:prstClr val="black"/>
                </a:solidFill>
                <a:latin typeface="Arial"/>
              </a:rPr>
              <a:t>d’aquest import total.</a:t>
            </a:r>
          </a:p>
        </p:txBody>
      </p:sp>
      <p:sp>
        <p:nvSpPr>
          <p:cNvPr id="7" name="Contenidor de número de diapositiva 6">
            <a:extLst>
              <a:ext uri="{FF2B5EF4-FFF2-40B4-BE49-F238E27FC236}">
                <a16:creationId xmlns:a16="http://schemas.microsoft.com/office/drawing/2014/main" id="{35A09866-A6E6-41FD-BCA5-1F1C259482F0}"/>
              </a:ext>
            </a:extLst>
          </p:cNvPr>
          <p:cNvSpPr>
            <a:spLocks noGrp="1"/>
          </p:cNvSpPr>
          <p:nvPr>
            <p:ph type="sldNum" sz="quarter" idx="12"/>
          </p:nvPr>
        </p:nvSpPr>
        <p:spPr/>
        <p:txBody>
          <a:bodyPr/>
          <a:lstStyle/>
          <a:p>
            <a:fld id="{69A02D07-1340-466E-8F89-ABB91E672000}" type="slidenum">
              <a:rPr lang="ca-ES" smtClean="0"/>
              <a:t>17</a:t>
            </a:fld>
            <a:endParaRPr lang="ca-ES"/>
          </a:p>
        </p:txBody>
      </p:sp>
      <p:pic>
        <p:nvPicPr>
          <p:cNvPr id="3" name="Imatge 2">
            <a:extLst>
              <a:ext uri="{FF2B5EF4-FFF2-40B4-BE49-F238E27FC236}">
                <a16:creationId xmlns:a16="http://schemas.microsoft.com/office/drawing/2014/main" id="{07AE309D-D89F-2516-F2AF-5C52C3B42F78}"/>
              </a:ext>
            </a:extLst>
          </p:cNvPr>
          <p:cNvPicPr>
            <a:picLocks noChangeAspect="1"/>
          </p:cNvPicPr>
          <p:nvPr/>
        </p:nvPicPr>
        <p:blipFill>
          <a:blip r:embed="rId2"/>
          <a:stretch>
            <a:fillRect/>
          </a:stretch>
        </p:blipFill>
        <p:spPr>
          <a:xfrm>
            <a:off x="1446798" y="3416291"/>
            <a:ext cx="3964397" cy="831244"/>
          </a:xfrm>
          <a:prstGeom prst="rect">
            <a:avLst/>
          </a:prstGeom>
        </p:spPr>
      </p:pic>
      <p:pic>
        <p:nvPicPr>
          <p:cNvPr id="8" name="Imatge 7">
            <a:extLst>
              <a:ext uri="{FF2B5EF4-FFF2-40B4-BE49-F238E27FC236}">
                <a16:creationId xmlns:a16="http://schemas.microsoft.com/office/drawing/2014/main" id="{5C9CEE6F-461C-89D5-884A-7667D1DACBEA}"/>
              </a:ext>
            </a:extLst>
          </p:cNvPr>
          <p:cNvPicPr>
            <a:picLocks noChangeAspect="1"/>
          </p:cNvPicPr>
          <p:nvPr/>
        </p:nvPicPr>
        <p:blipFill>
          <a:blip r:embed="rId3"/>
          <a:stretch>
            <a:fillRect/>
          </a:stretch>
        </p:blipFill>
        <p:spPr>
          <a:xfrm>
            <a:off x="768798" y="6573403"/>
            <a:ext cx="5320400" cy="1777525"/>
          </a:xfrm>
          <a:prstGeom prst="rect">
            <a:avLst/>
          </a:prstGeom>
        </p:spPr>
      </p:pic>
      <p:pic>
        <p:nvPicPr>
          <p:cNvPr id="9" name="Imatge 8">
            <a:extLst>
              <a:ext uri="{FF2B5EF4-FFF2-40B4-BE49-F238E27FC236}">
                <a16:creationId xmlns:a16="http://schemas.microsoft.com/office/drawing/2014/main" id="{789E3F5F-3C49-3978-E826-6DD97A16D0CA}"/>
              </a:ext>
            </a:extLst>
          </p:cNvPr>
          <p:cNvPicPr>
            <a:picLocks noChangeAspect="1"/>
          </p:cNvPicPr>
          <p:nvPr/>
        </p:nvPicPr>
        <p:blipFill>
          <a:blip r:embed="rId4"/>
          <a:stretch>
            <a:fillRect/>
          </a:stretch>
        </p:blipFill>
        <p:spPr>
          <a:xfrm>
            <a:off x="1313503" y="8617709"/>
            <a:ext cx="4230991" cy="2682472"/>
          </a:xfrm>
          <a:prstGeom prst="rect">
            <a:avLst/>
          </a:prstGeom>
        </p:spPr>
      </p:pic>
    </p:spTree>
    <p:extLst>
      <p:ext uri="{BB962C8B-B14F-4D97-AF65-F5344CB8AC3E}">
        <p14:creationId xmlns:p14="http://schemas.microsoft.com/office/powerpoint/2010/main" val="168011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07DF88CB-0AF9-4E35-B851-D22C22D95982}"/>
              </a:ext>
            </a:extLst>
          </p:cNvPr>
          <p:cNvSpPr txBox="1"/>
          <p:nvPr/>
        </p:nvSpPr>
        <p:spPr>
          <a:xfrm>
            <a:off x="535520" y="334190"/>
            <a:ext cx="5954210" cy="584775"/>
          </a:xfrm>
          <a:prstGeom prst="rect">
            <a:avLst/>
          </a:prstGeom>
          <a:noFill/>
        </p:spPr>
        <p:txBody>
          <a:bodyPr wrap="square" rtlCol="0">
            <a:spAutoFit/>
          </a:bodyPr>
          <a:lstStyle/>
          <a:p>
            <a:r>
              <a:rPr lang="ca-ES" sz="1600" b="1" dirty="0">
                <a:solidFill>
                  <a:srgbClr val="0000FF"/>
                </a:solidFill>
                <a:latin typeface="Arial" panose="020B0604020202020204" pitchFamily="34" charset="0"/>
                <a:cs typeface="Arial" panose="020B0604020202020204" pitchFamily="34" charset="0"/>
              </a:rPr>
              <a:t>2.1. CONTRACTACIÓ MENOR PER ÀREES I SERVEIS PROMOTORS</a:t>
            </a:r>
            <a:endParaRPr lang="ca-ES" sz="1600" b="1" dirty="0">
              <a:solidFill>
                <a:srgbClr val="FF0000"/>
              </a:solidFill>
              <a:latin typeface="Arial" panose="020B0604020202020204" pitchFamily="34" charset="0"/>
              <a:cs typeface="Arial" panose="020B0604020202020204" pitchFamily="34" charset="0"/>
            </a:endParaRPr>
          </a:p>
        </p:txBody>
      </p:sp>
      <p:sp>
        <p:nvSpPr>
          <p:cNvPr id="4" name="QuadreDeText 3">
            <a:extLst>
              <a:ext uri="{FF2B5EF4-FFF2-40B4-BE49-F238E27FC236}">
                <a16:creationId xmlns:a16="http://schemas.microsoft.com/office/drawing/2014/main" id="{1A87424E-66B5-4849-A09B-2F2920ED3AC2}"/>
              </a:ext>
            </a:extLst>
          </p:cNvPr>
          <p:cNvSpPr txBox="1"/>
          <p:nvPr/>
        </p:nvSpPr>
        <p:spPr>
          <a:xfrm>
            <a:off x="447863" y="3837307"/>
            <a:ext cx="6041867" cy="3785652"/>
          </a:xfrm>
          <a:prstGeom prst="rect">
            <a:avLst/>
          </a:prstGeom>
          <a:noFill/>
        </p:spPr>
        <p:txBody>
          <a:bodyPr wrap="square" rtlCol="0">
            <a:spAutoFit/>
          </a:bodyPr>
          <a:lstStyle/>
          <a:p>
            <a:pPr algn="just" defTabSz="914400"/>
            <a:r>
              <a:rPr lang="ca-ES" sz="1600" dirty="0">
                <a:solidFill>
                  <a:prstClr val="black"/>
                </a:solidFill>
                <a:latin typeface="Arial"/>
              </a:rPr>
              <a:t>En </a:t>
            </a:r>
            <a:r>
              <a:rPr lang="ca-ES" sz="1600" u="sng" dirty="0">
                <a:solidFill>
                  <a:prstClr val="black"/>
                </a:solidFill>
                <a:latin typeface="Arial"/>
              </a:rPr>
              <a:t>nombre de contractes</a:t>
            </a:r>
            <a:r>
              <a:rPr lang="ca-ES" sz="1600" dirty="0">
                <a:solidFill>
                  <a:prstClr val="black"/>
                </a:solidFill>
                <a:latin typeface="Arial"/>
              </a:rPr>
              <a:t> destaca, pel seu pes específic, l’Àrea de Serveis Generals i Transició Digital amb 888 contractes (el 26% del nombre total).</a:t>
            </a:r>
          </a:p>
          <a:p>
            <a:pPr algn="just" defTabSz="914400"/>
            <a:r>
              <a:rPr lang="ca-ES" sz="1600" dirty="0">
                <a:solidFill>
                  <a:prstClr val="black"/>
                </a:solidFill>
                <a:latin typeface="Arial"/>
              </a:rPr>
              <a:t>Aquesta Àrea juntament amb les Àrees d’Infraestructures i Territori, Presidència, Urbanisme, Habitatge i Regeneració Urbana i Cultura suposen el 72% del nombre total dels contractes menors de la Corporació.</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Atenent al </a:t>
            </a:r>
            <a:r>
              <a:rPr lang="ca-ES" sz="1600" u="sng" dirty="0">
                <a:solidFill>
                  <a:prstClr val="black"/>
                </a:solidFill>
                <a:latin typeface="Arial"/>
              </a:rPr>
              <a:t>volum de l’import contractat</a:t>
            </a:r>
            <a:r>
              <a:rPr lang="ca-ES" sz="1600" dirty="0">
                <a:solidFill>
                  <a:prstClr val="black"/>
                </a:solidFill>
                <a:latin typeface="Arial"/>
              </a:rPr>
              <a:t>, l’Àrea </a:t>
            </a:r>
            <a:r>
              <a:rPr kumimoji="0" lang="ca-ES" sz="1600" b="0" i="0" u="none" strike="noStrike" kern="1200" cap="none" spc="0" normalizeH="0" baseline="0" noProof="0" dirty="0">
                <a:ln>
                  <a:noFill/>
                </a:ln>
                <a:solidFill>
                  <a:prstClr val="black"/>
                </a:solidFill>
                <a:effectLst/>
                <a:uLnTx/>
                <a:uFillTx/>
                <a:latin typeface="Arial"/>
                <a:ea typeface="+mn-ea"/>
                <a:cs typeface="+mn-cs"/>
              </a:rPr>
              <a:t>de Serveis Generals i Transició Digital</a:t>
            </a:r>
            <a:r>
              <a:rPr lang="ca-ES" sz="1600" dirty="0">
                <a:solidFill>
                  <a:prstClr val="black"/>
                </a:solidFill>
                <a:latin typeface="Arial"/>
              </a:rPr>
              <a:t>, és la que ha tingut més pes específic, amb un import de 1,5 milions d’euros, el que suposa el 27% de l’import total de la contractació menor, seguit de l’Àrea d’Infraestructures i Territori, que suposa el 15%. Aquestes dues àrees suposen el 42% del volum total de la contractació menor efectuada al llarg del primer trimestre de 2024.</a:t>
            </a:r>
          </a:p>
        </p:txBody>
      </p:sp>
      <p:sp>
        <p:nvSpPr>
          <p:cNvPr id="9" name="Contenidor de número de diapositiva 8">
            <a:extLst>
              <a:ext uri="{FF2B5EF4-FFF2-40B4-BE49-F238E27FC236}">
                <a16:creationId xmlns:a16="http://schemas.microsoft.com/office/drawing/2014/main" id="{B1E9F774-15D5-4F1B-9EE8-220334472F65}"/>
              </a:ext>
            </a:extLst>
          </p:cNvPr>
          <p:cNvSpPr>
            <a:spLocks noGrp="1"/>
          </p:cNvSpPr>
          <p:nvPr>
            <p:ph type="sldNum" sz="quarter" idx="12"/>
          </p:nvPr>
        </p:nvSpPr>
        <p:spPr/>
        <p:txBody>
          <a:bodyPr/>
          <a:lstStyle/>
          <a:p>
            <a:fld id="{69A02D07-1340-466E-8F89-ABB91E672000}" type="slidenum">
              <a:rPr lang="ca-ES" smtClean="0"/>
              <a:t>18</a:t>
            </a:fld>
            <a:endParaRPr lang="ca-ES"/>
          </a:p>
        </p:txBody>
      </p:sp>
      <p:pic>
        <p:nvPicPr>
          <p:cNvPr id="5" name="Imatge 4">
            <a:extLst>
              <a:ext uri="{FF2B5EF4-FFF2-40B4-BE49-F238E27FC236}">
                <a16:creationId xmlns:a16="http://schemas.microsoft.com/office/drawing/2014/main" id="{AB0192F9-8E57-923B-8CB3-9CC0681C2644}"/>
              </a:ext>
            </a:extLst>
          </p:cNvPr>
          <p:cNvPicPr>
            <a:picLocks noChangeAspect="1"/>
          </p:cNvPicPr>
          <p:nvPr/>
        </p:nvPicPr>
        <p:blipFill>
          <a:blip r:embed="rId2"/>
          <a:stretch>
            <a:fillRect/>
          </a:stretch>
        </p:blipFill>
        <p:spPr>
          <a:xfrm>
            <a:off x="535520" y="947657"/>
            <a:ext cx="5621967" cy="2798850"/>
          </a:xfrm>
          <a:prstGeom prst="rect">
            <a:avLst/>
          </a:prstGeom>
        </p:spPr>
      </p:pic>
      <p:pic>
        <p:nvPicPr>
          <p:cNvPr id="14" name="Imatge 13">
            <a:extLst>
              <a:ext uri="{FF2B5EF4-FFF2-40B4-BE49-F238E27FC236}">
                <a16:creationId xmlns:a16="http://schemas.microsoft.com/office/drawing/2014/main" id="{1C90903A-8F1E-83FA-0B05-8CB3BEF3575C}"/>
              </a:ext>
            </a:extLst>
          </p:cNvPr>
          <p:cNvPicPr>
            <a:picLocks noChangeAspect="1"/>
          </p:cNvPicPr>
          <p:nvPr/>
        </p:nvPicPr>
        <p:blipFill>
          <a:blip r:embed="rId3"/>
          <a:stretch>
            <a:fillRect/>
          </a:stretch>
        </p:blipFill>
        <p:spPr>
          <a:xfrm>
            <a:off x="415924" y="8126598"/>
            <a:ext cx="3310042" cy="3265045"/>
          </a:xfrm>
          <a:prstGeom prst="rect">
            <a:avLst/>
          </a:prstGeom>
        </p:spPr>
      </p:pic>
      <p:pic>
        <p:nvPicPr>
          <p:cNvPr id="15" name="Imatge 14">
            <a:extLst>
              <a:ext uri="{FF2B5EF4-FFF2-40B4-BE49-F238E27FC236}">
                <a16:creationId xmlns:a16="http://schemas.microsoft.com/office/drawing/2014/main" id="{3B108604-4737-11C4-9E56-22C4375CE46C}"/>
              </a:ext>
            </a:extLst>
          </p:cNvPr>
          <p:cNvPicPr>
            <a:picLocks noChangeAspect="1"/>
          </p:cNvPicPr>
          <p:nvPr/>
        </p:nvPicPr>
        <p:blipFill>
          <a:blip r:embed="rId4"/>
          <a:stretch>
            <a:fillRect/>
          </a:stretch>
        </p:blipFill>
        <p:spPr>
          <a:xfrm>
            <a:off x="2929205" y="7938138"/>
            <a:ext cx="4322576" cy="3498138"/>
          </a:xfrm>
          <a:prstGeom prst="rect">
            <a:avLst/>
          </a:prstGeom>
        </p:spPr>
      </p:pic>
    </p:spTree>
    <p:extLst>
      <p:ext uri="{BB962C8B-B14F-4D97-AF65-F5344CB8AC3E}">
        <p14:creationId xmlns:p14="http://schemas.microsoft.com/office/powerpoint/2010/main" val="314022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número de diapositiva 4">
            <a:extLst>
              <a:ext uri="{FF2B5EF4-FFF2-40B4-BE49-F238E27FC236}">
                <a16:creationId xmlns:a16="http://schemas.microsoft.com/office/drawing/2014/main" id="{4DFA2C25-A308-411F-A49B-1190ABD362E0}"/>
              </a:ext>
            </a:extLst>
          </p:cNvPr>
          <p:cNvSpPr>
            <a:spLocks noGrp="1"/>
          </p:cNvSpPr>
          <p:nvPr>
            <p:ph type="sldNum" sz="quarter" idx="12"/>
          </p:nvPr>
        </p:nvSpPr>
        <p:spPr/>
        <p:txBody>
          <a:bodyPr/>
          <a:lstStyle/>
          <a:p>
            <a:fld id="{69A02D07-1340-466E-8F89-ABB91E672000}" type="slidenum">
              <a:rPr lang="ca-ES" smtClean="0"/>
              <a:t>19</a:t>
            </a:fld>
            <a:endParaRPr lang="ca-ES"/>
          </a:p>
        </p:txBody>
      </p:sp>
      <p:pic>
        <p:nvPicPr>
          <p:cNvPr id="3" name="Imatge 2">
            <a:extLst>
              <a:ext uri="{FF2B5EF4-FFF2-40B4-BE49-F238E27FC236}">
                <a16:creationId xmlns:a16="http://schemas.microsoft.com/office/drawing/2014/main" id="{0268903F-4E4A-1BBD-7143-5A7B38D88237}"/>
              </a:ext>
            </a:extLst>
          </p:cNvPr>
          <p:cNvPicPr>
            <a:picLocks noChangeAspect="1"/>
          </p:cNvPicPr>
          <p:nvPr/>
        </p:nvPicPr>
        <p:blipFill>
          <a:blip r:embed="rId2"/>
          <a:stretch>
            <a:fillRect/>
          </a:stretch>
        </p:blipFill>
        <p:spPr>
          <a:xfrm>
            <a:off x="502511" y="922945"/>
            <a:ext cx="6022938" cy="8769943"/>
          </a:xfrm>
          <a:prstGeom prst="rect">
            <a:avLst/>
          </a:prstGeom>
        </p:spPr>
      </p:pic>
      <p:sp>
        <p:nvSpPr>
          <p:cNvPr id="2" name="QuadreDeText 1">
            <a:extLst>
              <a:ext uri="{FF2B5EF4-FFF2-40B4-BE49-F238E27FC236}">
                <a16:creationId xmlns:a16="http://schemas.microsoft.com/office/drawing/2014/main" id="{FFC49D8D-8F11-3E51-A82F-FB4EF5FEC228}"/>
              </a:ext>
            </a:extLst>
          </p:cNvPr>
          <p:cNvSpPr txBox="1"/>
          <p:nvPr/>
        </p:nvSpPr>
        <p:spPr>
          <a:xfrm>
            <a:off x="447198" y="10204147"/>
            <a:ext cx="6133564" cy="584775"/>
          </a:xfrm>
          <a:prstGeom prst="rect">
            <a:avLst/>
          </a:prstGeom>
          <a:noFill/>
        </p:spPr>
        <p:txBody>
          <a:bodyPr wrap="square" rtlCol="0">
            <a:spAutoFit/>
          </a:bodyPr>
          <a:lstStyle/>
          <a:p>
            <a:r>
              <a:rPr lang="ca-ES" sz="1600" dirty="0"/>
              <a:t>La taula següent presenta la comparativa entre la contractació ordinària  i la contractació menor, per àrees.</a:t>
            </a:r>
          </a:p>
        </p:txBody>
      </p:sp>
    </p:spTree>
    <p:extLst>
      <p:ext uri="{BB962C8B-B14F-4D97-AF65-F5344CB8AC3E}">
        <p14:creationId xmlns:p14="http://schemas.microsoft.com/office/powerpoint/2010/main" val="376762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53821AC6-FBAE-4C93-9442-CE3A8D00B214}"/>
              </a:ext>
            </a:extLst>
          </p:cNvPr>
          <p:cNvSpPr txBox="1"/>
          <p:nvPr/>
        </p:nvSpPr>
        <p:spPr>
          <a:xfrm>
            <a:off x="530942" y="1059372"/>
            <a:ext cx="6327058" cy="64940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rgbClr val="C00000"/>
                </a:solidFill>
                <a:effectLst/>
                <a:uLnTx/>
                <a:uFillTx/>
                <a:latin typeface="Arial"/>
                <a:ea typeface="+mn-ea"/>
                <a:cs typeface="+mn-cs"/>
              </a:rPr>
              <a:t>ÍNDEX</a:t>
            </a:r>
            <a:r>
              <a:rPr kumimoji="0" lang="ca-ES" sz="1100" b="1" i="0" u="none" strike="noStrike" kern="1200" cap="none" spc="0" normalizeH="0" baseline="0" noProof="0" dirty="0">
                <a:ln>
                  <a:noFill/>
                </a:ln>
                <a:solidFill>
                  <a:srgbClr val="0000FF"/>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INTRODUCCIÓ I CRITERIS D’EXTRACCIÓ DE LES DADES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ADJUDICACIONS:					  5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1.1.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MESES DE CONTRACTACIÓ	</a:t>
            </a:r>
            <a:r>
              <a:rPr lang="ca-ES" sz="1100" noProof="0" dirty="0">
                <a:solidFill>
                  <a:schemeClr val="tx1">
                    <a:lumMod val="75000"/>
                    <a:lumOff val="25000"/>
                  </a:schemeClr>
                </a:solidFill>
                <a:latin typeface="Arial"/>
              </a:rPr>
              <a:t>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6</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1.2.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ÀREES I SERVEIS PROMOTORS			</a:t>
            </a:r>
            <a:r>
              <a:rPr lang="ca-ES" sz="1100" dirty="0">
                <a:solidFill>
                  <a:schemeClr val="tx1">
                    <a:lumMod val="75000"/>
                    <a:lumOff val="25000"/>
                  </a:schemeClr>
                </a:solidFill>
                <a:latin typeface="Arial"/>
              </a:rPr>
              <a:t>  8</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1.3.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TIPUS DE CONTRACTE			11</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ca-ES" sz="1100" b="1" dirty="0">
                <a:solidFill>
                  <a:schemeClr val="tx1">
                    <a:lumMod val="75000"/>
                    <a:lumOff val="25000"/>
                  </a:schemeClr>
                </a:solidFill>
                <a:latin typeface="Arial"/>
              </a:rPr>
              <a:t>1.4</a:t>
            </a:r>
            <a:r>
              <a:rPr lang="ca-ES" sz="1100" dirty="0">
                <a:solidFill>
                  <a:schemeClr val="tx1">
                    <a:lumMod val="75000"/>
                    <a:lumOff val="25000"/>
                  </a:schemeClr>
                </a:solidFill>
                <a:latin typeface="Arial"/>
              </a:rPr>
              <a:t>.  PER TIPUS DE PROCEDIMENT</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12        </a:t>
            </a:r>
            <a:endParaRPr lang="ca-ES" sz="1100" dirty="0">
              <a:solidFill>
                <a:schemeClr val="tx1">
                  <a:lumMod val="75000"/>
                  <a:lumOff val="25000"/>
                </a:schemeClr>
              </a:solidFill>
              <a:latin typeface="Arial"/>
            </a:endParaRPr>
          </a:p>
          <a:p>
            <a:pPr marR="0" lvl="1" algn="l" defTabSz="914400" rtl="0" eaLnBrk="1" fontAlgn="auto" latinLnBrk="0" hangingPunct="1">
              <a:lnSpc>
                <a:spcPct val="100000"/>
              </a:lnSpc>
              <a:spcBef>
                <a:spcPts val="0"/>
              </a:spcBef>
              <a:spcAft>
                <a:spcPts val="0"/>
              </a:spcAft>
              <a:buClrTx/>
              <a:buSzTx/>
              <a:tabLst/>
              <a:defRPr/>
            </a:pP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CONTRACTACIÓ MENOR				</a:t>
            </a:r>
            <a:r>
              <a:rPr lang="ca-ES" sz="1100" b="1" dirty="0">
                <a:solidFill>
                  <a:schemeClr val="tx1">
                    <a:lumMod val="75000"/>
                    <a:lumOff val="25000"/>
                  </a:schemeClr>
                </a:solidFill>
                <a:latin typeface="Arial"/>
              </a:rPr>
              <a:t>16</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2.1.  </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 ÀREES I SERVEIS PROMOTORS			</a:t>
            </a:r>
            <a:r>
              <a:rPr lang="ca-ES" sz="1100" dirty="0">
                <a:solidFill>
                  <a:schemeClr val="tx1">
                    <a:lumMod val="75000"/>
                    <a:lumOff val="25000"/>
                  </a:schemeClr>
                </a:solidFill>
                <a:latin typeface="Arial"/>
              </a:rPr>
              <a:t>17</a:t>
            </a:r>
            <a:endPar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2.2</a:t>
            </a: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PER TIPUS DE CONTRACTE			19</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ca-ES" sz="1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ESTALVI ECONÒMIC					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4.       CONCURRÈNCIA D’EMPRESES 				</a:t>
            </a:r>
            <a:r>
              <a:rPr lang="ca-ES" sz="1100" b="1" dirty="0">
                <a:solidFill>
                  <a:schemeClr val="tx1">
                    <a:lumMod val="75000"/>
                    <a:lumOff val="25000"/>
                  </a:schemeClr>
                </a:solidFill>
                <a:latin typeface="Arial"/>
              </a:rPr>
              <a:t>25</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5.       TIPOLOGIA D’EMPRESES				28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100" b="1" dirty="0">
                <a:solidFill>
                  <a:schemeClr val="tx1">
                    <a:lumMod val="75000"/>
                    <a:lumOff val="25000"/>
                  </a:schemeClr>
                </a:solidFill>
                <a:latin typeface="Arial"/>
              </a:rPr>
              <a:t>6</a:t>
            </a: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RESERVA SOCIAL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100" b="1" dirty="0">
                <a:solidFill>
                  <a:schemeClr val="tx1">
                    <a:lumMod val="75000"/>
                    <a:lumOff val="25000"/>
                  </a:schemeClr>
                </a:solidFill>
                <a:latin typeface="Arial"/>
              </a:rPr>
              <a:t>7</a:t>
            </a: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CLÀUSULES AMBIENTALS I SOCIALS			</a:t>
            </a:r>
            <a:r>
              <a:rPr lang="ca-ES" sz="1100" b="1" dirty="0">
                <a:solidFill>
                  <a:schemeClr val="tx1">
                    <a:lumMod val="75000"/>
                    <a:lumOff val="25000"/>
                  </a:schemeClr>
                </a:solidFill>
                <a:latin typeface="Arial"/>
              </a:rPr>
              <a:t>31</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a-ES" sz="1100" b="1" dirty="0">
                <a:solidFill>
                  <a:schemeClr val="tx1">
                    <a:lumMod val="75000"/>
                    <a:lumOff val="25000"/>
                  </a:schemeClr>
                </a:solidFill>
                <a:latin typeface="Arial"/>
              </a:rPr>
              <a:t>8</a:t>
            </a: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PRÒRROGUES					</a:t>
            </a:r>
            <a:r>
              <a:rPr lang="ca-ES" sz="1100" b="1" dirty="0">
                <a:solidFill>
                  <a:schemeClr val="tx1">
                    <a:lumMod val="75000"/>
                    <a:lumOff val="25000"/>
                  </a:schemeClr>
                </a:solidFill>
                <a:latin typeface="Arial"/>
              </a:rPr>
              <a:t>32</a:t>
            </a: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9"/>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ACORDS MARC					</a:t>
            </a:r>
            <a:r>
              <a:rPr lang="ca-ES" sz="1100" b="1" dirty="0">
                <a:solidFill>
                  <a:schemeClr val="tx1">
                    <a:lumMod val="75000"/>
                    <a:lumOff val="25000"/>
                  </a:schemeClr>
                </a:solidFill>
                <a:latin typeface="Arial"/>
              </a:rPr>
              <a:t>34</a:t>
            </a:r>
          </a:p>
          <a:p>
            <a:pPr marL="228600" marR="0" lvl="0" indent="-228600" algn="l" defTabSz="914400" rtl="0" eaLnBrk="1" fontAlgn="auto" latinLnBrk="0" hangingPunct="1">
              <a:lnSpc>
                <a:spcPct val="100000"/>
              </a:lnSpc>
              <a:spcBef>
                <a:spcPts val="0"/>
              </a:spcBef>
              <a:spcAft>
                <a:spcPts val="0"/>
              </a:spcAft>
              <a:buClrTx/>
              <a:buSzTx/>
              <a:buFontTx/>
              <a:buAutoNum type="arabicPeriod" startAt="9"/>
              <a:tabLst/>
              <a:defRPr/>
            </a:pPr>
            <a:endPar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9"/>
              <a:tabLst/>
              <a:defRPr/>
            </a:pPr>
            <a:r>
              <a:rPr kumimoji="0" lang="ca-ES" sz="11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RESUM DE LES DADES PRINCIPALS			35</a:t>
            </a:r>
          </a:p>
          <a:p>
            <a:pPr marR="0" lvl="0" algn="l" defTabSz="914400" rtl="0" eaLnBrk="1" fontAlgn="auto" latinLnBrk="0" hangingPunct="1">
              <a:lnSpc>
                <a:spcPct val="100000"/>
              </a:lnSpc>
              <a:spcBef>
                <a:spcPts val="0"/>
              </a:spcBef>
              <a:spcAft>
                <a:spcPts val="0"/>
              </a:spcAft>
              <a:buClrTx/>
              <a:buSzTx/>
              <a:tabLst/>
              <a:defRPr/>
            </a:pPr>
            <a:endParaRPr lang="ca-ES" sz="1050" b="1" dirty="0">
              <a:solidFill>
                <a:schemeClr val="tx1">
                  <a:lumMod val="75000"/>
                  <a:lumOff val="25000"/>
                </a:schemeClr>
              </a:solidFill>
              <a:latin typeface="Arial"/>
            </a:endParaRPr>
          </a:p>
          <a:p>
            <a:pPr marR="0" lvl="0" algn="l" defTabSz="914400" rtl="0" eaLnBrk="1" fontAlgn="auto" latinLnBrk="0" hangingPunct="1">
              <a:lnSpc>
                <a:spcPct val="100000"/>
              </a:lnSpc>
              <a:spcBef>
                <a:spcPts val="0"/>
              </a:spcBef>
              <a:spcAft>
                <a:spcPts val="0"/>
              </a:spcAft>
              <a:buClrTx/>
              <a:buSzTx/>
              <a:tabLst/>
              <a:defRPr/>
            </a:pPr>
            <a:endParaRPr lang="ca-ES" sz="1050" b="1" dirty="0">
              <a:solidFill>
                <a:schemeClr val="tx1">
                  <a:lumMod val="75000"/>
                  <a:lumOff val="25000"/>
                </a:schemeClr>
              </a:solidFill>
              <a:latin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13"/>
              <a:tabLst/>
              <a:defRPr/>
            </a:pPr>
            <a:endParaRPr kumimoji="0" lang="ca-ES" sz="105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13"/>
              <a:tabLst/>
              <a:defRPr/>
            </a:pPr>
            <a:endParaRPr kumimoji="0" lang="ca-ES" sz="1050" b="1" i="0" u="none" strike="noStrike" kern="1200" cap="none" spc="0" normalizeH="0" baseline="0" noProof="0" dirty="0">
              <a:ln>
                <a:noFill/>
              </a:ln>
              <a:solidFill>
                <a:srgbClr val="0000FF"/>
              </a:solidFill>
              <a:effectLst/>
              <a:uLnTx/>
              <a:uFillTx/>
              <a:latin typeface="Arial"/>
              <a:ea typeface="+mn-ea"/>
              <a:cs typeface="+mn-cs"/>
            </a:endParaRPr>
          </a:p>
        </p:txBody>
      </p:sp>
      <p:sp>
        <p:nvSpPr>
          <p:cNvPr id="2" name="Contenidor de número de diapositiva 1">
            <a:extLst>
              <a:ext uri="{FF2B5EF4-FFF2-40B4-BE49-F238E27FC236}">
                <a16:creationId xmlns:a16="http://schemas.microsoft.com/office/drawing/2014/main" id="{AAFD1A61-D171-4E64-BC57-6409DE5D31C2}"/>
              </a:ext>
            </a:extLst>
          </p:cNvPr>
          <p:cNvSpPr>
            <a:spLocks noGrp="1"/>
          </p:cNvSpPr>
          <p:nvPr>
            <p:ph type="sldNum" sz="quarter" idx="12"/>
          </p:nvPr>
        </p:nvSpPr>
        <p:spPr/>
        <p:txBody>
          <a:bodyPr/>
          <a:lstStyle/>
          <a:p>
            <a:fld id="{69A02D07-1340-466E-8F89-ABB91E672000}" type="slidenum">
              <a:rPr lang="ca-ES" smtClean="0"/>
              <a:t>2</a:t>
            </a:fld>
            <a:endParaRPr lang="ca-ES"/>
          </a:p>
        </p:txBody>
      </p:sp>
    </p:spTree>
    <p:extLst>
      <p:ext uri="{BB962C8B-B14F-4D97-AF65-F5344CB8AC3E}">
        <p14:creationId xmlns:p14="http://schemas.microsoft.com/office/powerpoint/2010/main" val="927419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48B373B0-8AE7-4838-8772-6AD623163F9A}"/>
              </a:ext>
            </a:extLst>
          </p:cNvPr>
          <p:cNvSpPr txBox="1"/>
          <p:nvPr/>
        </p:nvSpPr>
        <p:spPr>
          <a:xfrm>
            <a:off x="382860" y="672523"/>
            <a:ext cx="6475140" cy="338554"/>
          </a:xfrm>
          <a:prstGeom prst="rect">
            <a:avLst/>
          </a:prstGeom>
          <a:noFill/>
        </p:spPr>
        <p:txBody>
          <a:bodyPr wrap="square" rtlCol="0">
            <a:spAutoFit/>
          </a:bodyPr>
          <a:lstStyle/>
          <a:p>
            <a:pPr defTabSz="914400"/>
            <a:r>
              <a:rPr lang="ca-ES" sz="1600" b="1" dirty="0">
                <a:solidFill>
                  <a:srgbClr val="0000FF"/>
                </a:solidFill>
                <a:latin typeface="Arial"/>
              </a:rPr>
              <a:t>2.2. CONTRACTACIÓ MENOR PER TIPUS DE CONTRACTE  </a:t>
            </a:r>
          </a:p>
        </p:txBody>
      </p:sp>
      <p:sp>
        <p:nvSpPr>
          <p:cNvPr id="6" name="QuadreDeText 5">
            <a:extLst>
              <a:ext uri="{FF2B5EF4-FFF2-40B4-BE49-F238E27FC236}">
                <a16:creationId xmlns:a16="http://schemas.microsoft.com/office/drawing/2014/main" id="{06274A0E-77EF-4084-98C6-B24A2E6A4AB8}"/>
              </a:ext>
            </a:extLst>
          </p:cNvPr>
          <p:cNvSpPr txBox="1"/>
          <p:nvPr/>
        </p:nvSpPr>
        <p:spPr>
          <a:xfrm>
            <a:off x="455656" y="5903603"/>
            <a:ext cx="5739612" cy="830997"/>
          </a:xfrm>
          <a:prstGeom prst="rect">
            <a:avLst/>
          </a:prstGeom>
          <a:noFill/>
        </p:spPr>
        <p:txBody>
          <a:bodyPr wrap="square" rtlCol="0">
            <a:spAutoFit/>
          </a:bodyPr>
          <a:lstStyle/>
          <a:p>
            <a:pPr algn="just" defTabSz="914400"/>
            <a:r>
              <a:rPr lang="ca-ES" sz="1600" dirty="0">
                <a:solidFill>
                  <a:prstClr val="black"/>
                </a:solidFill>
                <a:latin typeface="Arial"/>
              </a:rPr>
              <a:t>Tal com es pot observar al gràfic anterior, són majoritaris els contractes de serveis </a:t>
            </a:r>
            <a:r>
              <a:rPr lang="ca-ES" sz="1600" dirty="0">
                <a:solidFill>
                  <a:prstClr val="black"/>
                </a:solidFill>
                <a:highlight>
                  <a:srgbClr val="00FF00"/>
                </a:highlight>
                <a:latin typeface="Arial"/>
              </a:rPr>
              <a:t>atès</a:t>
            </a:r>
            <a:r>
              <a:rPr lang="ca-ES" sz="1600" dirty="0">
                <a:solidFill>
                  <a:prstClr val="black"/>
                </a:solidFill>
                <a:latin typeface="Arial"/>
              </a:rPr>
              <a:t> que suposen el 51,3% del nombre total. Els contractes de subministraments suposen el 41,9%.</a:t>
            </a:r>
          </a:p>
        </p:txBody>
      </p:sp>
      <p:sp>
        <p:nvSpPr>
          <p:cNvPr id="8" name="QuadreDeText 7">
            <a:extLst>
              <a:ext uri="{FF2B5EF4-FFF2-40B4-BE49-F238E27FC236}">
                <a16:creationId xmlns:a16="http://schemas.microsoft.com/office/drawing/2014/main" id="{56A79458-D2D7-4D5F-957D-944D93D180D6}"/>
              </a:ext>
            </a:extLst>
          </p:cNvPr>
          <p:cNvSpPr txBox="1"/>
          <p:nvPr/>
        </p:nvSpPr>
        <p:spPr>
          <a:xfrm>
            <a:off x="382860" y="10035384"/>
            <a:ext cx="5885204" cy="1323439"/>
          </a:xfrm>
          <a:prstGeom prst="rect">
            <a:avLst/>
          </a:prstGeom>
          <a:noFill/>
        </p:spPr>
        <p:txBody>
          <a:bodyPr wrap="square" rtlCol="0">
            <a:spAutoFit/>
          </a:bodyPr>
          <a:lstStyle/>
          <a:p>
            <a:pPr algn="just" defTabSz="914400"/>
            <a:r>
              <a:rPr lang="ca-ES" sz="1600" dirty="0">
                <a:solidFill>
                  <a:prstClr val="black"/>
                </a:solidFill>
                <a:latin typeface="Arial"/>
              </a:rPr>
              <a:t>En relació amb l’import, també són majoritaris els contractes de serveis que assoleixen, amb 4,2 milions d’euros, el 72,5% de l’import de la contractació menor del primer trimestre de 2024. Els contractes de subministraments suposen el 12,6%, els d’obres l’11,2% i els </a:t>
            </a:r>
            <a:r>
              <a:rPr kumimoji="0" lang="ca-ES" sz="1600" b="0" i="0" u="none" strike="noStrike" kern="1200" cap="none" spc="0" normalizeH="0" baseline="0" noProof="0" dirty="0">
                <a:ln>
                  <a:noFill/>
                </a:ln>
                <a:solidFill>
                  <a:prstClr val="black"/>
                </a:solidFill>
                <a:effectLst/>
                <a:uLnTx/>
                <a:uFillTx/>
                <a:latin typeface="Arial"/>
                <a:ea typeface="+mn-ea"/>
                <a:cs typeface="+mn-cs"/>
              </a:rPr>
              <a:t>privats </a:t>
            </a:r>
            <a:r>
              <a:rPr lang="ca-ES" sz="1600" dirty="0">
                <a:solidFill>
                  <a:prstClr val="black"/>
                </a:solidFill>
                <a:latin typeface="Arial"/>
              </a:rPr>
              <a:t>el 3,6%.</a:t>
            </a:r>
          </a:p>
        </p:txBody>
      </p:sp>
      <p:sp>
        <p:nvSpPr>
          <p:cNvPr id="9" name="Contenidor de número de diapositiva 8">
            <a:extLst>
              <a:ext uri="{FF2B5EF4-FFF2-40B4-BE49-F238E27FC236}">
                <a16:creationId xmlns:a16="http://schemas.microsoft.com/office/drawing/2014/main" id="{1DD5C781-612D-40B1-8A18-51574EA8A857}"/>
              </a:ext>
            </a:extLst>
          </p:cNvPr>
          <p:cNvSpPr>
            <a:spLocks noGrp="1"/>
          </p:cNvSpPr>
          <p:nvPr>
            <p:ph type="sldNum" sz="quarter" idx="12"/>
          </p:nvPr>
        </p:nvSpPr>
        <p:spPr/>
        <p:txBody>
          <a:bodyPr/>
          <a:lstStyle/>
          <a:p>
            <a:fld id="{69A02D07-1340-466E-8F89-ABB91E672000}" type="slidenum">
              <a:rPr lang="ca-ES" smtClean="0"/>
              <a:t>20</a:t>
            </a:fld>
            <a:endParaRPr lang="ca-ES"/>
          </a:p>
        </p:txBody>
      </p:sp>
      <p:pic>
        <p:nvPicPr>
          <p:cNvPr id="3" name="Imatge 2">
            <a:extLst>
              <a:ext uri="{FF2B5EF4-FFF2-40B4-BE49-F238E27FC236}">
                <a16:creationId xmlns:a16="http://schemas.microsoft.com/office/drawing/2014/main" id="{7A28FB67-07BB-8453-4E31-0B107FD698D2}"/>
              </a:ext>
            </a:extLst>
          </p:cNvPr>
          <p:cNvPicPr>
            <a:picLocks noChangeAspect="1"/>
          </p:cNvPicPr>
          <p:nvPr/>
        </p:nvPicPr>
        <p:blipFill>
          <a:blip r:embed="rId2"/>
          <a:stretch>
            <a:fillRect/>
          </a:stretch>
        </p:blipFill>
        <p:spPr>
          <a:xfrm>
            <a:off x="814387" y="1297643"/>
            <a:ext cx="5229225" cy="1333500"/>
          </a:xfrm>
          <a:prstGeom prst="rect">
            <a:avLst/>
          </a:prstGeom>
        </p:spPr>
      </p:pic>
      <p:pic>
        <p:nvPicPr>
          <p:cNvPr id="4" name="Imatge 3">
            <a:extLst>
              <a:ext uri="{FF2B5EF4-FFF2-40B4-BE49-F238E27FC236}">
                <a16:creationId xmlns:a16="http://schemas.microsoft.com/office/drawing/2014/main" id="{315F87AB-FA77-E80A-E473-1D308EE47DCE}"/>
              </a:ext>
            </a:extLst>
          </p:cNvPr>
          <p:cNvPicPr>
            <a:picLocks noChangeAspect="1"/>
          </p:cNvPicPr>
          <p:nvPr/>
        </p:nvPicPr>
        <p:blipFill>
          <a:blip r:embed="rId3"/>
          <a:stretch>
            <a:fillRect/>
          </a:stretch>
        </p:blipFill>
        <p:spPr>
          <a:xfrm>
            <a:off x="1243497" y="2717363"/>
            <a:ext cx="4163929" cy="3499407"/>
          </a:xfrm>
          <a:prstGeom prst="rect">
            <a:avLst/>
          </a:prstGeom>
        </p:spPr>
      </p:pic>
      <p:pic>
        <p:nvPicPr>
          <p:cNvPr id="5" name="Imatge 4">
            <a:extLst>
              <a:ext uri="{FF2B5EF4-FFF2-40B4-BE49-F238E27FC236}">
                <a16:creationId xmlns:a16="http://schemas.microsoft.com/office/drawing/2014/main" id="{B196B019-ADDD-2C24-EF86-F65D6954E630}"/>
              </a:ext>
            </a:extLst>
          </p:cNvPr>
          <p:cNvPicPr>
            <a:picLocks noChangeAspect="1"/>
          </p:cNvPicPr>
          <p:nvPr/>
        </p:nvPicPr>
        <p:blipFill>
          <a:blip r:embed="rId4"/>
          <a:stretch>
            <a:fillRect/>
          </a:stretch>
        </p:blipFill>
        <p:spPr>
          <a:xfrm>
            <a:off x="1475165" y="6644837"/>
            <a:ext cx="3932261" cy="3590855"/>
          </a:xfrm>
          <a:prstGeom prst="rect">
            <a:avLst/>
          </a:prstGeom>
        </p:spPr>
      </p:pic>
    </p:spTree>
    <p:extLst>
      <p:ext uri="{BB962C8B-B14F-4D97-AF65-F5344CB8AC3E}">
        <p14:creationId xmlns:p14="http://schemas.microsoft.com/office/powerpoint/2010/main" val="3946975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81478736-FF44-4050-BD43-42503A27A57F}"/>
              </a:ext>
            </a:extLst>
          </p:cNvPr>
          <p:cNvSpPr txBox="1"/>
          <p:nvPr/>
        </p:nvSpPr>
        <p:spPr>
          <a:xfrm>
            <a:off x="382860" y="400262"/>
            <a:ext cx="3046140" cy="338554"/>
          </a:xfrm>
          <a:prstGeom prst="rect">
            <a:avLst/>
          </a:prstGeom>
          <a:noFill/>
        </p:spPr>
        <p:txBody>
          <a:bodyPr wrap="square" rtlCol="0">
            <a:spAutoFit/>
          </a:bodyPr>
          <a:lstStyle/>
          <a:p>
            <a:pPr defTabSz="914400"/>
            <a:r>
              <a:rPr lang="ca-ES" sz="1600" b="1" dirty="0">
                <a:solidFill>
                  <a:srgbClr val="0000FF"/>
                </a:solidFill>
                <a:latin typeface="Arial"/>
              </a:rPr>
              <a:t>3. ESTALVI ECONÒMIC</a:t>
            </a:r>
          </a:p>
        </p:txBody>
      </p:sp>
      <p:sp>
        <p:nvSpPr>
          <p:cNvPr id="3" name="QuadreDeText 2">
            <a:extLst>
              <a:ext uri="{FF2B5EF4-FFF2-40B4-BE49-F238E27FC236}">
                <a16:creationId xmlns:a16="http://schemas.microsoft.com/office/drawing/2014/main" id="{63D5CBD6-3C88-4553-BFA0-A210786A833E}"/>
              </a:ext>
            </a:extLst>
          </p:cNvPr>
          <p:cNvSpPr txBox="1"/>
          <p:nvPr/>
        </p:nvSpPr>
        <p:spPr>
          <a:xfrm>
            <a:off x="381183" y="820445"/>
            <a:ext cx="6076934" cy="6986528"/>
          </a:xfrm>
          <a:prstGeom prst="rect">
            <a:avLst/>
          </a:prstGeom>
          <a:noFill/>
        </p:spPr>
        <p:txBody>
          <a:bodyPr wrap="square" rtlCol="0">
            <a:spAutoFit/>
          </a:bodyPr>
          <a:lstStyle/>
          <a:p>
            <a:pPr algn="just" defTabSz="914400"/>
            <a:r>
              <a:rPr lang="ca-ES" sz="1600" dirty="0">
                <a:solidFill>
                  <a:prstClr val="black"/>
                </a:solidFill>
                <a:latin typeface="Arial"/>
              </a:rPr>
              <a:t>Atesa la importància de mesurar l’estalvi econòmic en les adjudicacions realitzades, per tal de disposar d’una aproximació al grau de competència existent en el mercat de la contractació pública, aquest indicador, permet obtenir dades d’estalvi econòmic respecte a les previsions inicials dels òrgans de contractació.</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L’estalvi econòmic s’obté de la diferència entre l’import aprovat i l’adjudicat, tant de la part fixa com de la variable. L’estalvi de la part fixa implica directament un estalvi pressupostari, mentre que la part variable, tot i que pot suposar un estalvi motivat per uns preus unitaris adjudicats inferiors als licitats, no implica necessàriament un estalvi pressupostari en mantenir-se, en la majoria dels casos, el topall del pressupost màxim de licitació, el que permet, d’altra banda, contractar més serveis.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En conseqüència, l’estalvi econòmic obtingut a partir de la part fixa dels imports licitats i adjudicats és real mentre que el derivat de la part variable pot arribar a ser superior quan, en aquells supòsits en que els preus unitaris adjudicats són inferiors als licitats, no s’arribi a executar tota la despesa disponible.</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L’estalvi econòmic de la Corporació es tracta separadament de l’estalvi de les entitats del Sector Públic. En el primer obtindrem l’estalvi a partir només de la part fixa dels imports d’aprovació i adjudicació. En el cas del Sector Públic, donat que no disposem d’aquesta informació, l’estalvi es calcula en base als imports totals d’aprovació i adjudicació (part fixa + part variable).</a:t>
            </a:r>
          </a:p>
        </p:txBody>
      </p:sp>
      <p:sp>
        <p:nvSpPr>
          <p:cNvPr id="5" name="Contenidor de número de diapositiva 4">
            <a:extLst>
              <a:ext uri="{FF2B5EF4-FFF2-40B4-BE49-F238E27FC236}">
                <a16:creationId xmlns:a16="http://schemas.microsoft.com/office/drawing/2014/main" id="{12A69E35-7164-4AAC-9B6C-AB20FF4A9BD2}"/>
              </a:ext>
            </a:extLst>
          </p:cNvPr>
          <p:cNvSpPr>
            <a:spLocks noGrp="1"/>
          </p:cNvSpPr>
          <p:nvPr>
            <p:ph type="sldNum" sz="quarter" idx="12"/>
          </p:nvPr>
        </p:nvSpPr>
        <p:spPr/>
        <p:txBody>
          <a:bodyPr/>
          <a:lstStyle/>
          <a:p>
            <a:fld id="{69A02D07-1340-466E-8F89-ABB91E672000}" type="slidenum">
              <a:rPr lang="ca-ES" smtClean="0"/>
              <a:t>21</a:t>
            </a:fld>
            <a:endParaRPr lang="ca-ES"/>
          </a:p>
        </p:txBody>
      </p:sp>
      <p:pic>
        <p:nvPicPr>
          <p:cNvPr id="7" name="Imatge 6">
            <a:extLst>
              <a:ext uri="{FF2B5EF4-FFF2-40B4-BE49-F238E27FC236}">
                <a16:creationId xmlns:a16="http://schemas.microsoft.com/office/drawing/2014/main" id="{2B32948A-3C53-7113-182B-23D6AF89384E}"/>
              </a:ext>
            </a:extLst>
          </p:cNvPr>
          <p:cNvPicPr>
            <a:picLocks noChangeAspect="1"/>
          </p:cNvPicPr>
          <p:nvPr/>
        </p:nvPicPr>
        <p:blipFill>
          <a:blip r:embed="rId2"/>
          <a:stretch>
            <a:fillRect/>
          </a:stretch>
        </p:blipFill>
        <p:spPr>
          <a:xfrm>
            <a:off x="462138" y="8832485"/>
            <a:ext cx="5933724" cy="848865"/>
          </a:xfrm>
          <a:prstGeom prst="rect">
            <a:avLst/>
          </a:prstGeom>
        </p:spPr>
      </p:pic>
      <p:pic>
        <p:nvPicPr>
          <p:cNvPr id="8" name="Imatge 7">
            <a:extLst>
              <a:ext uri="{FF2B5EF4-FFF2-40B4-BE49-F238E27FC236}">
                <a16:creationId xmlns:a16="http://schemas.microsoft.com/office/drawing/2014/main" id="{D669EA43-E42F-7DC0-F0C6-947A6C3C092B}"/>
              </a:ext>
            </a:extLst>
          </p:cNvPr>
          <p:cNvPicPr>
            <a:picLocks noChangeAspect="1"/>
          </p:cNvPicPr>
          <p:nvPr/>
        </p:nvPicPr>
        <p:blipFill>
          <a:blip r:embed="rId3"/>
          <a:stretch>
            <a:fillRect/>
          </a:stretch>
        </p:blipFill>
        <p:spPr>
          <a:xfrm>
            <a:off x="452787" y="8158722"/>
            <a:ext cx="5933725" cy="515976"/>
          </a:xfrm>
          <a:prstGeom prst="rect">
            <a:avLst/>
          </a:prstGeom>
        </p:spPr>
      </p:pic>
      <p:sp>
        <p:nvSpPr>
          <p:cNvPr id="11" name="QuadreDeText 10">
            <a:extLst>
              <a:ext uri="{FF2B5EF4-FFF2-40B4-BE49-F238E27FC236}">
                <a16:creationId xmlns:a16="http://schemas.microsoft.com/office/drawing/2014/main" id="{C69973DE-58E1-0163-FDF7-76FBE5E4ACD9}"/>
              </a:ext>
            </a:extLst>
          </p:cNvPr>
          <p:cNvSpPr txBox="1"/>
          <p:nvPr/>
        </p:nvSpPr>
        <p:spPr>
          <a:xfrm>
            <a:off x="462137" y="10058400"/>
            <a:ext cx="5933724" cy="830997"/>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A la vista d’aquestes taules, destaca el major percentatge d’estalvi que presenten les Àrees de la Corporació, el 13,3%, front l’obtingut en el seu Sector Públic, el 5,8%.</a:t>
            </a:r>
          </a:p>
        </p:txBody>
      </p:sp>
    </p:spTree>
    <p:extLst>
      <p:ext uri="{BB962C8B-B14F-4D97-AF65-F5344CB8AC3E}">
        <p14:creationId xmlns:p14="http://schemas.microsoft.com/office/powerpoint/2010/main" val="1377005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862DD251-5601-4EA0-878A-9FCF05345B32}"/>
              </a:ext>
            </a:extLst>
          </p:cNvPr>
          <p:cNvSpPr txBox="1"/>
          <p:nvPr/>
        </p:nvSpPr>
        <p:spPr>
          <a:xfrm>
            <a:off x="405579" y="397567"/>
            <a:ext cx="6046839" cy="2062103"/>
          </a:xfrm>
          <a:prstGeom prst="rect">
            <a:avLst/>
          </a:prstGeom>
          <a:noFill/>
        </p:spPr>
        <p:txBody>
          <a:bodyPr wrap="square" rtlCol="0">
            <a:spAutoFit/>
          </a:bodyPr>
          <a:lstStyle/>
          <a:p>
            <a:pPr algn="just" defTabSz="914400"/>
            <a:r>
              <a:rPr lang="ca-ES" sz="1600" b="1" dirty="0">
                <a:solidFill>
                  <a:srgbClr val="0000FF"/>
                </a:solidFill>
                <a:latin typeface="Arial"/>
              </a:rPr>
              <a:t>Estalvi econòmic de les Àrees de la Corporació:</a:t>
            </a:r>
          </a:p>
          <a:p>
            <a:pPr algn="just" defTabSz="914400"/>
            <a:endParaRPr lang="ca-ES" sz="1600" b="1" dirty="0">
              <a:solidFill>
                <a:srgbClr val="0000FF"/>
              </a:solidFill>
              <a:latin typeface="Arial"/>
            </a:endParaRPr>
          </a:p>
          <a:p>
            <a:pPr algn="just" defTabSz="914400"/>
            <a:r>
              <a:rPr lang="ca-ES" sz="1600" dirty="0">
                <a:solidFill>
                  <a:prstClr val="black"/>
                </a:solidFill>
                <a:latin typeface="Arial"/>
              </a:rPr>
              <a:t>Atenent al </a:t>
            </a:r>
            <a:r>
              <a:rPr lang="ca-ES" sz="1600" u="sng" dirty="0">
                <a:solidFill>
                  <a:prstClr val="black"/>
                </a:solidFill>
                <a:latin typeface="Arial"/>
              </a:rPr>
              <a:t>tipus de contractació</a:t>
            </a:r>
            <a:r>
              <a:rPr lang="ca-ES" sz="1600" dirty="0">
                <a:solidFill>
                  <a:prstClr val="black"/>
                </a:solidFill>
                <a:latin typeface="Arial"/>
              </a:rPr>
              <a:t>, tal i com es presenta en la taula següent, s’observa que són els contractes d’obres els que presenten el percentatge d’estalvi més elevat respecte de l’import aprovat, el 18,2%. Els percentatges d'estalvi dels contractes de </a:t>
            </a:r>
            <a:r>
              <a:rPr kumimoji="0" lang="ca-ES" sz="1600" b="0" i="0" u="none" strike="noStrike" kern="1200" cap="none" spc="0" normalizeH="0" baseline="0" noProof="0" dirty="0">
                <a:ln>
                  <a:noFill/>
                </a:ln>
                <a:solidFill>
                  <a:prstClr val="black"/>
                </a:solidFill>
                <a:effectLst/>
                <a:uLnTx/>
                <a:uFillTx/>
                <a:latin typeface="Arial"/>
                <a:ea typeface="+mn-ea"/>
                <a:cs typeface="+mn-cs"/>
              </a:rPr>
              <a:t>subministrament </a:t>
            </a:r>
            <a:r>
              <a:rPr lang="ca-ES" sz="1600" dirty="0">
                <a:solidFill>
                  <a:prstClr val="black"/>
                </a:solidFill>
                <a:latin typeface="Arial"/>
              </a:rPr>
              <a:t>i dels contractes de </a:t>
            </a:r>
            <a:r>
              <a:rPr kumimoji="0" lang="ca-ES" sz="1600" b="0" i="0" u="none" strike="noStrike" kern="1200" cap="none" spc="0" normalizeH="0" baseline="0" noProof="0" dirty="0">
                <a:ln>
                  <a:noFill/>
                </a:ln>
                <a:solidFill>
                  <a:prstClr val="black"/>
                </a:solidFill>
                <a:effectLst/>
                <a:uLnTx/>
                <a:uFillTx/>
                <a:latin typeface="Arial"/>
                <a:ea typeface="+mn-ea"/>
                <a:cs typeface="+mn-cs"/>
              </a:rPr>
              <a:t>serveis</a:t>
            </a:r>
            <a:r>
              <a:rPr lang="ca-ES" sz="1600" dirty="0">
                <a:solidFill>
                  <a:prstClr val="black"/>
                </a:solidFill>
                <a:latin typeface="Arial"/>
              </a:rPr>
              <a:t> suposen el 16,6% i el 10,8% respecte de l’import aprovat. </a:t>
            </a:r>
          </a:p>
        </p:txBody>
      </p:sp>
      <p:sp>
        <p:nvSpPr>
          <p:cNvPr id="5" name="QuadreDeText 4">
            <a:extLst>
              <a:ext uri="{FF2B5EF4-FFF2-40B4-BE49-F238E27FC236}">
                <a16:creationId xmlns:a16="http://schemas.microsoft.com/office/drawing/2014/main" id="{DADBFC0F-9C4E-435C-998B-099B0E1C227E}"/>
              </a:ext>
            </a:extLst>
          </p:cNvPr>
          <p:cNvSpPr txBox="1"/>
          <p:nvPr/>
        </p:nvSpPr>
        <p:spPr>
          <a:xfrm>
            <a:off x="405578" y="6048465"/>
            <a:ext cx="6046839" cy="1077218"/>
          </a:xfrm>
          <a:prstGeom prst="rect">
            <a:avLst/>
          </a:prstGeom>
          <a:noFill/>
        </p:spPr>
        <p:txBody>
          <a:bodyPr wrap="square" rtlCol="0">
            <a:spAutoFit/>
          </a:bodyPr>
          <a:lstStyle/>
          <a:p>
            <a:pPr algn="just" defTabSz="914400"/>
            <a:r>
              <a:rPr lang="ca-ES" sz="1600" dirty="0">
                <a:solidFill>
                  <a:prstClr val="black"/>
                </a:solidFill>
                <a:latin typeface="Arial"/>
              </a:rPr>
              <a:t>Atenent a la </a:t>
            </a:r>
            <a:r>
              <a:rPr lang="ca-ES" sz="1600" u="sng" dirty="0">
                <a:solidFill>
                  <a:prstClr val="black"/>
                </a:solidFill>
                <a:latin typeface="Arial"/>
              </a:rPr>
              <a:t>distribució del total de l’estalvi econòmic</a:t>
            </a:r>
            <a:r>
              <a:rPr lang="ca-ES" sz="1600" dirty="0">
                <a:solidFill>
                  <a:prstClr val="black"/>
                </a:solidFill>
                <a:latin typeface="Arial"/>
              </a:rPr>
              <a:t>, per tipus de contracte, destaquen els contractes d’obres, que suposen el 57% de l’estalvi total obtingut i els contractes de serveis que en representen el 25%. </a:t>
            </a:r>
          </a:p>
        </p:txBody>
      </p:sp>
      <p:sp>
        <p:nvSpPr>
          <p:cNvPr id="8" name="Contenidor de número de diapositiva 7">
            <a:extLst>
              <a:ext uri="{FF2B5EF4-FFF2-40B4-BE49-F238E27FC236}">
                <a16:creationId xmlns:a16="http://schemas.microsoft.com/office/drawing/2014/main" id="{DEF6EC99-3B5B-4AFA-ADC7-3FEF60548691}"/>
              </a:ext>
            </a:extLst>
          </p:cNvPr>
          <p:cNvSpPr>
            <a:spLocks noGrp="1"/>
          </p:cNvSpPr>
          <p:nvPr>
            <p:ph type="sldNum" sz="quarter" idx="12"/>
          </p:nvPr>
        </p:nvSpPr>
        <p:spPr/>
        <p:txBody>
          <a:bodyPr/>
          <a:lstStyle/>
          <a:p>
            <a:fld id="{69A02D07-1340-466E-8F89-ABB91E672000}" type="slidenum">
              <a:rPr lang="ca-ES" smtClean="0"/>
              <a:t>22</a:t>
            </a:fld>
            <a:endParaRPr lang="ca-ES"/>
          </a:p>
        </p:txBody>
      </p:sp>
      <p:pic>
        <p:nvPicPr>
          <p:cNvPr id="3" name="Imatge 2">
            <a:extLst>
              <a:ext uri="{FF2B5EF4-FFF2-40B4-BE49-F238E27FC236}">
                <a16:creationId xmlns:a16="http://schemas.microsoft.com/office/drawing/2014/main" id="{F18ACA71-1EF0-79F5-AC59-AC1FC7B2C96E}"/>
              </a:ext>
            </a:extLst>
          </p:cNvPr>
          <p:cNvPicPr>
            <a:picLocks noChangeAspect="1"/>
          </p:cNvPicPr>
          <p:nvPr/>
        </p:nvPicPr>
        <p:blipFill>
          <a:blip r:embed="rId2"/>
          <a:stretch>
            <a:fillRect/>
          </a:stretch>
        </p:blipFill>
        <p:spPr>
          <a:xfrm>
            <a:off x="486070" y="2567385"/>
            <a:ext cx="5885853" cy="1250840"/>
          </a:xfrm>
          <a:prstGeom prst="rect">
            <a:avLst/>
          </a:prstGeom>
        </p:spPr>
      </p:pic>
      <p:pic>
        <p:nvPicPr>
          <p:cNvPr id="6" name="Imatge 5">
            <a:extLst>
              <a:ext uri="{FF2B5EF4-FFF2-40B4-BE49-F238E27FC236}">
                <a16:creationId xmlns:a16="http://schemas.microsoft.com/office/drawing/2014/main" id="{E9E30F38-36BD-0D03-D9AC-4BD8065F3494}"/>
              </a:ext>
            </a:extLst>
          </p:cNvPr>
          <p:cNvPicPr>
            <a:picLocks noChangeAspect="1"/>
          </p:cNvPicPr>
          <p:nvPr/>
        </p:nvPicPr>
        <p:blipFill>
          <a:blip r:embed="rId3"/>
          <a:stretch>
            <a:fillRect/>
          </a:stretch>
        </p:blipFill>
        <p:spPr>
          <a:xfrm>
            <a:off x="632388" y="3991287"/>
            <a:ext cx="5153114" cy="2026428"/>
          </a:xfrm>
          <a:prstGeom prst="rect">
            <a:avLst/>
          </a:prstGeom>
        </p:spPr>
      </p:pic>
      <p:pic>
        <p:nvPicPr>
          <p:cNvPr id="10" name="Imatge 9">
            <a:extLst>
              <a:ext uri="{FF2B5EF4-FFF2-40B4-BE49-F238E27FC236}">
                <a16:creationId xmlns:a16="http://schemas.microsoft.com/office/drawing/2014/main" id="{C9BE893A-F910-4F80-BBD9-CAE80F930ED2}"/>
              </a:ext>
            </a:extLst>
          </p:cNvPr>
          <p:cNvPicPr>
            <a:picLocks noChangeAspect="1"/>
          </p:cNvPicPr>
          <p:nvPr/>
        </p:nvPicPr>
        <p:blipFill>
          <a:blip r:embed="rId4"/>
          <a:stretch>
            <a:fillRect/>
          </a:stretch>
        </p:blipFill>
        <p:spPr>
          <a:xfrm>
            <a:off x="559225" y="7299437"/>
            <a:ext cx="5739542" cy="1212263"/>
          </a:xfrm>
          <a:prstGeom prst="rect">
            <a:avLst/>
          </a:prstGeom>
        </p:spPr>
      </p:pic>
      <p:pic>
        <p:nvPicPr>
          <p:cNvPr id="11" name="Imatge 10">
            <a:extLst>
              <a:ext uri="{FF2B5EF4-FFF2-40B4-BE49-F238E27FC236}">
                <a16:creationId xmlns:a16="http://schemas.microsoft.com/office/drawing/2014/main" id="{B46FB821-1C4D-9BB1-511A-32D0B2BD68BB}"/>
              </a:ext>
            </a:extLst>
          </p:cNvPr>
          <p:cNvPicPr>
            <a:picLocks noChangeAspect="1"/>
          </p:cNvPicPr>
          <p:nvPr/>
        </p:nvPicPr>
        <p:blipFill>
          <a:blip r:embed="rId5"/>
          <a:stretch>
            <a:fillRect/>
          </a:stretch>
        </p:blipFill>
        <p:spPr>
          <a:xfrm>
            <a:off x="1098734" y="8834058"/>
            <a:ext cx="4447486" cy="3240630"/>
          </a:xfrm>
          <a:prstGeom prst="rect">
            <a:avLst/>
          </a:prstGeom>
        </p:spPr>
      </p:pic>
    </p:spTree>
    <p:extLst>
      <p:ext uri="{BB962C8B-B14F-4D97-AF65-F5344CB8AC3E}">
        <p14:creationId xmlns:p14="http://schemas.microsoft.com/office/powerpoint/2010/main" val="505630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A6DB614-4912-4F23-9C3B-C97C71831802}"/>
              </a:ext>
            </a:extLst>
          </p:cNvPr>
          <p:cNvSpPr txBox="1"/>
          <p:nvPr/>
        </p:nvSpPr>
        <p:spPr>
          <a:xfrm>
            <a:off x="324465" y="937047"/>
            <a:ext cx="6209070" cy="3046988"/>
          </a:xfrm>
          <a:prstGeom prst="rect">
            <a:avLst/>
          </a:prstGeom>
          <a:noFill/>
        </p:spPr>
        <p:txBody>
          <a:bodyPr wrap="square" rtlCol="0">
            <a:spAutoFit/>
          </a:bodyPr>
          <a:lstStyle/>
          <a:p>
            <a:pPr algn="just" defTabSz="914400"/>
            <a:r>
              <a:rPr lang="ca-ES" sz="1600" dirty="0">
                <a:solidFill>
                  <a:prstClr val="black"/>
                </a:solidFill>
                <a:latin typeface="Arial"/>
              </a:rPr>
              <a:t>Atenent al </a:t>
            </a:r>
            <a:r>
              <a:rPr lang="ca-ES" sz="1600" u="sng" dirty="0">
                <a:solidFill>
                  <a:prstClr val="black"/>
                </a:solidFill>
                <a:latin typeface="Arial"/>
              </a:rPr>
              <a:t>procediment d’adjudicació</a:t>
            </a:r>
            <a:r>
              <a:rPr lang="ca-ES" sz="1600" dirty="0">
                <a:solidFill>
                  <a:prstClr val="black"/>
                </a:solidFill>
                <a:latin typeface="Arial"/>
              </a:rPr>
              <a:t>, en conjunt, el Procediment Obert (amb publicitat) ha obtingut un estalvi del </a:t>
            </a:r>
            <a:r>
              <a:rPr lang="ca-ES" sz="1600" b="1" dirty="0">
                <a:solidFill>
                  <a:srgbClr val="0000FF"/>
                </a:solidFill>
                <a:latin typeface="Arial"/>
              </a:rPr>
              <a:t>17,7% </a:t>
            </a:r>
            <a:r>
              <a:rPr lang="ca-ES" sz="1600" dirty="0">
                <a:solidFill>
                  <a:prstClr val="black"/>
                </a:solidFill>
                <a:latin typeface="Arial"/>
              </a:rPr>
              <a:t>respecte de l’import aprovat i dels Procediments Sense Publicitat no s’obté estalvi.</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Dins dels Procediments Oberts, els que presenten un major percentatge d’estalvi respecte de l’import aprovat són el Procediment Simplificat, amb un 18,9% i el Procediment Simplificat-Sumari, amb un 18,2%.</a:t>
            </a:r>
          </a:p>
          <a:p>
            <a:pPr algn="just" defTabSz="914400"/>
            <a:r>
              <a:rPr lang="ca-ES" sz="1600" dirty="0">
                <a:solidFill>
                  <a:prstClr val="black"/>
                </a:solidFill>
                <a:latin typeface="Arial"/>
              </a:rPr>
              <a:t>D’altra banda, els percentatges d’estalvi obtinguts pels Procediments Ordinari Harmonitzat i No Harmonitzat es situen en el 16,5% i l’11,5%, respectivament.</a:t>
            </a:r>
          </a:p>
        </p:txBody>
      </p:sp>
      <p:sp>
        <p:nvSpPr>
          <p:cNvPr id="6" name="Contenidor de número de diapositiva 5">
            <a:extLst>
              <a:ext uri="{FF2B5EF4-FFF2-40B4-BE49-F238E27FC236}">
                <a16:creationId xmlns:a16="http://schemas.microsoft.com/office/drawing/2014/main" id="{244C0751-74CD-4E52-BBE2-3D9E851B0829}"/>
              </a:ext>
            </a:extLst>
          </p:cNvPr>
          <p:cNvSpPr>
            <a:spLocks noGrp="1"/>
          </p:cNvSpPr>
          <p:nvPr>
            <p:ph type="sldNum" sz="quarter" idx="12"/>
          </p:nvPr>
        </p:nvSpPr>
        <p:spPr/>
        <p:txBody>
          <a:bodyPr/>
          <a:lstStyle/>
          <a:p>
            <a:fld id="{69A02D07-1340-466E-8F89-ABB91E672000}" type="slidenum">
              <a:rPr lang="ca-ES" smtClean="0"/>
              <a:t>23</a:t>
            </a:fld>
            <a:endParaRPr lang="ca-ES"/>
          </a:p>
        </p:txBody>
      </p:sp>
      <p:pic>
        <p:nvPicPr>
          <p:cNvPr id="3" name="Imatge 2">
            <a:extLst>
              <a:ext uri="{FF2B5EF4-FFF2-40B4-BE49-F238E27FC236}">
                <a16:creationId xmlns:a16="http://schemas.microsoft.com/office/drawing/2014/main" id="{C67482C2-11FA-F9AB-E287-6B398D0EC24F}"/>
              </a:ext>
            </a:extLst>
          </p:cNvPr>
          <p:cNvPicPr>
            <a:picLocks noChangeAspect="1"/>
          </p:cNvPicPr>
          <p:nvPr/>
        </p:nvPicPr>
        <p:blipFill>
          <a:blip r:embed="rId2"/>
          <a:stretch>
            <a:fillRect/>
          </a:stretch>
        </p:blipFill>
        <p:spPr>
          <a:xfrm>
            <a:off x="331920" y="4127618"/>
            <a:ext cx="6201615" cy="2032529"/>
          </a:xfrm>
          <a:prstGeom prst="rect">
            <a:avLst/>
          </a:prstGeom>
        </p:spPr>
      </p:pic>
      <p:pic>
        <p:nvPicPr>
          <p:cNvPr id="5" name="Imatge 4">
            <a:extLst>
              <a:ext uri="{FF2B5EF4-FFF2-40B4-BE49-F238E27FC236}">
                <a16:creationId xmlns:a16="http://schemas.microsoft.com/office/drawing/2014/main" id="{A4F37AAF-BC76-F3AC-6868-E6CF4CCE4A2C}"/>
              </a:ext>
            </a:extLst>
          </p:cNvPr>
          <p:cNvPicPr>
            <a:picLocks noChangeAspect="1"/>
          </p:cNvPicPr>
          <p:nvPr/>
        </p:nvPicPr>
        <p:blipFill>
          <a:blip r:embed="rId3"/>
          <a:stretch>
            <a:fillRect/>
          </a:stretch>
        </p:blipFill>
        <p:spPr>
          <a:xfrm>
            <a:off x="0" y="6769375"/>
            <a:ext cx="6198054" cy="3369624"/>
          </a:xfrm>
          <a:prstGeom prst="rect">
            <a:avLst/>
          </a:prstGeom>
        </p:spPr>
      </p:pic>
    </p:spTree>
    <p:extLst>
      <p:ext uri="{BB962C8B-B14F-4D97-AF65-F5344CB8AC3E}">
        <p14:creationId xmlns:p14="http://schemas.microsoft.com/office/powerpoint/2010/main" val="1188455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601DDD2B-56BE-4E06-96F1-57342AEC786C}"/>
              </a:ext>
            </a:extLst>
          </p:cNvPr>
          <p:cNvSpPr txBox="1"/>
          <p:nvPr/>
        </p:nvSpPr>
        <p:spPr>
          <a:xfrm>
            <a:off x="290810" y="966223"/>
            <a:ext cx="6264068" cy="1569660"/>
          </a:xfrm>
          <a:prstGeom prst="rect">
            <a:avLst/>
          </a:prstGeom>
          <a:noFill/>
        </p:spPr>
        <p:txBody>
          <a:bodyPr wrap="square" rtlCol="0">
            <a:spAutoFit/>
          </a:bodyPr>
          <a:lstStyle/>
          <a:p>
            <a:pPr algn="just" defTabSz="914400"/>
            <a:r>
              <a:rPr lang="ca-ES" sz="1600" dirty="0">
                <a:solidFill>
                  <a:prstClr val="black"/>
                </a:solidFill>
                <a:latin typeface="Arial"/>
              </a:rPr>
              <a:t>Pel que fa a la distribució de l’estalvi total obtingut per tipus de procediment, el 99,9% del total de l’estalvi es obtingut pels procediments oberts.</a:t>
            </a:r>
          </a:p>
          <a:p>
            <a:pPr algn="just" defTabSz="914400"/>
            <a:r>
              <a:rPr lang="ca-ES" sz="1600" dirty="0">
                <a:solidFill>
                  <a:prstClr val="black"/>
                </a:solidFill>
                <a:latin typeface="Arial"/>
              </a:rPr>
              <a:t>D’entre els Procediments Oberts, destaca el Procediment l’Obert Simplificat que suposa el 66,6% del total de l’estalvi obtingut en aquest primer trimestre de 2024.</a:t>
            </a:r>
          </a:p>
        </p:txBody>
      </p:sp>
      <p:sp>
        <p:nvSpPr>
          <p:cNvPr id="5" name="Contenidor de número de diapositiva 4">
            <a:extLst>
              <a:ext uri="{FF2B5EF4-FFF2-40B4-BE49-F238E27FC236}">
                <a16:creationId xmlns:a16="http://schemas.microsoft.com/office/drawing/2014/main" id="{53C8A73B-A4EE-4499-98AD-E16E4B166948}"/>
              </a:ext>
            </a:extLst>
          </p:cNvPr>
          <p:cNvSpPr>
            <a:spLocks noGrp="1"/>
          </p:cNvSpPr>
          <p:nvPr>
            <p:ph type="sldNum" sz="quarter" idx="12"/>
          </p:nvPr>
        </p:nvSpPr>
        <p:spPr/>
        <p:txBody>
          <a:bodyPr/>
          <a:lstStyle/>
          <a:p>
            <a:fld id="{69A02D07-1340-466E-8F89-ABB91E672000}" type="slidenum">
              <a:rPr lang="ca-ES" smtClean="0"/>
              <a:t>24</a:t>
            </a:fld>
            <a:endParaRPr lang="ca-ES"/>
          </a:p>
        </p:txBody>
      </p:sp>
      <p:pic>
        <p:nvPicPr>
          <p:cNvPr id="4" name="Imatge 3">
            <a:extLst>
              <a:ext uri="{FF2B5EF4-FFF2-40B4-BE49-F238E27FC236}">
                <a16:creationId xmlns:a16="http://schemas.microsoft.com/office/drawing/2014/main" id="{C4DE1EA4-78E7-D5D6-DE00-5B162BD06457}"/>
              </a:ext>
            </a:extLst>
          </p:cNvPr>
          <p:cNvPicPr>
            <a:picLocks noChangeAspect="1"/>
          </p:cNvPicPr>
          <p:nvPr/>
        </p:nvPicPr>
        <p:blipFill>
          <a:blip r:embed="rId2"/>
          <a:stretch>
            <a:fillRect/>
          </a:stretch>
        </p:blipFill>
        <p:spPr>
          <a:xfrm>
            <a:off x="393626" y="2950271"/>
            <a:ext cx="6099604" cy="2014836"/>
          </a:xfrm>
          <a:prstGeom prst="rect">
            <a:avLst/>
          </a:prstGeom>
        </p:spPr>
      </p:pic>
      <p:pic>
        <p:nvPicPr>
          <p:cNvPr id="7" name="Imatge 6">
            <a:extLst>
              <a:ext uri="{FF2B5EF4-FFF2-40B4-BE49-F238E27FC236}">
                <a16:creationId xmlns:a16="http://schemas.microsoft.com/office/drawing/2014/main" id="{9E3B50BB-54CB-A360-10D5-474744A963F3}"/>
              </a:ext>
            </a:extLst>
          </p:cNvPr>
          <p:cNvPicPr>
            <a:picLocks noChangeAspect="1"/>
          </p:cNvPicPr>
          <p:nvPr/>
        </p:nvPicPr>
        <p:blipFill>
          <a:blip r:embed="rId3"/>
          <a:stretch>
            <a:fillRect/>
          </a:stretch>
        </p:blipFill>
        <p:spPr>
          <a:xfrm>
            <a:off x="87289" y="5861737"/>
            <a:ext cx="6712278" cy="3151905"/>
          </a:xfrm>
          <a:prstGeom prst="rect">
            <a:avLst/>
          </a:prstGeom>
        </p:spPr>
      </p:pic>
    </p:spTree>
    <p:extLst>
      <p:ext uri="{BB962C8B-B14F-4D97-AF65-F5344CB8AC3E}">
        <p14:creationId xmlns:p14="http://schemas.microsoft.com/office/powerpoint/2010/main" val="1619055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3911C251-CC24-1D61-2BB8-0DC4ADBB878F}"/>
              </a:ext>
            </a:extLst>
          </p:cNvPr>
          <p:cNvSpPr>
            <a:spLocks noGrp="1"/>
          </p:cNvSpPr>
          <p:nvPr>
            <p:ph type="sldNum" sz="quarter" idx="12"/>
          </p:nvPr>
        </p:nvSpPr>
        <p:spPr/>
        <p:txBody>
          <a:bodyPr/>
          <a:lstStyle/>
          <a:p>
            <a:fld id="{69A02D07-1340-466E-8F89-ABB91E672000}" type="slidenum">
              <a:rPr lang="ca-ES" smtClean="0"/>
              <a:t>25</a:t>
            </a:fld>
            <a:endParaRPr lang="ca-ES"/>
          </a:p>
        </p:txBody>
      </p:sp>
      <p:sp>
        <p:nvSpPr>
          <p:cNvPr id="3" name="QuadreDeText 2">
            <a:extLst>
              <a:ext uri="{FF2B5EF4-FFF2-40B4-BE49-F238E27FC236}">
                <a16:creationId xmlns:a16="http://schemas.microsoft.com/office/drawing/2014/main" id="{50A5F3AA-8F69-1894-D4A6-7046D30D8B8F}"/>
              </a:ext>
            </a:extLst>
          </p:cNvPr>
          <p:cNvSpPr txBox="1"/>
          <p:nvPr/>
        </p:nvSpPr>
        <p:spPr>
          <a:xfrm>
            <a:off x="432215" y="242708"/>
            <a:ext cx="6046839" cy="2308324"/>
          </a:xfrm>
          <a:prstGeom prst="rect">
            <a:avLst/>
          </a:prstGeom>
          <a:noFill/>
        </p:spPr>
        <p:txBody>
          <a:bodyPr wrap="square" rtlCol="0">
            <a:spAutoFit/>
          </a:bodyPr>
          <a:lstStyle/>
          <a:p>
            <a:pPr algn="just" defTabSz="914400"/>
            <a:r>
              <a:rPr lang="ca-ES" sz="1600" b="1" dirty="0">
                <a:solidFill>
                  <a:srgbClr val="0000FF"/>
                </a:solidFill>
                <a:latin typeface="Arial"/>
              </a:rPr>
              <a:t>Estalvi econòmic del Sector Púbic:</a:t>
            </a:r>
          </a:p>
          <a:p>
            <a:pPr algn="just" defTabSz="914400"/>
            <a:endParaRPr lang="ca-ES" sz="1600" b="1" dirty="0">
              <a:solidFill>
                <a:srgbClr val="0000FF"/>
              </a:solidFill>
              <a:latin typeface="Arial"/>
            </a:endParaRPr>
          </a:p>
          <a:p>
            <a:pPr algn="just" defTabSz="914400"/>
            <a:r>
              <a:rPr lang="ca-ES" sz="1600" dirty="0">
                <a:solidFill>
                  <a:prstClr val="black"/>
                </a:solidFill>
                <a:latin typeface="Arial"/>
              </a:rPr>
              <a:t>Atenent al </a:t>
            </a:r>
            <a:r>
              <a:rPr lang="ca-ES" sz="1600" u="sng" dirty="0">
                <a:solidFill>
                  <a:prstClr val="black"/>
                </a:solidFill>
                <a:latin typeface="Arial"/>
              </a:rPr>
              <a:t>tipus de contractació</a:t>
            </a:r>
            <a:r>
              <a:rPr lang="ca-ES" sz="1600" dirty="0">
                <a:solidFill>
                  <a:prstClr val="black"/>
                </a:solidFill>
                <a:latin typeface="Arial"/>
              </a:rPr>
              <a:t>, tal i com es presenta en la taula següent, s’observa que són els contractes de serveis els que presenten el percentatge d’estalvi més elevat respecte de l’import aprovat, el 14%. Els percentatges d'estalvi dels contractes de </a:t>
            </a:r>
            <a:r>
              <a:rPr kumimoji="0" lang="ca-ES" sz="1600" b="0" i="0" u="none" strike="noStrike" kern="1200" cap="none" spc="0" normalizeH="0" baseline="0" noProof="0" dirty="0">
                <a:ln>
                  <a:noFill/>
                </a:ln>
                <a:solidFill>
                  <a:prstClr val="black"/>
                </a:solidFill>
                <a:effectLst/>
                <a:uLnTx/>
                <a:uFillTx/>
                <a:latin typeface="Arial"/>
                <a:ea typeface="+mn-ea"/>
                <a:cs typeface="+mn-cs"/>
              </a:rPr>
              <a:t>subministrament </a:t>
            </a:r>
            <a:r>
              <a:rPr lang="ca-ES" sz="1600" dirty="0">
                <a:solidFill>
                  <a:prstClr val="black"/>
                </a:solidFill>
                <a:latin typeface="Arial"/>
              </a:rPr>
              <a:t>i dels contractes d’obres suposen el 14% i el 9% respecte de l’import aprovat, respectivament. Globalment l’estalvi total del Sector Públic es situa en el 5,8%.</a:t>
            </a:r>
          </a:p>
        </p:txBody>
      </p:sp>
      <p:pic>
        <p:nvPicPr>
          <p:cNvPr id="4" name="Imatge 3">
            <a:extLst>
              <a:ext uri="{FF2B5EF4-FFF2-40B4-BE49-F238E27FC236}">
                <a16:creationId xmlns:a16="http://schemas.microsoft.com/office/drawing/2014/main" id="{63B6D43E-D7DC-CFFB-4F9F-755078DA0EC4}"/>
              </a:ext>
            </a:extLst>
          </p:cNvPr>
          <p:cNvPicPr>
            <a:picLocks noChangeAspect="1"/>
          </p:cNvPicPr>
          <p:nvPr/>
        </p:nvPicPr>
        <p:blipFill>
          <a:blip r:embed="rId2"/>
          <a:stretch>
            <a:fillRect/>
          </a:stretch>
        </p:blipFill>
        <p:spPr>
          <a:xfrm>
            <a:off x="512733" y="2697749"/>
            <a:ext cx="5885802" cy="949548"/>
          </a:xfrm>
          <a:prstGeom prst="rect">
            <a:avLst/>
          </a:prstGeom>
        </p:spPr>
      </p:pic>
      <p:pic>
        <p:nvPicPr>
          <p:cNvPr id="6" name="Imatge 5">
            <a:extLst>
              <a:ext uri="{FF2B5EF4-FFF2-40B4-BE49-F238E27FC236}">
                <a16:creationId xmlns:a16="http://schemas.microsoft.com/office/drawing/2014/main" id="{0348F46C-4E7B-476E-4559-94835E837EB3}"/>
              </a:ext>
            </a:extLst>
          </p:cNvPr>
          <p:cNvPicPr>
            <a:picLocks noChangeAspect="1"/>
          </p:cNvPicPr>
          <p:nvPr/>
        </p:nvPicPr>
        <p:blipFill>
          <a:blip r:embed="rId3"/>
          <a:stretch>
            <a:fillRect/>
          </a:stretch>
        </p:blipFill>
        <p:spPr>
          <a:xfrm>
            <a:off x="512733" y="8283546"/>
            <a:ext cx="5885802" cy="1122113"/>
          </a:xfrm>
          <a:prstGeom prst="rect">
            <a:avLst/>
          </a:prstGeom>
        </p:spPr>
      </p:pic>
      <p:sp>
        <p:nvSpPr>
          <p:cNvPr id="7" name="QuadreDeText 6">
            <a:extLst>
              <a:ext uri="{FF2B5EF4-FFF2-40B4-BE49-F238E27FC236}">
                <a16:creationId xmlns:a16="http://schemas.microsoft.com/office/drawing/2014/main" id="{641DB0AA-B3AE-AA19-5E58-7B714324FB29}"/>
              </a:ext>
            </a:extLst>
          </p:cNvPr>
          <p:cNvSpPr txBox="1"/>
          <p:nvPr/>
        </p:nvSpPr>
        <p:spPr>
          <a:xfrm>
            <a:off x="432215" y="6096000"/>
            <a:ext cx="5993569" cy="2062103"/>
          </a:xfrm>
          <a:prstGeom prst="rect">
            <a:avLst/>
          </a:prstGeom>
          <a:noFill/>
        </p:spPr>
        <p:txBody>
          <a:bodyPr wrap="square" rtlCol="0">
            <a:spAutoFit/>
          </a:bodyPr>
          <a:lstStyle/>
          <a:p>
            <a:pPr algn="just" defTabSz="914400"/>
            <a:r>
              <a:rPr lang="ca-ES" sz="1600" dirty="0">
                <a:solidFill>
                  <a:prstClr val="black"/>
                </a:solidFill>
                <a:latin typeface="Arial"/>
              </a:rPr>
              <a:t>Atenent al </a:t>
            </a:r>
            <a:r>
              <a:rPr lang="ca-ES" sz="1600" u="sng" dirty="0">
                <a:solidFill>
                  <a:prstClr val="black"/>
                </a:solidFill>
                <a:latin typeface="Arial"/>
              </a:rPr>
              <a:t>procediment d’adjudicació</a:t>
            </a:r>
            <a:r>
              <a:rPr lang="ca-ES" sz="1600" dirty="0">
                <a:solidFill>
                  <a:prstClr val="black"/>
                </a:solidFill>
                <a:latin typeface="Arial"/>
              </a:rPr>
              <a:t>, els procediments sense publicitat no obtenen cap tipus d’estalvi mentre que els procediments oberts obtenen el 5,8%.</a:t>
            </a:r>
          </a:p>
          <a:p>
            <a:pPr algn="just" defTabSz="914400"/>
            <a:r>
              <a:rPr lang="ca-ES" sz="1600" dirty="0">
                <a:solidFill>
                  <a:prstClr val="black"/>
                </a:solidFill>
                <a:latin typeface="Arial"/>
              </a:rPr>
              <a:t>Dins dels Procediments Oberts, el que presenta un major percentatge d’estalvi respecte de l’import aprovat es el Procediment Simplificat Sumari que obté un 14,9%. El Procediment Ordinari i el Simplificat obtenen un 5% i un 5,1% respectivament. </a:t>
            </a:r>
          </a:p>
        </p:txBody>
      </p:sp>
      <p:pic>
        <p:nvPicPr>
          <p:cNvPr id="9" name="Imatge 8">
            <a:extLst>
              <a:ext uri="{FF2B5EF4-FFF2-40B4-BE49-F238E27FC236}">
                <a16:creationId xmlns:a16="http://schemas.microsoft.com/office/drawing/2014/main" id="{4BF4E96E-0A7C-B2B2-33B7-D330AA9D6BA8}"/>
              </a:ext>
            </a:extLst>
          </p:cNvPr>
          <p:cNvPicPr>
            <a:picLocks noChangeAspect="1"/>
          </p:cNvPicPr>
          <p:nvPr/>
        </p:nvPicPr>
        <p:blipFill>
          <a:blip r:embed="rId4"/>
          <a:stretch>
            <a:fillRect/>
          </a:stretch>
        </p:blipFill>
        <p:spPr>
          <a:xfrm>
            <a:off x="1480994" y="9712254"/>
            <a:ext cx="3896008" cy="2114416"/>
          </a:xfrm>
          <a:prstGeom prst="rect">
            <a:avLst/>
          </a:prstGeom>
        </p:spPr>
      </p:pic>
      <p:pic>
        <p:nvPicPr>
          <p:cNvPr id="8" name="Imatge 7">
            <a:extLst>
              <a:ext uri="{FF2B5EF4-FFF2-40B4-BE49-F238E27FC236}">
                <a16:creationId xmlns:a16="http://schemas.microsoft.com/office/drawing/2014/main" id="{F34090F6-AC61-3414-533F-A69BFDA17181}"/>
              </a:ext>
            </a:extLst>
          </p:cNvPr>
          <p:cNvPicPr>
            <a:picLocks noChangeAspect="1"/>
          </p:cNvPicPr>
          <p:nvPr/>
        </p:nvPicPr>
        <p:blipFill>
          <a:blip r:embed="rId5"/>
          <a:stretch>
            <a:fillRect/>
          </a:stretch>
        </p:blipFill>
        <p:spPr>
          <a:xfrm>
            <a:off x="1319541" y="3732442"/>
            <a:ext cx="4218915" cy="2229947"/>
          </a:xfrm>
          <a:prstGeom prst="rect">
            <a:avLst/>
          </a:prstGeom>
        </p:spPr>
      </p:pic>
    </p:spTree>
    <p:extLst>
      <p:ext uri="{BB962C8B-B14F-4D97-AF65-F5344CB8AC3E}">
        <p14:creationId xmlns:p14="http://schemas.microsoft.com/office/powerpoint/2010/main" val="2437786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00255F45-5640-41B8-B885-BFAA2F33651E}"/>
              </a:ext>
            </a:extLst>
          </p:cNvPr>
          <p:cNvSpPr txBox="1"/>
          <p:nvPr/>
        </p:nvSpPr>
        <p:spPr>
          <a:xfrm>
            <a:off x="377764" y="404664"/>
            <a:ext cx="3978212" cy="338554"/>
          </a:xfrm>
          <a:prstGeom prst="rect">
            <a:avLst/>
          </a:prstGeom>
          <a:noFill/>
        </p:spPr>
        <p:txBody>
          <a:bodyPr wrap="square" rtlCol="0">
            <a:spAutoFit/>
          </a:bodyPr>
          <a:lstStyle/>
          <a:p>
            <a:pPr defTabSz="914400"/>
            <a:r>
              <a:rPr lang="ca-ES" sz="1600" b="1" dirty="0">
                <a:solidFill>
                  <a:srgbClr val="0000FF"/>
                </a:solidFill>
                <a:latin typeface="Arial"/>
              </a:rPr>
              <a:t>4. CONCURRÈNCIA D’EMPRESES </a:t>
            </a:r>
          </a:p>
        </p:txBody>
      </p:sp>
      <p:sp>
        <p:nvSpPr>
          <p:cNvPr id="3" name="QuadreDeText 2">
            <a:extLst>
              <a:ext uri="{FF2B5EF4-FFF2-40B4-BE49-F238E27FC236}">
                <a16:creationId xmlns:a16="http://schemas.microsoft.com/office/drawing/2014/main" id="{8161CBB1-8E6F-45EE-B9AA-76DD42E1DD6F}"/>
              </a:ext>
            </a:extLst>
          </p:cNvPr>
          <p:cNvSpPr txBox="1"/>
          <p:nvPr/>
        </p:nvSpPr>
        <p:spPr>
          <a:xfrm>
            <a:off x="377763" y="897771"/>
            <a:ext cx="6248119" cy="1569660"/>
          </a:xfrm>
          <a:prstGeom prst="rect">
            <a:avLst/>
          </a:prstGeom>
          <a:noFill/>
        </p:spPr>
        <p:txBody>
          <a:bodyPr wrap="square" rtlCol="0">
            <a:spAutoFit/>
          </a:bodyPr>
          <a:lstStyle/>
          <a:p>
            <a:pPr algn="just" defTabSz="914400"/>
            <a:r>
              <a:rPr lang="ca-ES" sz="1600" dirty="0">
                <a:solidFill>
                  <a:prstClr val="black"/>
                </a:solidFill>
                <a:latin typeface="Arial"/>
              </a:rPr>
              <a:t>El total d’ofertes presentades en les diferents licitacions amb publicitat (</a:t>
            </a:r>
            <a:r>
              <a:rPr lang="ca-ES" sz="1600" b="1" dirty="0">
                <a:solidFill>
                  <a:prstClr val="black"/>
                </a:solidFill>
                <a:latin typeface="Arial"/>
              </a:rPr>
              <a:t>per procediments oberts</a:t>
            </a:r>
            <a:r>
              <a:rPr lang="ca-ES" sz="1600" dirty="0">
                <a:solidFill>
                  <a:prstClr val="black"/>
                </a:solidFill>
                <a:latin typeface="Arial"/>
              </a:rPr>
              <a:t>), adjudicades al llarg del primer trimestre de 2024 ha estat </a:t>
            </a:r>
            <a:r>
              <a:rPr lang="ca-ES" sz="1600" b="1" dirty="0">
                <a:solidFill>
                  <a:srgbClr val="0000FF"/>
                </a:solidFill>
                <a:latin typeface="Arial"/>
              </a:rPr>
              <a:t>358.</a:t>
            </a:r>
          </a:p>
          <a:p>
            <a:pPr algn="just" defTabSz="914400"/>
            <a:r>
              <a:rPr lang="ca-ES" sz="1600" dirty="0">
                <a:solidFill>
                  <a:prstClr val="black"/>
                </a:solidFill>
                <a:latin typeface="Arial"/>
              </a:rPr>
              <a:t>En obtenir la mitjana del nombre de licitadors presentats per expedient adjudicat, aquest índex de concurrència es situa en </a:t>
            </a:r>
            <a:r>
              <a:rPr lang="ca-ES" sz="1600" b="1" dirty="0">
                <a:solidFill>
                  <a:srgbClr val="0000FF"/>
                </a:solidFill>
                <a:latin typeface="Arial"/>
              </a:rPr>
              <a:t>3,2 licitadors per contracte adjudicat.</a:t>
            </a:r>
          </a:p>
        </p:txBody>
      </p:sp>
      <p:sp>
        <p:nvSpPr>
          <p:cNvPr id="5" name="QuadreDeText 4">
            <a:extLst>
              <a:ext uri="{FF2B5EF4-FFF2-40B4-BE49-F238E27FC236}">
                <a16:creationId xmlns:a16="http://schemas.microsoft.com/office/drawing/2014/main" id="{20C92CD6-1426-45D2-AC7B-389611CEEE80}"/>
              </a:ext>
            </a:extLst>
          </p:cNvPr>
          <p:cNvSpPr txBox="1"/>
          <p:nvPr/>
        </p:nvSpPr>
        <p:spPr>
          <a:xfrm>
            <a:off x="377763" y="4655614"/>
            <a:ext cx="6248119" cy="1569660"/>
          </a:xfrm>
          <a:prstGeom prst="rect">
            <a:avLst/>
          </a:prstGeom>
          <a:noFill/>
        </p:spPr>
        <p:txBody>
          <a:bodyPr wrap="square" rtlCol="0">
            <a:spAutoFit/>
          </a:bodyPr>
          <a:lstStyle/>
          <a:p>
            <a:pPr algn="just" defTabSz="914400"/>
            <a:r>
              <a:rPr lang="ca-ES" sz="1600" dirty="0">
                <a:solidFill>
                  <a:prstClr val="black"/>
                </a:solidFill>
                <a:latin typeface="Arial"/>
              </a:rPr>
              <a:t>En base a aquest índex de concurrència, 3,2 licitadors per adjudicació, s’observa que són els contractes d’obres on la concurrència és mes alta, 4 licitadors per adjudicació. L’índex de concurrència en els contractes de serveis es situa en la mitjana i el de subministraments es situa per sota de la mitjana, en 3 licitadors per adjudicació.</a:t>
            </a:r>
          </a:p>
        </p:txBody>
      </p:sp>
      <p:sp>
        <p:nvSpPr>
          <p:cNvPr id="7" name="QuadreDeText 6">
            <a:extLst>
              <a:ext uri="{FF2B5EF4-FFF2-40B4-BE49-F238E27FC236}">
                <a16:creationId xmlns:a16="http://schemas.microsoft.com/office/drawing/2014/main" id="{2D8FA93D-5C4D-4F53-A81C-B39E36FCC6AB}"/>
              </a:ext>
            </a:extLst>
          </p:cNvPr>
          <p:cNvSpPr txBox="1"/>
          <p:nvPr/>
        </p:nvSpPr>
        <p:spPr>
          <a:xfrm>
            <a:off x="377763" y="8289081"/>
            <a:ext cx="6248119" cy="1569660"/>
          </a:xfrm>
          <a:prstGeom prst="rect">
            <a:avLst/>
          </a:prstGeom>
          <a:noFill/>
        </p:spPr>
        <p:txBody>
          <a:bodyPr wrap="square" rtlCol="0">
            <a:spAutoFit/>
          </a:bodyPr>
          <a:lstStyle/>
          <a:p>
            <a:pPr algn="just" defTabSz="914400"/>
            <a:r>
              <a:rPr lang="ca-ES" sz="1600" dirty="0">
                <a:solidFill>
                  <a:prstClr val="black"/>
                </a:solidFill>
                <a:latin typeface="Arial"/>
              </a:rPr>
              <a:t>En analitzar la concurrència des del punt de vista del procediment d’adjudicació, s’observa que la concurrència més alta es produeix en els contractes adjudicats per procediments simplificats, situant-se en 4 licitadors per adjudicació. Els índex de concurrència dels procediments ordinaris i simplificats-sumari es situen per sota de la mitjana, 2,8 i 2,5 licitadors per adjudicació, respectivament. </a:t>
            </a:r>
          </a:p>
        </p:txBody>
      </p:sp>
      <p:sp>
        <p:nvSpPr>
          <p:cNvPr id="9" name="Contenidor de número de diapositiva 8">
            <a:extLst>
              <a:ext uri="{FF2B5EF4-FFF2-40B4-BE49-F238E27FC236}">
                <a16:creationId xmlns:a16="http://schemas.microsoft.com/office/drawing/2014/main" id="{76A61163-42E0-479F-B4B5-8E8931EE319E}"/>
              </a:ext>
            </a:extLst>
          </p:cNvPr>
          <p:cNvSpPr>
            <a:spLocks noGrp="1"/>
          </p:cNvSpPr>
          <p:nvPr>
            <p:ph type="sldNum" sz="quarter" idx="12"/>
          </p:nvPr>
        </p:nvSpPr>
        <p:spPr/>
        <p:txBody>
          <a:bodyPr/>
          <a:lstStyle/>
          <a:p>
            <a:fld id="{69A02D07-1340-466E-8F89-ABB91E672000}" type="slidenum">
              <a:rPr lang="ca-ES" smtClean="0"/>
              <a:t>26</a:t>
            </a:fld>
            <a:endParaRPr lang="ca-ES"/>
          </a:p>
        </p:txBody>
      </p:sp>
      <p:pic>
        <p:nvPicPr>
          <p:cNvPr id="10" name="Imatge 9">
            <a:extLst>
              <a:ext uri="{FF2B5EF4-FFF2-40B4-BE49-F238E27FC236}">
                <a16:creationId xmlns:a16="http://schemas.microsoft.com/office/drawing/2014/main" id="{5FC65291-02DB-ED99-1C5B-315B061DE800}"/>
              </a:ext>
            </a:extLst>
          </p:cNvPr>
          <p:cNvPicPr>
            <a:picLocks noChangeAspect="1"/>
          </p:cNvPicPr>
          <p:nvPr/>
        </p:nvPicPr>
        <p:blipFill>
          <a:blip r:embed="rId2"/>
          <a:stretch>
            <a:fillRect/>
          </a:stretch>
        </p:blipFill>
        <p:spPr>
          <a:xfrm>
            <a:off x="854632" y="2750743"/>
            <a:ext cx="5242698" cy="1390920"/>
          </a:xfrm>
          <a:prstGeom prst="rect">
            <a:avLst/>
          </a:prstGeom>
        </p:spPr>
      </p:pic>
      <p:pic>
        <p:nvPicPr>
          <p:cNvPr id="12" name="Imatge 11">
            <a:extLst>
              <a:ext uri="{FF2B5EF4-FFF2-40B4-BE49-F238E27FC236}">
                <a16:creationId xmlns:a16="http://schemas.microsoft.com/office/drawing/2014/main" id="{7EA4BFB4-CC75-FC1C-B6B4-7A28D036D7E7}"/>
              </a:ext>
            </a:extLst>
          </p:cNvPr>
          <p:cNvPicPr>
            <a:picLocks noChangeAspect="1"/>
          </p:cNvPicPr>
          <p:nvPr/>
        </p:nvPicPr>
        <p:blipFill>
          <a:blip r:embed="rId3"/>
          <a:stretch>
            <a:fillRect/>
          </a:stretch>
        </p:blipFill>
        <p:spPr>
          <a:xfrm>
            <a:off x="854632" y="6621377"/>
            <a:ext cx="5240505" cy="1370285"/>
          </a:xfrm>
          <a:prstGeom prst="rect">
            <a:avLst/>
          </a:prstGeom>
        </p:spPr>
      </p:pic>
      <p:pic>
        <p:nvPicPr>
          <p:cNvPr id="13" name="Imatge 12">
            <a:extLst>
              <a:ext uri="{FF2B5EF4-FFF2-40B4-BE49-F238E27FC236}">
                <a16:creationId xmlns:a16="http://schemas.microsoft.com/office/drawing/2014/main" id="{FDCA331A-A00B-C13C-4BB6-857AD62B74BF}"/>
              </a:ext>
            </a:extLst>
          </p:cNvPr>
          <p:cNvPicPr>
            <a:picLocks noChangeAspect="1"/>
          </p:cNvPicPr>
          <p:nvPr/>
        </p:nvPicPr>
        <p:blipFill>
          <a:blip r:embed="rId4"/>
          <a:stretch>
            <a:fillRect/>
          </a:stretch>
        </p:blipFill>
        <p:spPr>
          <a:xfrm>
            <a:off x="450647" y="10170279"/>
            <a:ext cx="6102350" cy="1123950"/>
          </a:xfrm>
          <a:prstGeom prst="rect">
            <a:avLst/>
          </a:prstGeom>
        </p:spPr>
      </p:pic>
    </p:spTree>
    <p:extLst>
      <p:ext uri="{BB962C8B-B14F-4D97-AF65-F5344CB8AC3E}">
        <p14:creationId xmlns:p14="http://schemas.microsoft.com/office/powerpoint/2010/main" val="1012041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CuadroTexto">
            <a:extLst>
              <a:ext uri="{FF2B5EF4-FFF2-40B4-BE49-F238E27FC236}">
                <a16:creationId xmlns:a16="http://schemas.microsoft.com/office/drawing/2014/main" id="{D539AF58-EA8C-4F4C-81D4-C969ADFC4760}"/>
              </a:ext>
            </a:extLst>
          </p:cNvPr>
          <p:cNvSpPr txBox="1"/>
          <p:nvPr/>
        </p:nvSpPr>
        <p:spPr>
          <a:xfrm>
            <a:off x="424462" y="691485"/>
            <a:ext cx="6112756" cy="1569660"/>
          </a:xfrm>
          <a:prstGeom prst="rect">
            <a:avLst/>
          </a:prstGeom>
          <a:noFill/>
        </p:spPr>
        <p:txBody>
          <a:bodyPr wrap="square" rtlCol="0">
            <a:spAutoFit/>
          </a:bodyPr>
          <a:lstStyle/>
          <a:p>
            <a:pPr defTabSz="914400"/>
            <a:r>
              <a:rPr lang="ca-ES" sz="1600" b="1" dirty="0">
                <a:solidFill>
                  <a:srgbClr val="0000FF"/>
                </a:solidFill>
                <a:latin typeface="Arial" panose="020B0604020202020204" pitchFamily="34" charset="0"/>
                <a:cs typeface="Arial" panose="020B0604020202020204" pitchFamily="34" charset="0"/>
              </a:rPr>
              <a:t>ADJUDICACIONS AMB UNA SOLA OFERTA</a:t>
            </a:r>
          </a:p>
          <a:p>
            <a:pPr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La següent taula mostra la distribució de les 112 adjudicacions, per procediment obert, realitzades per les diferents àrees de la Corporació i el seu sector públic al llarg del primer trimestre de  2024, en funció del nombre d’ofertes rebudes. </a:t>
            </a:r>
          </a:p>
        </p:txBody>
      </p:sp>
      <p:sp>
        <p:nvSpPr>
          <p:cNvPr id="4" name="5 CuadroTexto">
            <a:extLst>
              <a:ext uri="{FF2B5EF4-FFF2-40B4-BE49-F238E27FC236}">
                <a16:creationId xmlns:a16="http://schemas.microsoft.com/office/drawing/2014/main" id="{6F0897B4-7E6E-4067-BF0C-E3E90CD7CC1A}"/>
              </a:ext>
            </a:extLst>
          </p:cNvPr>
          <p:cNvSpPr txBox="1"/>
          <p:nvPr/>
        </p:nvSpPr>
        <p:spPr>
          <a:xfrm>
            <a:off x="366807" y="8079969"/>
            <a:ext cx="6124380" cy="3780565"/>
          </a:xfrm>
          <a:prstGeom prst="rect">
            <a:avLst/>
          </a:prstGeom>
          <a:noFill/>
        </p:spPr>
        <p:txBody>
          <a:bodyPr wrap="square" rtlCol="0">
            <a:spAutoFit/>
          </a:bodyPr>
          <a:lstStyle/>
          <a:p>
            <a:pPr algn="just" defTabSz="914400"/>
            <a:r>
              <a:rPr lang="ca-ES" sz="1600" dirty="0">
                <a:solidFill>
                  <a:prstClr val="black"/>
                </a:solidFill>
                <a:latin typeface="Arial"/>
              </a:rPr>
              <a:t>S’observa com el </a:t>
            </a:r>
            <a:r>
              <a:rPr lang="ca-ES" sz="1600" b="1" dirty="0">
                <a:solidFill>
                  <a:srgbClr val="0000FF"/>
                </a:solidFill>
                <a:latin typeface="Arial"/>
              </a:rPr>
              <a:t>35% </a:t>
            </a:r>
            <a:r>
              <a:rPr lang="ca-ES" sz="1600" dirty="0">
                <a:solidFill>
                  <a:prstClr val="black"/>
                </a:solidFill>
                <a:latin typeface="Arial"/>
              </a:rPr>
              <a:t>del nombre total de les adjudicacions per procediment obert (39 adjudicacions), que representa el </a:t>
            </a:r>
            <a:r>
              <a:rPr lang="ca-ES" sz="1600" b="1" dirty="0">
                <a:solidFill>
                  <a:srgbClr val="0000FF"/>
                </a:solidFill>
                <a:latin typeface="Arial"/>
              </a:rPr>
              <a:t>18% </a:t>
            </a:r>
            <a:r>
              <a:rPr lang="ca-ES" sz="1600" dirty="0">
                <a:solidFill>
                  <a:prstClr val="black"/>
                </a:solidFill>
                <a:latin typeface="Arial"/>
              </a:rPr>
              <a:t>de l’import adjudicat, van rebre una sola oferta. Si és té en compte, també, aquelles adjudicacions amb 2 ofertes, es pot veure com aquest grup, amb un nivell mínim de concurrència, representa el 56% del nombre total d’adjudicacions i el 42% de l’import total adjudicat.</a:t>
            </a:r>
          </a:p>
          <a:p>
            <a:pPr algn="just" defTabSz="914400"/>
            <a:r>
              <a:rPr lang="ca-ES" sz="1600" dirty="0">
                <a:solidFill>
                  <a:prstClr val="black"/>
                </a:solidFill>
                <a:latin typeface="Arial"/>
              </a:rPr>
              <a:t>Podem considerar un segon grup on s’hi troben les adjudicacions que han tingut una concurrència intermèdia, és a dir, de 3 a 10 ofertes. Aquestes suposen el 42% de les adjudicacions les quals representen el 58% de l’import adjudicat. Finalment, l'interval de màxima concurrència, on s’agrupen les adjudicacions que han rebut més d’11 ofertes, representa el 2% de les adjudicacions i representa menys de l’1% de l’import total adjudicat.</a:t>
            </a:r>
          </a:p>
          <a:p>
            <a:pPr defTabSz="914400"/>
            <a:endParaRPr lang="ca-ES" sz="1600" dirty="0">
              <a:solidFill>
                <a:prstClr val="black"/>
              </a:solidFill>
              <a:latin typeface="Arial"/>
            </a:endParaRPr>
          </a:p>
        </p:txBody>
      </p:sp>
      <p:sp>
        <p:nvSpPr>
          <p:cNvPr id="9" name="Contenidor de número de diapositiva 8">
            <a:extLst>
              <a:ext uri="{FF2B5EF4-FFF2-40B4-BE49-F238E27FC236}">
                <a16:creationId xmlns:a16="http://schemas.microsoft.com/office/drawing/2014/main" id="{762FF5FC-02AA-40C9-B026-6961176DBA0D}"/>
              </a:ext>
            </a:extLst>
          </p:cNvPr>
          <p:cNvSpPr>
            <a:spLocks noGrp="1"/>
          </p:cNvSpPr>
          <p:nvPr>
            <p:ph type="sldNum" sz="quarter" idx="12"/>
          </p:nvPr>
        </p:nvSpPr>
        <p:spPr>
          <a:xfrm>
            <a:off x="5776111" y="11633703"/>
            <a:ext cx="610402" cy="315589"/>
          </a:xfrm>
        </p:spPr>
        <p:txBody>
          <a:bodyPr/>
          <a:lstStyle/>
          <a:p>
            <a:fld id="{69A02D07-1340-466E-8F89-ABB91E672000}" type="slidenum">
              <a:rPr lang="ca-ES" smtClean="0"/>
              <a:t>27</a:t>
            </a:fld>
            <a:endParaRPr lang="ca-ES" dirty="0"/>
          </a:p>
        </p:txBody>
      </p:sp>
      <p:pic>
        <p:nvPicPr>
          <p:cNvPr id="10" name="Imatge 9">
            <a:extLst>
              <a:ext uri="{FF2B5EF4-FFF2-40B4-BE49-F238E27FC236}">
                <a16:creationId xmlns:a16="http://schemas.microsoft.com/office/drawing/2014/main" id="{1F5F5501-53C6-687A-D14A-A0677003F5C3}"/>
              </a:ext>
            </a:extLst>
          </p:cNvPr>
          <p:cNvPicPr>
            <a:picLocks noChangeAspect="1"/>
          </p:cNvPicPr>
          <p:nvPr/>
        </p:nvPicPr>
        <p:blipFill>
          <a:blip r:embed="rId2"/>
          <a:stretch>
            <a:fillRect/>
          </a:stretch>
        </p:blipFill>
        <p:spPr>
          <a:xfrm>
            <a:off x="393258" y="4656081"/>
            <a:ext cx="6112756" cy="1439919"/>
          </a:xfrm>
          <a:prstGeom prst="rect">
            <a:avLst/>
          </a:prstGeom>
        </p:spPr>
      </p:pic>
      <p:pic>
        <p:nvPicPr>
          <p:cNvPr id="12" name="Imatge 11">
            <a:extLst>
              <a:ext uri="{FF2B5EF4-FFF2-40B4-BE49-F238E27FC236}">
                <a16:creationId xmlns:a16="http://schemas.microsoft.com/office/drawing/2014/main" id="{8458D092-9331-A4E9-AC9B-B625A2DFCC0D}"/>
              </a:ext>
            </a:extLst>
          </p:cNvPr>
          <p:cNvPicPr>
            <a:picLocks noChangeAspect="1"/>
          </p:cNvPicPr>
          <p:nvPr/>
        </p:nvPicPr>
        <p:blipFill>
          <a:blip r:embed="rId3"/>
          <a:stretch>
            <a:fillRect/>
          </a:stretch>
        </p:blipFill>
        <p:spPr>
          <a:xfrm>
            <a:off x="381633" y="6039989"/>
            <a:ext cx="6124379" cy="1746664"/>
          </a:xfrm>
          <a:prstGeom prst="rect">
            <a:avLst/>
          </a:prstGeom>
        </p:spPr>
      </p:pic>
      <p:pic>
        <p:nvPicPr>
          <p:cNvPr id="13" name="Imatge 12">
            <a:extLst>
              <a:ext uri="{FF2B5EF4-FFF2-40B4-BE49-F238E27FC236}">
                <a16:creationId xmlns:a16="http://schemas.microsoft.com/office/drawing/2014/main" id="{0283FB6D-D349-904C-17C2-CAA50B8507F8}"/>
              </a:ext>
            </a:extLst>
          </p:cNvPr>
          <p:cNvPicPr>
            <a:picLocks noChangeAspect="1"/>
          </p:cNvPicPr>
          <p:nvPr/>
        </p:nvPicPr>
        <p:blipFill>
          <a:blip r:embed="rId4"/>
          <a:stretch>
            <a:fillRect/>
          </a:stretch>
        </p:blipFill>
        <p:spPr>
          <a:xfrm>
            <a:off x="424462" y="2615803"/>
            <a:ext cx="6094726" cy="1919728"/>
          </a:xfrm>
          <a:prstGeom prst="rect">
            <a:avLst/>
          </a:prstGeom>
        </p:spPr>
      </p:pic>
    </p:spTree>
    <p:extLst>
      <p:ext uri="{BB962C8B-B14F-4D97-AF65-F5344CB8AC3E}">
        <p14:creationId xmlns:p14="http://schemas.microsoft.com/office/powerpoint/2010/main" val="3182316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 CuadroTexto">
            <a:extLst>
              <a:ext uri="{FF2B5EF4-FFF2-40B4-BE49-F238E27FC236}">
                <a16:creationId xmlns:a16="http://schemas.microsoft.com/office/drawing/2014/main" id="{294C8746-69FB-4718-B8DD-B833D1234CE2}"/>
              </a:ext>
            </a:extLst>
          </p:cNvPr>
          <p:cNvSpPr txBox="1"/>
          <p:nvPr/>
        </p:nvSpPr>
        <p:spPr>
          <a:xfrm>
            <a:off x="543945" y="3158024"/>
            <a:ext cx="6022947" cy="3835528"/>
          </a:xfrm>
          <a:prstGeom prst="rect">
            <a:avLst/>
          </a:prstGeom>
          <a:noFill/>
        </p:spPr>
        <p:txBody>
          <a:bodyPr wrap="square" rtlCol="0">
            <a:spAutoFit/>
          </a:bodyPr>
          <a:lstStyle/>
          <a:p>
            <a:pPr algn="just" defTabSz="914400"/>
            <a:r>
              <a:rPr lang="ca-ES" sz="1600" dirty="0">
                <a:solidFill>
                  <a:prstClr val="black"/>
                </a:solidFill>
                <a:latin typeface="Arial"/>
              </a:rPr>
              <a:t>En la  taula anterior s’observa la incidència que els principals tipus de contractes tenen sobre la concurrència, en concret sobre la proporció de licitacions amb una sola oferta en cadascun d’ells.</a:t>
            </a:r>
          </a:p>
          <a:p>
            <a:pPr algn="just" defTabSz="914400"/>
            <a:r>
              <a:rPr lang="ca-ES" sz="1600" dirty="0">
                <a:solidFill>
                  <a:prstClr val="black"/>
                </a:solidFill>
                <a:latin typeface="Arial"/>
              </a:rPr>
              <a:t>S’observa que els </a:t>
            </a:r>
            <a:r>
              <a:rPr lang="ca-ES" sz="1600" u="sng" dirty="0">
                <a:solidFill>
                  <a:prstClr val="black"/>
                </a:solidFill>
                <a:latin typeface="Arial"/>
              </a:rPr>
              <a:t>contractes de serveis</a:t>
            </a:r>
            <a:r>
              <a:rPr lang="ca-ES" sz="1600" dirty="0">
                <a:solidFill>
                  <a:prstClr val="black"/>
                </a:solidFill>
                <a:latin typeface="Arial"/>
              </a:rPr>
              <a:t> és la tipologia que presenta un major percentatge de licitacions amb un sola oferta, el 41% respecte del total d’adjudicacions de serveis i que representa el 35% del volum econòmic sobre l'import total adjudicat en aquests tipus de contracte.</a:t>
            </a:r>
          </a:p>
          <a:p>
            <a:pPr algn="just" defTabSz="914400"/>
            <a:r>
              <a:rPr lang="ca-ES" sz="1600" dirty="0">
                <a:solidFill>
                  <a:prstClr val="black"/>
                </a:solidFill>
                <a:latin typeface="Arial"/>
              </a:rPr>
              <a:t>Els </a:t>
            </a:r>
            <a:r>
              <a:rPr lang="ca-ES" sz="1600" u="sng" dirty="0">
                <a:solidFill>
                  <a:prstClr val="black"/>
                </a:solidFill>
                <a:latin typeface="Arial"/>
              </a:rPr>
              <a:t>contractes de subministraments i d’obres</a:t>
            </a:r>
            <a:r>
              <a:rPr lang="ca-ES" sz="1600" dirty="0">
                <a:solidFill>
                  <a:prstClr val="black"/>
                </a:solidFill>
                <a:latin typeface="Arial"/>
              </a:rPr>
              <a:t> suposen percentatges de licitacions amb una sola oferta de l’ordre del 25% i 29%, respectivament i, pel que fa al volum econòmic adjudicat en aquests tipus de contracte, els percentatges són del 8% pel que fa als contractes de subministraments i del 19% pel que fa als contractes d’obres.</a:t>
            </a:r>
          </a:p>
        </p:txBody>
      </p:sp>
      <p:sp>
        <p:nvSpPr>
          <p:cNvPr id="7" name="Contenidor de número de diapositiva 6">
            <a:extLst>
              <a:ext uri="{FF2B5EF4-FFF2-40B4-BE49-F238E27FC236}">
                <a16:creationId xmlns:a16="http://schemas.microsoft.com/office/drawing/2014/main" id="{74A106C7-C229-4771-84BD-15B102B21E26}"/>
              </a:ext>
            </a:extLst>
          </p:cNvPr>
          <p:cNvSpPr>
            <a:spLocks noGrp="1"/>
          </p:cNvSpPr>
          <p:nvPr>
            <p:ph type="sldNum" sz="quarter" idx="12"/>
          </p:nvPr>
        </p:nvSpPr>
        <p:spPr/>
        <p:txBody>
          <a:bodyPr/>
          <a:lstStyle/>
          <a:p>
            <a:fld id="{69A02D07-1340-466E-8F89-ABB91E672000}" type="slidenum">
              <a:rPr lang="ca-ES" smtClean="0"/>
              <a:t>28</a:t>
            </a:fld>
            <a:endParaRPr lang="ca-ES"/>
          </a:p>
        </p:txBody>
      </p:sp>
      <p:sp>
        <p:nvSpPr>
          <p:cNvPr id="8" name="2 CuadroTexto">
            <a:extLst>
              <a:ext uri="{FF2B5EF4-FFF2-40B4-BE49-F238E27FC236}">
                <a16:creationId xmlns:a16="http://schemas.microsoft.com/office/drawing/2014/main" id="{26EC274F-8DB6-426E-8091-8BD302C1C52D}"/>
              </a:ext>
            </a:extLst>
          </p:cNvPr>
          <p:cNvSpPr txBox="1"/>
          <p:nvPr/>
        </p:nvSpPr>
        <p:spPr>
          <a:xfrm>
            <a:off x="571040" y="1752903"/>
            <a:ext cx="6696745" cy="276999"/>
          </a:xfrm>
          <a:prstGeom prst="rect">
            <a:avLst/>
          </a:prstGeom>
          <a:noFill/>
        </p:spPr>
        <p:txBody>
          <a:bodyPr wrap="square" rtlCol="0">
            <a:spAutoFit/>
          </a:bodyPr>
          <a:lstStyle/>
          <a:p>
            <a:pPr defTabSz="914400"/>
            <a:r>
              <a:rPr lang="ca-ES" sz="1200" b="1" dirty="0">
                <a:solidFill>
                  <a:srgbClr val="0000FF"/>
                </a:solidFill>
                <a:latin typeface="Arial"/>
              </a:rPr>
              <a:t>PER TIPUS DE CONTRACTE</a:t>
            </a:r>
          </a:p>
        </p:txBody>
      </p:sp>
      <p:sp>
        <p:nvSpPr>
          <p:cNvPr id="5" name="4 Rectángulo">
            <a:extLst>
              <a:ext uri="{FF2B5EF4-FFF2-40B4-BE49-F238E27FC236}">
                <a16:creationId xmlns:a16="http://schemas.microsoft.com/office/drawing/2014/main" id="{58900418-6E87-4D02-8EB4-86D270D6B352}"/>
              </a:ext>
            </a:extLst>
          </p:cNvPr>
          <p:cNvSpPr/>
          <p:nvPr/>
        </p:nvSpPr>
        <p:spPr>
          <a:xfrm>
            <a:off x="567120" y="490971"/>
            <a:ext cx="5929056" cy="1323439"/>
          </a:xfrm>
          <a:prstGeom prst="rect">
            <a:avLst/>
          </a:prstGeom>
        </p:spPr>
        <p:txBody>
          <a:bodyPr wrap="square">
            <a:spAutoFit/>
          </a:bodyPr>
          <a:lstStyle/>
          <a:p>
            <a:pPr algn="just" defTabSz="914400"/>
            <a:r>
              <a:rPr lang="ca-ES" sz="1600" dirty="0">
                <a:solidFill>
                  <a:prstClr val="black"/>
                </a:solidFill>
                <a:latin typeface="Arial"/>
              </a:rPr>
              <a:t>A continuació, les següents taules presenten els </a:t>
            </a:r>
            <a:r>
              <a:rPr lang="ca-ES" sz="1600" b="1" dirty="0">
                <a:solidFill>
                  <a:prstClr val="black"/>
                </a:solidFill>
                <a:latin typeface="Arial"/>
              </a:rPr>
              <a:t>percentatges de licitacions amb una sola oferta </a:t>
            </a:r>
            <a:r>
              <a:rPr lang="ca-ES" sz="1600" dirty="0">
                <a:solidFill>
                  <a:prstClr val="black"/>
                </a:solidFill>
                <a:latin typeface="Arial"/>
              </a:rPr>
              <a:t>del conjunt de la corporació i de les entitats del sector públic, respecte del total de licitacions tant des del punt de vista del tipus de contracte com del tipus de procediment.</a:t>
            </a:r>
          </a:p>
        </p:txBody>
      </p:sp>
      <p:pic>
        <p:nvPicPr>
          <p:cNvPr id="2" name="Imatge 1">
            <a:extLst>
              <a:ext uri="{FF2B5EF4-FFF2-40B4-BE49-F238E27FC236}">
                <a16:creationId xmlns:a16="http://schemas.microsoft.com/office/drawing/2014/main" id="{D526C28B-CB7B-2936-BFFB-49C2D4C531D4}"/>
              </a:ext>
            </a:extLst>
          </p:cNvPr>
          <p:cNvPicPr>
            <a:picLocks noChangeAspect="1"/>
          </p:cNvPicPr>
          <p:nvPr/>
        </p:nvPicPr>
        <p:blipFill>
          <a:blip r:embed="rId2"/>
          <a:stretch>
            <a:fillRect/>
          </a:stretch>
        </p:blipFill>
        <p:spPr>
          <a:xfrm>
            <a:off x="613746" y="2086258"/>
            <a:ext cx="5807139" cy="963685"/>
          </a:xfrm>
          <a:prstGeom prst="rect">
            <a:avLst/>
          </a:prstGeom>
        </p:spPr>
      </p:pic>
      <p:sp>
        <p:nvSpPr>
          <p:cNvPr id="6" name="2 CuadroTexto">
            <a:extLst>
              <a:ext uri="{FF2B5EF4-FFF2-40B4-BE49-F238E27FC236}">
                <a16:creationId xmlns:a16="http://schemas.microsoft.com/office/drawing/2014/main" id="{C6839FBF-D918-4C5A-9DC0-7B550CE9309F}"/>
              </a:ext>
            </a:extLst>
          </p:cNvPr>
          <p:cNvSpPr txBox="1"/>
          <p:nvPr/>
        </p:nvSpPr>
        <p:spPr>
          <a:xfrm>
            <a:off x="502318" y="6993552"/>
            <a:ext cx="3856453" cy="276999"/>
          </a:xfrm>
          <a:prstGeom prst="rect">
            <a:avLst/>
          </a:prstGeom>
          <a:noFill/>
        </p:spPr>
        <p:txBody>
          <a:bodyPr wrap="square" rtlCol="0">
            <a:spAutoFit/>
          </a:bodyPr>
          <a:lstStyle/>
          <a:p>
            <a:pPr defTabSz="914400"/>
            <a:r>
              <a:rPr lang="ca-ES" sz="1200" b="1" dirty="0">
                <a:solidFill>
                  <a:srgbClr val="0000FF"/>
                </a:solidFill>
                <a:latin typeface="Arial"/>
              </a:rPr>
              <a:t>PER TIPUS DE PROCEDIMENT</a:t>
            </a:r>
          </a:p>
        </p:txBody>
      </p:sp>
      <p:sp>
        <p:nvSpPr>
          <p:cNvPr id="10" name="5 CuadroTexto">
            <a:extLst>
              <a:ext uri="{FF2B5EF4-FFF2-40B4-BE49-F238E27FC236}">
                <a16:creationId xmlns:a16="http://schemas.microsoft.com/office/drawing/2014/main" id="{D449D0DF-9E0F-4BD2-9C27-13E0C4C0D00A}"/>
              </a:ext>
            </a:extLst>
          </p:cNvPr>
          <p:cNvSpPr txBox="1"/>
          <p:nvPr/>
        </p:nvSpPr>
        <p:spPr>
          <a:xfrm>
            <a:off x="502317" y="8474881"/>
            <a:ext cx="6027681" cy="3293209"/>
          </a:xfrm>
          <a:prstGeom prst="rect">
            <a:avLst/>
          </a:prstGeom>
          <a:noFill/>
        </p:spPr>
        <p:txBody>
          <a:bodyPr wrap="square" rtlCol="0">
            <a:spAutoFit/>
          </a:bodyPr>
          <a:lstStyle/>
          <a:p>
            <a:pPr algn="just" defTabSz="914400"/>
            <a:r>
              <a:rPr lang="ca-ES" sz="1600" dirty="0">
                <a:solidFill>
                  <a:prstClr val="black"/>
                </a:solidFill>
                <a:latin typeface="Arial"/>
              </a:rPr>
              <a:t>A la taula anterior s’observa l’efecte que els diferents procediments oberts d’adjudicació tenen sobre la concurrència i en quins és mes elevada la proporció de licitacions amb una sola oferta.</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 procediment que presenta el major percentatge de licitacions amb una sola oferta es el Procediment Simplificat-Sumari ja que suposa el 48% dels total de les adjudicacions i representa un 53% del volum econòmic adjudicat per aquest procediment.</a:t>
            </a:r>
          </a:p>
          <a:p>
            <a:pPr algn="just" defTabSz="914400"/>
            <a:r>
              <a:rPr lang="ca-ES" sz="1600" dirty="0">
                <a:solidFill>
                  <a:prstClr val="black"/>
                </a:solidFill>
                <a:latin typeface="Arial"/>
              </a:rPr>
              <a:t>El segueixen el Procediment Ordinari i el Simplificat, amb el 36% i el 26% respectivament, pel que fa al nombre i que en volum econòmic suposen 17% i el 18% de l’import total adjudicat en aquests procediments.</a:t>
            </a:r>
          </a:p>
        </p:txBody>
      </p:sp>
      <p:grpSp>
        <p:nvGrpSpPr>
          <p:cNvPr id="131" name="Group 123">
            <a:extLst>
              <a:ext uri="{FF2B5EF4-FFF2-40B4-BE49-F238E27FC236}">
                <a16:creationId xmlns:a16="http://schemas.microsoft.com/office/drawing/2014/main" id="{86F02EE3-B50F-2560-963F-5E0BF293E214}"/>
              </a:ext>
            </a:extLst>
          </p:cNvPr>
          <p:cNvGrpSpPr>
            <a:grpSpLocks noChangeAspect="1"/>
          </p:cNvGrpSpPr>
          <p:nvPr/>
        </p:nvGrpSpPr>
        <p:grpSpPr bwMode="auto">
          <a:xfrm>
            <a:off x="587374" y="7388225"/>
            <a:ext cx="5949139" cy="968375"/>
            <a:chOff x="370" y="4654"/>
            <a:chExt cx="3653" cy="610"/>
          </a:xfrm>
        </p:grpSpPr>
        <p:sp>
          <p:nvSpPr>
            <p:cNvPr id="132" name="AutoShape 122">
              <a:extLst>
                <a:ext uri="{FF2B5EF4-FFF2-40B4-BE49-F238E27FC236}">
                  <a16:creationId xmlns:a16="http://schemas.microsoft.com/office/drawing/2014/main" id="{E8B1E3FA-C97D-42E1-09B6-000A48C41D5E}"/>
                </a:ext>
              </a:extLst>
            </p:cNvPr>
            <p:cNvSpPr>
              <a:spLocks noChangeAspect="1" noChangeArrowheads="1" noTextEdit="1"/>
            </p:cNvSpPr>
            <p:nvPr/>
          </p:nvSpPr>
          <p:spPr bwMode="auto">
            <a:xfrm>
              <a:off x="370" y="4654"/>
              <a:ext cx="3653"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3" name="Rectangle 124">
              <a:extLst>
                <a:ext uri="{FF2B5EF4-FFF2-40B4-BE49-F238E27FC236}">
                  <a16:creationId xmlns:a16="http://schemas.microsoft.com/office/drawing/2014/main" id="{4CF1DDEF-BC63-7CD4-006B-5F4120E82786}"/>
                </a:ext>
              </a:extLst>
            </p:cNvPr>
            <p:cNvSpPr>
              <a:spLocks noChangeArrowheads="1"/>
            </p:cNvSpPr>
            <p:nvPr/>
          </p:nvSpPr>
          <p:spPr bwMode="auto">
            <a:xfrm>
              <a:off x="370" y="4654"/>
              <a:ext cx="3653" cy="27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4" name="Line 125">
              <a:extLst>
                <a:ext uri="{FF2B5EF4-FFF2-40B4-BE49-F238E27FC236}">
                  <a16:creationId xmlns:a16="http://schemas.microsoft.com/office/drawing/2014/main" id="{B967D6C1-07DC-A142-E7CA-B8909041D4C1}"/>
                </a:ext>
              </a:extLst>
            </p:cNvPr>
            <p:cNvSpPr>
              <a:spLocks noChangeShapeType="1"/>
            </p:cNvSpPr>
            <p:nvPr/>
          </p:nvSpPr>
          <p:spPr bwMode="auto">
            <a:xfrm>
              <a:off x="2346" y="4924"/>
              <a:ext cx="2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5" name="Rectangle 126">
              <a:extLst>
                <a:ext uri="{FF2B5EF4-FFF2-40B4-BE49-F238E27FC236}">
                  <a16:creationId xmlns:a16="http://schemas.microsoft.com/office/drawing/2014/main" id="{EEAB57FE-8DAB-F4A5-7C24-A8D5A579070E}"/>
                </a:ext>
              </a:extLst>
            </p:cNvPr>
            <p:cNvSpPr>
              <a:spLocks noChangeArrowheads="1"/>
            </p:cNvSpPr>
            <p:nvPr/>
          </p:nvSpPr>
          <p:spPr bwMode="auto">
            <a:xfrm>
              <a:off x="2346" y="4924"/>
              <a:ext cx="2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6" name="Line 127">
              <a:extLst>
                <a:ext uri="{FF2B5EF4-FFF2-40B4-BE49-F238E27FC236}">
                  <a16:creationId xmlns:a16="http://schemas.microsoft.com/office/drawing/2014/main" id="{C0B6C736-0A5D-52EF-EB50-7E607F035BC4}"/>
                </a:ext>
              </a:extLst>
            </p:cNvPr>
            <p:cNvSpPr>
              <a:spLocks noChangeShapeType="1"/>
            </p:cNvSpPr>
            <p:nvPr/>
          </p:nvSpPr>
          <p:spPr bwMode="auto">
            <a:xfrm>
              <a:off x="2346" y="4928"/>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7" name="Rectangle 128">
              <a:extLst>
                <a:ext uri="{FF2B5EF4-FFF2-40B4-BE49-F238E27FC236}">
                  <a16:creationId xmlns:a16="http://schemas.microsoft.com/office/drawing/2014/main" id="{1543BAF3-03D2-7DE4-5603-7FA9458ADDAF}"/>
                </a:ext>
              </a:extLst>
            </p:cNvPr>
            <p:cNvSpPr>
              <a:spLocks noChangeArrowheads="1"/>
            </p:cNvSpPr>
            <p:nvPr/>
          </p:nvSpPr>
          <p:spPr bwMode="auto">
            <a:xfrm>
              <a:off x="2346" y="4928"/>
              <a:ext cx="22" cy="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38" name="Line 129">
              <a:extLst>
                <a:ext uri="{FF2B5EF4-FFF2-40B4-BE49-F238E27FC236}">
                  <a16:creationId xmlns:a16="http://schemas.microsoft.com/office/drawing/2014/main" id="{D40DE252-5F5E-1179-4655-4B14981FE9DD}"/>
                </a:ext>
              </a:extLst>
            </p:cNvPr>
            <p:cNvSpPr>
              <a:spLocks noChangeShapeType="1"/>
            </p:cNvSpPr>
            <p:nvPr/>
          </p:nvSpPr>
          <p:spPr bwMode="auto">
            <a:xfrm>
              <a:off x="2346" y="4933"/>
              <a:ext cx="17"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39" name="Rectangle 130">
              <a:extLst>
                <a:ext uri="{FF2B5EF4-FFF2-40B4-BE49-F238E27FC236}">
                  <a16:creationId xmlns:a16="http://schemas.microsoft.com/office/drawing/2014/main" id="{CA29DDCB-167B-3223-4C8D-B229BDFA96BB}"/>
                </a:ext>
              </a:extLst>
            </p:cNvPr>
            <p:cNvSpPr>
              <a:spLocks noChangeArrowheads="1"/>
            </p:cNvSpPr>
            <p:nvPr/>
          </p:nvSpPr>
          <p:spPr bwMode="auto">
            <a:xfrm>
              <a:off x="2346" y="4933"/>
              <a:ext cx="17"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0" name="Line 131">
              <a:extLst>
                <a:ext uri="{FF2B5EF4-FFF2-40B4-BE49-F238E27FC236}">
                  <a16:creationId xmlns:a16="http://schemas.microsoft.com/office/drawing/2014/main" id="{CB05644D-0FF3-533D-854E-1BC6BF8A285B}"/>
                </a:ext>
              </a:extLst>
            </p:cNvPr>
            <p:cNvSpPr>
              <a:spLocks noChangeShapeType="1"/>
            </p:cNvSpPr>
            <p:nvPr/>
          </p:nvSpPr>
          <p:spPr bwMode="auto">
            <a:xfrm>
              <a:off x="2346" y="4937"/>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1" name="Rectangle 132">
              <a:extLst>
                <a:ext uri="{FF2B5EF4-FFF2-40B4-BE49-F238E27FC236}">
                  <a16:creationId xmlns:a16="http://schemas.microsoft.com/office/drawing/2014/main" id="{74D0D65A-34AA-D266-DF3C-211635E77689}"/>
                </a:ext>
              </a:extLst>
            </p:cNvPr>
            <p:cNvSpPr>
              <a:spLocks noChangeArrowheads="1"/>
            </p:cNvSpPr>
            <p:nvPr/>
          </p:nvSpPr>
          <p:spPr bwMode="auto">
            <a:xfrm>
              <a:off x="2346" y="4937"/>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2" name="Line 133">
              <a:extLst>
                <a:ext uri="{FF2B5EF4-FFF2-40B4-BE49-F238E27FC236}">
                  <a16:creationId xmlns:a16="http://schemas.microsoft.com/office/drawing/2014/main" id="{597F60C4-90D6-29B2-6055-A56FB5794AAF}"/>
                </a:ext>
              </a:extLst>
            </p:cNvPr>
            <p:cNvSpPr>
              <a:spLocks noChangeShapeType="1"/>
            </p:cNvSpPr>
            <p:nvPr/>
          </p:nvSpPr>
          <p:spPr bwMode="auto">
            <a:xfrm>
              <a:off x="2346" y="4941"/>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3" name="Rectangle 134">
              <a:extLst>
                <a:ext uri="{FF2B5EF4-FFF2-40B4-BE49-F238E27FC236}">
                  <a16:creationId xmlns:a16="http://schemas.microsoft.com/office/drawing/2014/main" id="{AA81D190-CFD9-FD78-3B7E-91AFCA13257A}"/>
                </a:ext>
              </a:extLst>
            </p:cNvPr>
            <p:cNvSpPr>
              <a:spLocks noChangeArrowheads="1"/>
            </p:cNvSpPr>
            <p:nvPr/>
          </p:nvSpPr>
          <p:spPr bwMode="auto">
            <a:xfrm>
              <a:off x="2346" y="4941"/>
              <a:ext cx="9" cy="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4" name="Line 135">
              <a:extLst>
                <a:ext uri="{FF2B5EF4-FFF2-40B4-BE49-F238E27FC236}">
                  <a16:creationId xmlns:a16="http://schemas.microsoft.com/office/drawing/2014/main" id="{DD67CC8F-9157-D15F-4BA3-E6DD6B373942}"/>
                </a:ext>
              </a:extLst>
            </p:cNvPr>
            <p:cNvSpPr>
              <a:spLocks noChangeShapeType="1"/>
            </p:cNvSpPr>
            <p:nvPr/>
          </p:nvSpPr>
          <p:spPr bwMode="auto">
            <a:xfrm>
              <a:off x="2346" y="4946"/>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5" name="Rectangle 136">
              <a:extLst>
                <a:ext uri="{FF2B5EF4-FFF2-40B4-BE49-F238E27FC236}">
                  <a16:creationId xmlns:a16="http://schemas.microsoft.com/office/drawing/2014/main" id="{31190591-DEA2-BF56-E99B-F682FD79A3AB}"/>
                </a:ext>
              </a:extLst>
            </p:cNvPr>
            <p:cNvSpPr>
              <a:spLocks noChangeArrowheads="1"/>
            </p:cNvSpPr>
            <p:nvPr/>
          </p:nvSpPr>
          <p:spPr bwMode="auto">
            <a:xfrm>
              <a:off x="2346" y="4946"/>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6" name="Line 137">
              <a:extLst>
                <a:ext uri="{FF2B5EF4-FFF2-40B4-BE49-F238E27FC236}">
                  <a16:creationId xmlns:a16="http://schemas.microsoft.com/office/drawing/2014/main" id="{AE4D8741-AED3-80E7-8D00-F903A5B3127A}"/>
                </a:ext>
              </a:extLst>
            </p:cNvPr>
            <p:cNvSpPr>
              <a:spLocks noChangeShapeType="1"/>
            </p:cNvSpPr>
            <p:nvPr/>
          </p:nvSpPr>
          <p:spPr bwMode="auto">
            <a:xfrm>
              <a:off x="2346" y="5008"/>
              <a:ext cx="2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7" name="Rectangle 138">
              <a:extLst>
                <a:ext uri="{FF2B5EF4-FFF2-40B4-BE49-F238E27FC236}">
                  <a16:creationId xmlns:a16="http://schemas.microsoft.com/office/drawing/2014/main" id="{6ABDD108-AEF8-ACBB-8F5C-48C0CD0530D3}"/>
                </a:ext>
              </a:extLst>
            </p:cNvPr>
            <p:cNvSpPr>
              <a:spLocks noChangeArrowheads="1"/>
            </p:cNvSpPr>
            <p:nvPr/>
          </p:nvSpPr>
          <p:spPr bwMode="auto">
            <a:xfrm>
              <a:off x="2346" y="5008"/>
              <a:ext cx="2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48" name="Line 139">
              <a:extLst>
                <a:ext uri="{FF2B5EF4-FFF2-40B4-BE49-F238E27FC236}">
                  <a16:creationId xmlns:a16="http://schemas.microsoft.com/office/drawing/2014/main" id="{ACCAFAC2-B213-711B-6A96-E15427FAD768}"/>
                </a:ext>
              </a:extLst>
            </p:cNvPr>
            <p:cNvSpPr>
              <a:spLocks noChangeShapeType="1"/>
            </p:cNvSpPr>
            <p:nvPr/>
          </p:nvSpPr>
          <p:spPr bwMode="auto">
            <a:xfrm>
              <a:off x="2346" y="5012"/>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49" name="Rectangle 140">
              <a:extLst>
                <a:ext uri="{FF2B5EF4-FFF2-40B4-BE49-F238E27FC236}">
                  <a16:creationId xmlns:a16="http://schemas.microsoft.com/office/drawing/2014/main" id="{86106CC9-C765-B35B-E5F5-99708354E0B3}"/>
                </a:ext>
              </a:extLst>
            </p:cNvPr>
            <p:cNvSpPr>
              <a:spLocks noChangeArrowheads="1"/>
            </p:cNvSpPr>
            <p:nvPr/>
          </p:nvSpPr>
          <p:spPr bwMode="auto">
            <a:xfrm>
              <a:off x="2346" y="5012"/>
              <a:ext cx="22" cy="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0" name="Line 141">
              <a:extLst>
                <a:ext uri="{FF2B5EF4-FFF2-40B4-BE49-F238E27FC236}">
                  <a16:creationId xmlns:a16="http://schemas.microsoft.com/office/drawing/2014/main" id="{AC08AF82-DC27-AB48-8E2C-C41B1B0672FB}"/>
                </a:ext>
              </a:extLst>
            </p:cNvPr>
            <p:cNvSpPr>
              <a:spLocks noChangeShapeType="1"/>
            </p:cNvSpPr>
            <p:nvPr/>
          </p:nvSpPr>
          <p:spPr bwMode="auto">
            <a:xfrm>
              <a:off x="2346" y="5017"/>
              <a:ext cx="17"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1" name="Rectangle 142">
              <a:extLst>
                <a:ext uri="{FF2B5EF4-FFF2-40B4-BE49-F238E27FC236}">
                  <a16:creationId xmlns:a16="http://schemas.microsoft.com/office/drawing/2014/main" id="{07C05740-E5F8-098F-8EA2-F5DC8D38DBF4}"/>
                </a:ext>
              </a:extLst>
            </p:cNvPr>
            <p:cNvSpPr>
              <a:spLocks noChangeArrowheads="1"/>
            </p:cNvSpPr>
            <p:nvPr/>
          </p:nvSpPr>
          <p:spPr bwMode="auto">
            <a:xfrm>
              <a:off x="2346" y="5017"/>
              <a:ext cx="17"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2" name="Line 143">
              <a:extLst>
                <a:ext uri="{FF2B5EF4-FFF2-40B4-BE49-F238E27FC236}">
                  <a16:creationId xmlns:a16="http://schemas.microsoft.com/office/drawing/2014/main" id="{0F972210-4F10-7325-CBF8-98A7D2A15111}"/>
                </a:ext>
              </a:extLst>
            </p:cNvPr>
            <p:cNvSpPr>
              <a:spLocks noChangeShapeType="1"/>
            </p:cNvSpPr>
            <p:nvPr/>
          </p:nvSpPr>
          <p:spPr bwMode="auto">
            <a:xfrm>
              <a:off x="2346" y="5021"/>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3" name="Rectangle 144">
              <a:extLst>
                <a:ext uri="{FF2B5EF4-FFF2-40B4-BE49-F238E27FC236}">
                  <a16:creationId xmlns:a16="http://schemas.microsoft.com/office/drawing/2014/main" id="{C51EAB6E-E377-2F6F-2346-B6A3C84A7E7F}"/>
                </a:ext>
              </a:extLst>
            </p:cNvPr>
            <p:cNvSpPr>
              <a:spLocks noChangeArrowheads="1"/>
            </p:cNvSpPr>
            <p:nvPr/>
          </p:nvSpPr>
          <p:spPr bwMode="auto">
            <a:xfrm>
              <a:off x="2346" y="5021"/>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4" name="Line 145">
              <a:extLst>
                <a:ext uri="{FF2B5EF4-FFF2-40B4-BE49-F238E27FC236}">
                  <a16:creationId xmlns:a16="http://schemas.microsoft.com/office/drawing/2014/main" id="{DAB8F846-52EE-4FFC-B9B5-A2BA48A0C14A}"/>
                </a:ext>
              </a:extLst>
            </p:cNvPr>
            <p:cNvSpPr>
              <a:spLocks noChangeShapeType="1"/>
            </p:cNvSpPr>
            <p:nvPr/>
          </p:nvSpPr>
          <p:spPr bwMode="auto">
            <a:xfrm>
              <a:off x="2346" y="5025"/>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5" name="Rectangle 146">
              <a:extLst>
                <a:ext uri="{FF2B5EF4-FFF2-40B4-BE49-F238E27FC236}">
                  <a16:creationId xmlns:a16="http://schemas.microsoft.com/office/drawing/2014/main" id="{9A15D293-9971-CB85-E563-8493F3AAD141}"/>
                </a:ext>
              </a:extLst>
            </p:cNvPr>
            <p:cNvSpPr>
              <a:spLocks noChangeArrowheads="1"/>
            </p:cNvSpPr>
            <p:nvPr/>
          </p:nvSpPr>
          <p:spPr bwMode="auto">
            <a:xfrm>
              <a:off x="2346" y="5025"/>
              <a:ext cx="9" cy="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6" name="Line 147">
              <a:extLst>
                <a:ext uri="{FF2B5EF4-FFF2-40B4-BE49-F238E27FC236}">
                  <a16:creationId xmlns:a16="http://schemas.microsoft.com/office/drawing/2014/main" id="{C38272D8-6972-957E-C296-AC5B7AD237EA}"/>
                </a:ext>
              </a:extLst>
            </p:cNvPr>
            <p:cNvSpPr>
              <a:spLocks noChangeShapeType="1"/>
            </p:cNvSpPr>
            <p:nvPr/>
          </p:nvSpPr>
          <p:spPr bwMode="auto">
            <a:xfrm>
              <a:off x="2346" y="5030"/>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7" name="Rectangle 148">
              <a:extLst>
                <a:ext uri="{FF2B5EF4-FFF2-40B4-BE49-F238E27FC236}">
                  <a16:creationId xmlns:a16="http://schemas.microsoft.com/office/drawing/2014/main" id="{CFCA8FDA-D794-BAF7-C3C7-9B6FC95A3EE5}"/>
                </a:ext>
              </a:extLst>
            </p:cNvPr>
            <p:cNvSpPr>
              <a:spLocks noChangeArrowheads="1"/>
            </p:cNvSpPr>
            <p:nvPr/>
          </p:nvSpPr>
          <p:spPr bwMode="auto">
            <a:xfrm>
              <a:off x="2346" y="5030"/>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58" name="Line 149">
              <a:extLst>
                <a:ext uri="{FF2B5EF4-FFF2-40B4-BE49-F238E27FC236}">
                  <a16:creationId xmlns:a16="http://schemas.microsoft.com/office/drawing/2014/main" id="{43551F4B-CB7A-A484-E32C-F0229DB69917}"/>
                </a:ext>
              </a:extLst>
            </p:cNvPr>
            <p:cNvSpPr>
              <a:spLocks noChangeShapeType="1"/>
            </p:cNvSpPr>
            <p:nvPr/>
          </p:nvSpPr>
          <p:spPr bwMode="auto">
            <a:xfrm>
              <a:off x="2346" y="5092"/>
              <a:ext cx="2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59" name="Rectangle 150">
              <a:extLst>
                <a:ext uri="{FF2B5EF4-FFF2-40B4-BE49-F238E27FC236}">
                  <a16:creationId xmlns:a16="http://schemas.microsoft.com/office/drawing/2014/main" id="{FA12E567-502F-412C-8E53-441EB6B63F66}"/>
                </a:ext>
              </a:extLst>
            </p:cNvPr>
            <p:cNvSpPr>
              <a:spLocks noChangeArrowheads="1"/>
            </p:cNvSpPr>
            <p:nvPr/>
          </p:nvSpPr>
          <p:spPr bwMode="auto">
            <a:xfrm>
              <a:off x="2346" y="5092"/>
              <a:ext cx="2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0" name="Line 151">
              <a:extLst>
                <a:ext uri="{FF2B5EF4-FFF2-40B4-BE49-F238E27FC236}">
                  <a16:creationId xmlns:a16="http://schemas.microsoft.com/office/drawing/2014/main" id="{1552C239-C385-0C78-E266-B66747984BC0}"/>
                </a:ext>
              </a:extLst>
            </p:cNvPr>
            <p:cNvSpPr>
              <a:spLocks noChangeShapeType="1"/>
            </p:cNvSpPr>
            <p:nvPr/>
          </p:nvSpPr>
          <p:spPr bwMode="auto">
            <a:xfrm>
              <a:off x="2346" y="5096"/>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1" name="Rectangle 152">
              <a:extLst>
                <a:ext uri="{FF2B5EF4-FFF2-40B4-BE49-F238E27FC236}">
                  <a16:creationId xmlns:a16="http://schemas.microsoft.com/office/drawing/2014/main" id="{8AB18BA2-A280-82C0-240F-AE6D0F18410B}"/>
                </a:ext>
              </a:extLst>
            </p:cNvPr>
            <p:cNvSpPr>
              <a:spLocks noChangeArrowheads="1"/>
            </p:cNvSpPr>
            <p:nvPr/>
          </p:nvSpPr>
          <p:spPr bwMode="auto">
            <a:xfrm>
              <a:off x="2346" y="5096"/>
              <a:ext cx="22" cy="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2" name="Line 153">
              <a:extLst>
                <a:ext uri="{FF2B5EF4-FFF2-40B4-BE49-F238E27FC236}">
                  <a16:creationId xmlns:a16="http://schemas.microsoft.com/office/drawing/2014/main" id="{9A0E6110-BEFE-7759-AF74-EED019226DD3}"/>
                </a:ext>
              </a:extLst>
            </p:cNvPr>
            <p:cNvSpPr>
              <a:spLocks noChangeShapeType="1"/>
            </p:cNvSpPr>
            <p:nvPr/>
          </p:nvSpPr>
          <p:spPr bwMode="auto">
            <a:xfrm>
              <a:off x="2346" y="5101"/>
              <a:ext cx="17"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3" name="Rectangle 154">
              <a:extLst>
                <a:ext uri="{FF2B5EF4-FFF2-40B4-BE49-F238E27FC236}">
                  <a16:creationId xmlns:a16="http://schemas.microsoft.com/office/drawing/2014/main" id="{60AFE681-F8AE-B170-3C7C-EF24837F4576}"/>
                </a:ext>
              </a:extLst>
            </p:cNvPr>
            <p:cNvSpPr>
              <a:spLocks noChangeArrowheads="1"/>
            </p:cNvSpPr>
            <p:nvPr/>
          </p:nvSpPr>
          <p:spPr bwMode="auto">
            <a:xfrm>
              <a:off x="2346" y="5101"/>
              <a:ext cx="17"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4" name="Line 155">
              <a:extLst>
                <a:ext uri="{FF2B5EF4-FFF2-40B4-BE49-F238E27FC236}">
                  <a16:creationId xmlns:a16="http://schemas.microsoft.com/office/drawing/2014/main" id="{B0B92D6C-C2F3-E3BF-4CC6-529B45025A45}"/>
                </a:ext>
              </a:extLst>
            </p:cNvPr>
            <p:cNvSpPr>
              <a:spLocks noChangeShapeType="1"/>
            </p:cNvSpPr>
            <p:nvPr/>
          </p:nvSpPr>
          <p:spPr bwMode="auto">
            <a:xfrm>
              <a:off x="2346" y="5105"/>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5" name="Rectangle 156">
              <a:extLst>
                <a:ext uri="{FF2B5EF4-FFF2-40B4-BE49-F238E27FC236}">
                  <a16:creationId xmlns:a16="http://schemas.microsoft.com/office/drawing/2014/main" id="{643FA44B-B087-BC9B-4417-396EBB557516}"/>
                </a:ext>
              </a:extLst>
            </p:cNvPr>
            <p:cNvSpPr>
              <a:spLocks noChangeArrowheads="1"/>
            </p:cNvSpPr>
            <p:nvPr/>
          </p:nvSpPr>
          <p:spPr bwMode="auto">
            <a:xfrm>
              <a:off x="2346" y="5105"/>
              <a:ext cx="13"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6" name="Line 157">
              <a:extLst>
                <a:ext uri="{FF2B5EF4-FFF2-40B4-BE49-F238E27FC236}">
                  <a16:creationId xmlns:a16="http://schemas.microsoft.com/office/drawing/2014/main" id="{20B275E2-3F2B-D632-C15F-31116F063412}"/>
                </a:ext>
              </a:extLst>
            </p:cNvPr>
            <p:cNvSpPr>
              <a:spLocks noChangeShapeType="1"/>
            </p:cNvSpPr>
            <p:nvPr/>
          </p:nvSpPr>
          <p:spPr bwMode="auto">
            <a:xfrm>
              <a:off x="2346" y="5109"/>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7" name="Rectangle 158">
              <a:extLst>
                <a:ext uri="{FF2B5EF4-FFF2-40B4-BE49-F238E27FC236}">
                  <a16:creationId xmlns:a16="http://schemas.microsoft.com/office/drawing/2014/main" id="{4ECCBBB8-D148-FFDA-EEA4-6A5161965DC2}"/>
                </a:ext>
              </a:extLst>
            </p:cNvPr>
            <p:cNvSpPr>
              <a:spLocks noChangeArrowheads="1"/>
            </p:cNvSpPr>
            <p:nvPr/>
          </p:nvSpPr>
          <p:spPr bwMode="auto">
            <a:xfrm>
              <a:off x="2346" y="5109"/>
              <a:ext cx="9" cy="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68" name="Line 159">
              <a:extLst>
                <a:ext uri="{FF2B5EF4-FFF2-40B4-BE49-F238E27FC236}">
                  <a16:creationId xmlns:a16="http://schemas.microsoft.com/office/drawing/2014/main" id="{AB1A10DC-D022-53AF-63D1-CC7AA895F5ED}"/>
                </a:ext>
              </a:extLst>
            </p:cNvPr>
            <p:cNvSpPr>
              <a:spLocks noChangeShapeType="1"/>
            </p:cNvSpPr>
            <p:nvPr/>
          </p:nvSpPr>
          <p:spPr bwMode="auto">
            <a:xfrm>
              <a:off x="2346" y="5114"/>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69" name="Rectangle 160">
              <a:extLst>
                <a:ext uri="{FF2B5EF4-FFF2-40B4-BE49-F238E27FC236}">
                  <a16:creationId xmlns:a16="http://schemas.microsoft.com/office/drawing/2014/main" id="{446056F8-1D30-5914-D5FC-B69BC0207F08}"/>
                </a:ext>
              </a:extLst>
            </p:cNvPr>
            <p:cNvSpPr>
              <a:spLocks noChangeArrowheads="1"/>
            </p:cNvSpPr>
            <p:nvPr/>
          </p:nvSpPr>
          <p:spPr bwMode="auto">
            <a:xfrm>
              <a:off x="2346" y="5114"/>
              <a:ext cx="4"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0" name="Rectangle 161">
              <a:extLst>
                <a:ext uri="{FF2B5EF4-FFF2-40B4-BE49-F238E27FC236}">
                  <a16:creationId xmlns:a16="http://schemas.microsoft.com/office/drawing/2014/main" id="{FCAE4AD2-1149-D9E1-A2D7-9A235AFA4303}"/>
                </a:ext>
              </a:extLst>
            </p:cNvPr>
            <p:cNvSpPr>
              <a:spLocks noChangeArrowheads="1"/>
            </p:cNvSpPr>
            <p:nvPr/>
          </p:nvSpPr>
          <p:spPr bwMode="auto">
            <a:xfrm>
              <a:off x="370" y="5176"/>
              <a:ext cx="3653" cy="88"/>
            </a:xfrm>
            <a:prstGeom prst="rect">
              <a:avLst/>
            </a:prstGeom>
            <a:solidFill>
              <a:srgbClr val="C6E0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1" name="Line 162">
              <a:extLst>
                <a:ext uri="{FF2B5EF4-FFF2-40B4-BE49-F238E27FC236}">
                  <a16:creationId xmlns:a16="http://schemas.microsoft.com/office/drawing/2014/main" id="{D605F088-A091-F50C-8C0C-C3090F1BCDE5}"/>
                </a:ext>
              </a:extLst>
            </p:cNvPr>
            <p:cNvSpPr>
              <a:spLocks noChangeShapeType="1"/>
            </p:cNvSpPr>
            <p:nvPr/>
          </p:nvSpPr>
          <p:spPr bwMode="auto">
            <a:xfrm>
              <a:off x="2346" y="5180"/>
              <a:ext cx="26"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2" name="Rectangle 163">
              <a:extLst>
                <a:ext uri="{FF2B5EF4-FFF2-40B4-BE49-F238E27FC236}">
                  <a16:creationId xmlns:a16="http://schemas.microsoft.com/office/drawing/2014/main" id="{CF59DDFD-BC4D-D023-A1AC-2A41A9CFE8CA}"/>
                </a:ext>
              </a:extLst>
            </p:cNvPr>
            <p:cNvSpPr>
              <a:spLocks noChangeArrowheads="1"/>
            </p:cNvSpPr>
            <p:nvPr/>
          </p:nvSpPr>
          <p:spPr bwMode="auto">
            <a:xfrm>
              <a:off x="2346" y="5180"/>
              <a:ext cx="26"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3" name="Line 164">
              <a:extLst>
                <a:ext uri="{FF2B5EF4-FFF2-40B4-BE49-F238E27FC236}">
                  <a16:creationId xmlns:a16="http://schemas.microsoft.com/office/drawing/2014/main" id="{308D3569-D3E1-6D1E-6903-218D1A444F43}"/>
                </a:ext>
              </a:extLst>
            </p:cNvPr>
            <p:cNvSpPr>
              <a:spLocks noChangeShapeType="1"/>
            </p:cNvSpPr>
            <p:nvPr/>
          </p:nvSpPr>
          <p:spPr bwMode="auto">
            <a:xfrm>
              <a:off x="2346" y="5184"/>
              <a:ext cx="22"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4" name="Rectangle 165">
              <a:extLst>
                <a:ext uri="{FF2B5EF4-FFF2-40B4-BE49-F238E27FC236}">
                  <a16:creationId xmlns:a16="http://schemas.microsoft.com/office/drawing/2014/main" id="{FCAF1EC6-B09E-60EB-92EB-C569C9567550}"/>
                </a:ext>
              </a:extLst>
            </p:cNvPr>
            <p:cNvSpPr>
              <a:spLocks noChangeArrowheads="1"/>
            </p:cNvSpPr>
            <p:nvPr/>
          </p:nvSpPr>
          <p:spPr bwMode="auto">
            <a:xfrm>
              <a:off x="2346" y="5184"/>
              <a:ext cx="22" cy="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5" name="Line 166">
              <a:extLst>
                <a:ext uri="{FF2B5EF4-FFF2-40B4-BE49-F238E27FC236}">
                  <a16:creationId xmlns:a16="http://schemas.microsoft.com/office/drawing/2014/main" id="{4447D3D4-790C-7901-7C99-BE33188545F4}"/>
                </a:ext>
              </a:extLst>
            </p:cNvPr>
            <p:cNvSpPr>
              <a:spLocks noChangeShapeType="1"/>
            </p:cNvSpPr>
            <p:nvPr/>
          </p:nvSpPr>
          <p:spPr bwMode="auto">
            <a:xfrm>
              <a:off x="2346" y="5189"/>
              <a:ext cx="17"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6" name="Rectangle 167">
              <a:extLst>
                <a:ext uri="{FF2B5EF4-FFF2-40B4-BE49-F238E27FC236}">
                  <a16:creationId xmlns:a16="http://schemas.microsoft.com/office/drawing/2014/main" id="{2440A345-9356-50D5-8A30-477EB6D398F9}"/>
                </a:ext>
              </a:extLst>
            </p:cNvPr>
            <p:cNvSpPr>
              <a:spLocks noChangeArrowheads="1"/>
            </p:cNvSpPr>
            <p:nvPr/>
          </p:nvSpPr>
          <p:spPr bwMode="auto">
            <a:xfrm>
              <a:off x="2346" y="5189"/>
              <a:ext cx="17"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7" name="Line 168">
              <a:extLst>
                <a:ext uri="{FF2B5EF4-FFF2-40B4-BE49-F238E27FC236}">
                  <a16:creationId xmlns:a16="http://schemas.microsoft.com/office/drawing/2014/main" id="{2BC8E20D-CC56-9667-41D3-31EC1BE846BD}"/>
                </a:ext>
              </a:extLst>
            </p:cNvPr>
            <p:cNvSpPr>
              <a:spLocks noChangeShapeType="1"/>
            </p:cNvSpPr>
            <p:nvPr/>
          </p:nvSpPr>
          <p:spPr bwMode="auto">
            <a:xfrm>
              <a:off x="2346" y="5193"/>
              <a:ext cx="13"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78" name="Rectangle 169">
              <a:extLst>
                <a:ext uri="{FF2B5EF4-FFF2-40B4-BE49-F238E27FC236}">
                  <a16:creationId xmlns:a16="http://schemas.microsoft.com/office/drawing/2014/main" id="{A418CD3F-E0CB-86D8-6FBE-748A4B8A8A55}"/>
                </a:ext>
              </a:extLst>
            </p:cNvPr>
            <p:cNvSpPr>
              <a:spLocks noChangeArrowheads="1"/>
            </p:cNvSpPr>
            <p:nvPr/>
          </p:nvSpPr>
          <p:spPr bwMode="auto">
            <a:xfrm>
              <a:off x="2346" y="5193"/>
              <a:ext cx="13" cy="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79" name="Line 170">
              <a:extLst>
                <a:ext uri="{FF2B5EF4-FFF2-40B4-BE49-F238E27FC236}">
                  <a16:creationId xmlns:a16="http://schemas.microsoft.com/office/drawing/2014/main" id="{DE9BEB1E-27CE-A231-71D6-20E8869F977C}"/>
                </a:ext>
              </a:extLst>
            </p:cNvPr>
            <p:cNvSpPr>
              <a:spLocks noChangeShapeType="1"/>
            </p:cNvSpPr>
            <p:nvPr/>
          </p:nvSpPr>
          <p:spPr bwMode="auto">
            <a:xfrm>
              <a:off x="2346" y="5198"/>
              <a:ext cx="9"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0" name="Rectangle 171">
              <a:extLst>
                <a:ext uri="{FF2B5EF4-FFF2-40B4-BE49-F238E27FC236}">
                  <a16:creationId xmlns:a16="http://schemas.microsoft.com/office/drawing/2014/main" id="{AB1DA24A-D18F-5591-F883-E5946D14F844}"/>
                </a:ext>
              </a:extLst>
            </p:cNvPr>
            <p:cNvSpPr>
              <a:spLocks noChangeArrowheads="1"/>
            </p:cNvSpPr>
            <p:nvPr/>
          </p:nvSpPr>
          <p:spPr bwMode="auto">
            <a:xfrm>
              <a:off x="2346" y="5198"/>
              <a:ext cx="9" cy="4"/>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1" name="Line 172">
              <a:extLst>
                <a:ext uri="{FF2B5EF4-FFF2-40B4-BE49-F238E27FC236}">
                  <a16:creationId xmlns:a16="http://schemas.microsoft.com/office/drawing/2014/main" id="{803BD31C-3F01-D060-F909-B699C2AF8D76}"/>
                </a:ext>
              </a:extLst>
            </p:cNvPr>
            <p:cNvSpPr>
              <a:spLocks noChangeShapeType="1"/>
            </p:cNvSpPr>
            <p:nvPr/>
          </p:nvSpPr>
          <p:spPr bwMode="auto">
            <a:xfrm>
              <a:off x="2346" y="5202"/>
              <a:ext cx="4" cy="0"/>
            </a:xfrm>
            <a:prstGeom prst="line">
              <a:avLst/>
            </a:prstGeom>
            <a:noFill/>
            <a:ln w="0">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2" name="Rectangle 173">
              <a:extLst>
                <a:ext uri="{FF2B5EF4-FFF2-40B4-BE49-F238E27FC236}">
                  <a16:creationId xmlns:a16="http://schemas.microsoft.com/office/drawing/2014/main" id="{7FE6D79B-904E-ECD1-7CD8-36E59C1B5348}"/>
                </a:ext>
              </a:extLst>
            </p:cNvPr>
            <p:cNvSpPr>
              <a:spLocks noChangeArrowheads="1"/>
            </p:cNvSpPr>
            <p:nvPr/>
          </p:nvSpPr>
          <p:spPr bwMode="auto">
            <a:xfrm>
              <a:off x="2346" y="5202"/>
              <a:ext cx="4" cy="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83" name="Rectangle 174">
              <a:extLst>
                <a:ext uri="{FF2B5EF4-FFF2-40B4-BE49-F238E27FC236}">
                  <a16:creationId xmlns:a16="http://schemas.microsoft.com/office/drawing/2014/main" id="{66F7CB1F-435F-280D-FAB2-196D64A2DA67}"/>
                </a:ext>
              </a:extLst>
            </p:cNvPr>
            <p:cNvSpPr>
              <a:spLocks noChangeArrowheads="1"/>
            </p:cNvSpPr>
            <p:nvPr/>
          </p:nvSpPr>
          <p:spPr bwMode="auto">
            <a:xfrm>
              <a:off x="383" y="4751"/>
              <a:ext cx="65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TIPUS PROCEDIMENT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4" name="Rectangle 175">
              <a:extLst>
                <a:ext uri="{FF2B5EF4-FFF2-40B4-BE49-F238E27FC236}">
                  <a16:creationId xmlns:a16="http://schemas.microsoft.com/office/drawing/2014/main" id="{0D701B8B-A0B6-1AA2-401C-D1F3B0A32EA4}"/>
                </a:ext>
              </a:extLst>
            </p:cNvPr>
            <p:cNvSpPr>
              <a:spLocks noChangeArrowheads="1"/>
            </p:cNvSpPr>
            <p:nvPr/>
          </p:nvSpPr>
          <p:spPr bwMode="auto">
            <a:xfrm>
              <a:off x="1406" y="4707"/>
              <a:ext cx="47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NOMBRE ADJ.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5" name="Rectangle 176">
              <a:extLst>
                <a:ext uri="{FF2B5EF4-FFF2-40B4-BE49-F238E27FC236}">
                  <a16:creationId xmlns:a16="http://schemas.microsoft.com/office/drawing/2014/main" id="{46B9C4BC-1397-1E1B-0E48-C7D63935AA23}"/>
                </a:ext>
              </a:extLst>
            </p:cNvPr>
            <p:cNvSpPr>
              <a:spLocks noChangeArrowheads="1"/>
            </p:cNvSpPr>
            <p:nvPr/>
          </p:nvSpPr>
          <p:spPr bwMode="auto">
            <a:xfrm>
              <a:off x="1340" y="4795"/>
              <a:ext cx="59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UNA SOLA OFERTA</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6" name="Rectangle 177">
              <a:extLst>
                <a:ext uri="{FF2B5EF4-FFF2-40B4-BE49-F238E27FC236}">
                  <a16:creationId xmlns:a16="http://schemas.microsoft.com/office/drawing/2014/main" id="{191F4B38-1519-8976-1C77-A67D36B223EA}"/>
                </a:ext>
              </a:extLst>
            </p:cNvPr>
            <p:cNvSpPr>
              <a:spLocks noChangeArrowheads="1"/>
            </p:cNvSpPr>
            <p:nvPr/>
          </p:nvSpPr>
          <p:spPr bwMode="auto">
            <a:xfrm>
              <a:off x="1885" y="4707"/>
              <a:ext cx="531"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NOMBRE TOTAL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7" name="Rectangle 178">
              <a:extLst>
                <a:ext uri="{FF2B5EF4-FFF2-40B4-BE49-F238E27FC236}">
                  <a16:creationId xmlns:a16="http://schemas.microsoft.com/office/drawing/2014/main" id="{1FCA0566-8F40-E733-CC50-49F7AD3D5146}"/>
                </a:ext>
              </a:extLst>
            </p:cNvPr>
            <p:cNvSpPr>
              <a:spLocks noChangeArrowheads="1"/>
            </p:cNvSpPr>
            <p:nvPr/>
          </p:nvSpPr>
          <p:spPr bwMode="auto">
            <a:xfrm>
              <a:off x="1876" y="4795"/>
              <a:ext cx="52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ADJUDICACIONS</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8" name="Rectangle 179">
              <a:extLst>
                <a:ext uri="{FF2B5EF4-FFF2-40B4-BE49-F238E27FC236}">
                  <a16:creationId xmlns:a16="http://schemas.microsoft.com/office/drawing/2014/main" id="{6E1E54F0-F697-2F21-BB34-0A0504998EAE}"/>
                </a:ext>
              </a:extLst>
            </p:cNvPr>
            <p:cNvSpPr>
              <a:spLocks noChangeArrowheads="1"/>
            </p:cNvSpPr>
            <p:nvPr/>
          </p:nvSpPr>
          <p:spPr bwMode="auto">
            <a:xfrm>
              <a:off x="2482" y="4707"/>
              <a:ext cx="10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89" name="Rectangle 180">
              <a:extLst>
                <a:ext uri="{FF2B5EF4-FFF2-40B4-BE49-F238E27FC236}">
                  <a16:creationId xmlns:a16="http://schemas.microsoft.com/office/drawing/2014/main" id="{39D5E0BE-24DD-06DB-0732-1B6C7DD1112D}"/>
                </a:ext>
              </a:extLst>
            </p:cNvPr>
            <p:cNvSpPr>
              <a:spLocks noChangeArrowheads="1"/>
            </p:cNvSpPr>
            <p:nvPr/>
          </p:nvSpPr>
          <p:spPr bwMode="auto">
            <a:xfrm>
              <a:off x="2381" y="4795"/>
              <a:ext cx="30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NOMBRE</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0" name="Rectangle 181">
              <a:extLst>
                <a:ext uri="{FF2B5EF4-FFF2-40B4-BE49-F238E27FC236}">
                  <a16:creationId xmlns:a16="http://schemas.microsoft.com/office/drawing/2014/main" id="{2C798165-FB00-8BFE-A2CD-C5BCF758755E}"/>
                </a:ext>
              </a:extLst>
            </p:cNvPr>
            <p:cNvSpPr>
              <a:spLocks noChangeArrowheads="1"/>
            </p:cNvSpPr>
            <p:nvPr/>
          </p:nvSpPr>
          <p:spPr bwMode="auto">
            <a:xfrm>
              <a:off x="2745" y="4663"/>
              <a:ext cx="45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 IMPORT ADJ.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1" name="Rectangle 182">
              <a:extLst>
                <a:ext uri="{FF2B5EF4-FFF2-40B4-BE49-F238E27FC236}">
                  <a16:creationId xmlns:a16="http://schemas.microsoft.com/office/drawing/2014/main" id="{0D5D4356-A35F-5958-38D5-1DBFE057A6FE}"/>
                </a:ext>
              </a:extLst>
            </p:cNvPr>
            <p:cNvSpPr>
              <a:spLocks noChangeArrowheads="1"/>
            </p:cNvSpPr>
            <p:nvPr/>
          </p:nvSpPr>
          <p:spPr bwMode="auto">
            <a:xfrm>
              <a:off x="2789" y="4751"/>
              <a:ext cx="36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UNA SOLA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2" name="Rectangle 183">
              <a:extLst>
                <a:ext uri="{FF2B5EF4-FFF2-40B4-BE49-F238E27FC236}">
                  <a16:creationId xmlns:a16="http://schemas.microsoft.com/office/drawing/2014/main" id="{F7041745-8C1E-47B6-DFE9-33EA23A7B657}"/>
                </a:ext>
              </a:extLst>
            </p:cNvPr>
            <p:cNvSpPr>
              <a:spLocks noChangeArrowheads="1"/>
            </p:cNvSpPr>
            <p:nvPr/>
          </p:nvSpPr>
          <p:spPr bwMode="auto">
            <a:xfrm>
              <a:off x="2824" y="4840"/>
              <a:ext cx="28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OFERTA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3" name="Rectangle 184">
              <a:extLst>
                <a:ext uri="{FF2B5EF4-FFF2-40B4-BE49-F238E27FC236}">
                  <a16:creationId xmlns:a16="http://schemas.microsoft.com/office/drawing/2014/main" id="{9F780562-010A-211B-A80E-2081F759BA88}"/>
                </a:ext>
              </a:extLst>
            </p:cNvPr>
            <p:cNvSpPr>
              <a:spLocks noChangeArrowheads="1"/>
            </p:cNvSpPr>
            <p:nvPr/>
          </p:nvSpPr>
          <p:spPr bwMode="auto">
            <a:xfrm>
              <a:off x="3246" y="4707"/>
              <a:ext cx="51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 IMPORT TOTAL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4" name="Rectangle 185">
              <a:extLst>
                <a:ext uri="{FF2B5EF4-FFF2-40B4-BE49-F238E27FC236}">
                  <a16:creationId xmlns:a16="http://schemas.microsoft.com/office/drawing/2014/main" id="{9B805A85-B4D4-6A7F-E82E-C38F20079B68}"/>
                </a:ext>
              </a:extLst>
            </p:cNvPr>
            <p:cNvSpPr>
              <a:spLocks noChangeArrowheads="1"/>
            </p:cNvSpPr>
            <p:nvPr/>
          </p:nvSpPr>
          <p:spPr bwMode="auto">
            <a:xfrm>
              <a:off x="3228" y="4795"/>
              <a:ext cx="53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ADJUDICACIONS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5" name="Rectangle 186">
              <a:extLst>
                <a:ext uri="{FF2B5EF4-FFF2-40B4-BE49-F238E27FC236}">
                  <a16:creationId xmlns:a16="http://schemas.microsoft.com/office/drawing/2014/main" id="{81A459E6-8730-4E78-530D-76487E245578}"/>
                </a:ext>
              </a:extLst>
            </p:cNvPr>
            <p:cNvSpPr>
              <a:spLocks noChangeArrowheads="1"/>
            </p:cNvSpPr>
            <p:nvPr/>
          </p:nvSpPr>
          <p:spPr bwMode="auto">
            <a:xfrm>
              <a:off x="3847" y="4707"/>
              <a:ext cx="10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6" name="Rectangle 187">
              <a:extLst>
                <a:ext uri="{FF2B5EF4-FFF2-40B4-BE49-F238E27FC236}">
                  <a16:creationId xmlns:a16="http://schemas.microsoft.com/office/drawing/2014/main" id="{B5CAB975-A4E2-7178-0207-A5674A7534CE}"/>
                </a:ext>
              </a:extLst>
            </p:cNvPr>
            <p:cNvSpPr>
              <a:spLocks noChangeArrowheads="1"/>
            </p:cNvSpPr>
            <p:nvPr/>
          </p:nvSpPr>
          <p:spPr bwMode="auto">
            <a:xfrm>
              <a:off x="3760" y="4795"/>
              <a:ext cx="281"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FFFFFF"/>
                  </a:solidFill>
                  <a:effectLst/>
                  <a:latin typeface="Calibri" panose="020F0502020204030204" pitchFamily="34" charset="0"/>
                </a:rPr>
                <a:t>IMPORT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7" name="Rectangle 188">
              <a:extLst>
                <a:ext uri="{FF2B5EF4-FFF2-40B4-BE49-F238E27FC236}">
                  <a16:creationId xmlns:a16="http://schemas.microsoft.com/office/drawing/2014/main" id="{E3F6C187-CC15-D876-F0C4-1807A8219E8C}"/>
                </a:ext>
              </a:extLst>
            </p:cNvPr>
            <p:cNvSpPr>
              <a:spLocks noChangeArrowheads="1"/>
            </p:cNvSpPr>
            <p:nvPr/>
          </p:nvSpPr>
          <p:spPr bwMode="auto">
            <a:xfrm>
              <a:off x="383" y="4924"/>
              <a:ext cx="33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ORDINARI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8" name="Rectangle 189">
              <a:extLst>
                <a:ext uri="{FF2B5EF4-FFF2-40B4-BE49-F238E27FC236}">
                  <a16:creationId xmlns:a16="http://schemas.microsoft.com/office/drawing/2014/main" id="{D530657D-8C82-5329-B83B-EDDE7D28C0D4}"/>
                </a:ext>
              </a:extLst>
            </p:cNvPr>
            <p:cNvSpPr>
              <a:spLocks noChangeArrowheads="1"/>
            </p:cNvSpPr>
            <p:nvPr/>
          </p:nvSpPr>
          <p:spPr bwMode="auto">
            <a:xfrm>
              <a:off x="1564" y="4924"/>
              <a:ext cx="10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16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99" name="Rectangle 190">
              <a:extLst>
                <a:ext uri="{FF2B5EF4-FFF2-40B4-BE49-F238E27FC236}">
                  <a16:creationId xmlns:a16="http://schemas.microsoft.com/office/drawing/2014/main" id="{17DD99D9-DBCD-AD28-8D44-890B8DA90235}"/>
                </a:ext>
              </a:extLst>
            </p:cNvPr>
            <p:cNvSpPr>
              <a:spLocks noChangeArrowheads="1"/>
            </p:cNvSpPr>
            <p:nvPr/>
          </p:nvSpPr>
          <p:spPr bwMode="auto">
            <a:xfrm>
              <a:off x="2074" y="4924"/>
              <a:ext cx="10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44</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0" name="Rectangle 191">
              <a:extLst>
                <a:ext uri="{FF2B5EF4-FFF2-40B4-BE49-F238E27FC236}">
                  <a16:creationId xmlns:a16="http://schemas.microsoft.com/office/drawing/2014/main" id="{A557B05C-6C0E-F427-EDF1-14FC083C6EE6}"/>
                </a:ext>
              </a:extLst>
            </p:cNvPr>
            <p:cNvSpPr>
              <a:spLocks noChangeArrowheads="1"/>
            </p:cNvSpPr>
            <p:nvPr/>
          </p:nvSpPr>
          <p:spPr bwMode="auto">
            <a:xfrm>
              <a:off x="2451" y="4924"/>
              <a:ext cx="15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36%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1" name="Rectangle 192">
              <a:extLst>
                <a:ext uri="{FF2B5EF4-FFF2-40B4-BE49-F238E27FC236}">
                  <a16:creationId xmlns:a16="http://schemas.microsoft.com/office/drawing/2014/main" id="{759277A6-AE2D-928D-BE76-1A834026C4BA}"/>
                </a:ext>
              </a:extLst>
            </p:cNvPr>
            <p:cNvSpPr>
              <a:spLocks noChangeArrowheads="1"/>
            </p:cNvSpPr>
            <p:nvPr/>
          </p:nvSpPr>
          <p:spPr bwMode="auto">
            <a:xfrm>
              <a:off x="2780" y="4924"/>
              <a:ext cx="46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1.737.722,33 €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2" name="Rectangle 193">
              <a:extLst>
                <a:ext uri="{FF2B5EF4-FFF2-40B4-BE49-F238E27FC236}">
                  <a16:creationId xmlns:a16="http://schemas.microsoft.com/office/drawing/2014/main" id="{A0736AD7-C608-E04C-0544-7AF693112724}"/>
                </a:ext>
              </a:extLst>
            </p:cNvPr>
            <p:cNvSpPr>
              <a:spLocks noChangeArrowheads="1"/>
            </p:cNvSpPr>
            <p:nvPr/>
          </p:nvSpPr>
          <p:spPr bwMode="auto">
            <a:xfrm>
              <a:off x="2701" y="4924"/>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3" name="Rectangle 194">
              <a:extLst>
                <a:ext uri="{FF2B5EF4-FFF2-40B4-BE49-F238E27FC236}">
                  <a16:creationId xmlns:a16="http://schemas.microsoft.com/office/drawing/2014/main" id="{71852EF8-D158-3545-EEF7-00DE81A1FA45}"/>
                </a:ext>
              </a:extLst>
            </p:cNvPr>
            <p:cNvSpPr>
              <a:spLocks noChangeArrowheads="1"/>
            </p:cNvSpPr>
            <p:nvPr/>
          </p:nvSpPr>
          <p:spPr bwMode="auto">
            <a:xfrm>
              <a:off x="2780" y="4924"/>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4" name="Rectangle 195">
              <a:extLst>
                <a:ext uri="{FF2B5EF4-FFF2-40B4-BE49-F238E27FC236}">
                  <a16:creationId xmlns:a16="http://schemas.microsoft.com/office/drawing/2014/main" id="{1D3941C1-5239-12DB-031A-A8D5DB871432}"/>
                </a:ext>
              </a:extLst>
            </p:cNvPr>
            <p:cNvSpPr>
              <a:spLocks noChangeArrowheads="1"/>
            </p:cNvSpPr>
            <p:nvPr/>
          </p:nvSpPr>
          <p:spPr bwMode="auto">
            <a:xfrm>
              <a:off x="3285" y="4924"/>
              <a:ext cx="501"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10.373.847,66 €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5" name="Rectangle 196">
              <a:extLst>
                <a:ext uri="{FF2B5EF4-FFF2-40B4-BE49-F238E27FC236}">
                  <a16:creationId xmlns:a16="http://schemas.microsoft.com/office/drawing/2014/main" id="{E167DE57-8023-305E-07A9-972E299524F4}"/>
                </a:ext>
              </a:extLst>
            </p:cNvPr>
            <p:cNvSpPr>
              <a:spLocks noChangeArrowheads="1"/>
            </p:cNvSpPr>
            <p:nvPr/>
          </p:nvSpPr>
          <p:spPr bwMode="auto">
            <a:xfrm>
              <a:off x="3219" y="4924"/>
              <a:ext cx="114"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6" name="Rectangle 197">
              <a:extLst>
                <a:ext uri="{FF2B5EF4-FFF2-40B4-BE49-F238E27FC236}">
                  <a16:creationId xmlns:a16="http://schemas.microsoft.com/office/drawing/2014/main" id="{56CE209D-85BF-CAE4-6ADE-06CF5102D65A}"/>
                </a:ext>
              </a:extLst>
            </p:cNvPr>
            <p:cNvSpPr>
              <a:spLocks noChangeArrowheads="1"/>
            </p:cNvSpPr>
            <p:nvPr/>
          </p:nvSpPr>
          <p:spPr bwMode="auto">
            <a:xfrm>
              <a:off x="3285" y="4924"/>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7" name="Rectangle 198">
              <a:extLst>
                <a:ext uri="{FF2B5EF4-FFF2-40B4-BE49-F238E27FC236}">
                  <a16:creationId xmlns:a16="http://schemas.microsoft.com/office/drawing/2014/main" id="{CA29DDC0-8D0A-1A71-D6D5-F2DB28081B11}"/>
                </a:ext>
              </a:extLst>
            </p:cNvPr>
            <p:cNvSpPr>
              <a:spLocks noChangeArrowheads="1"/>
            </p:cNvSpPr>
            <p:nvPr/>
          </p:nvSpPr>
          <p:spPr bwMode="auto">
            <a:xfrm>
              <a:off x="3817" y="4924"/>
              <a:ext cx="15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17%</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8" name="Rectangle 199">
              <a:extLst>
                <a:ext uri="{FF2B5EF4-FFF2-40B4-BE49-F238E27FC236}">
                  <a16:creationId xmlns:a16="http://schemas.microsoft.com/office/drawing/2014/main" id="{63E74F45-3A2A-D112-C8E5-8B4DD5B192D5}"/>
                </a:ext>
              </a:extLst>
            </p:cNvPr>
            <p:cNvSpPr>
              <a:spLocks noChangeArrowheads="1"/>
            </p:cNvSpPr>
            <p:nvPr/>
          </p:nvSpPr>
          <p:spPr bwMode="auto">
            <a:xfrm>
              <a:off x="383" y="5008"/>
              <a:ext cx="59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OBERT SIMPLIFICAT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09" name="Rectangle 200">
              <a:extLst>
                <a:ext uri="{FF2B5EF4-FFF2-40B4-BE49-F238E27FC236}">
                  <a16:creationId xmlns:a16="http://schemas.microsoft.com/office/drawing/2014/main" id="{06FD1B8D-A56F-0DD8-AD93-377EEF00EE93}"/>
                </a:ext>
              </a:extLst>
            </p:cNvPr>
            <p:cNvSpPr>
              <a:spLocks noChangeArrowheads="1"/>
            </p:cNvSpPr>
            <p:nvPr/>
          </p:nvSpPr>
          <p:spPr bwMode="auto">
            <a:xfrm>
              <a:off x="1564" y="5008"/>
              <a:ext cx="10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11</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0" name="Rectangle 201">
              <a:extLst>
                <a:ext uri="{FF2B5EF4-FFF2-40B4-BE49-F238E27FC236}">
                  <a16:creationId xmlns:a16="http://schemas.microsoft.com/office/drawing/2014/main" id="{0A97B636-7BE7-939A-D2BE-8236594010D7}"/>
                </a:ext>
              </a:extLst>
            </p:cNvPr>
            <p:cNvSpPr>
              <a:spLocks noChangeArrowheads="1"/>
            </p:cNvSpPr>
            <p:nvPr/>
          </p:nvSpPr>
          <p:spPr bwMode="auto">
            <a:xfrm>
              <a:off x="2074" y="5008"/>
              <a:ext cx="10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43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1" name="Rectangle 202">
              <a:extLst>
                <a:ext uri="{FF2B5EF4-FFF2-40B4-BE49-F238E27FC236}">
                  <a16:creationId xmlns:a16="http://schemas.microsoft.com/office/drawing/2014/main" id="{15AF8650-B033-DE20-63FA-79B828B829B6}"/>
                </a:ext>
              </a:extLst>
            </p:cNvPr>
            <p:cNvSpPr>
              <a:spLocks noChangeArrowheads="1"/>
            </p:cNvSpPr>
            <p:nvPr/>
          </p:nvSpPr>
          <p:spPr bwMode="auto">
            <a:xfrm>
              <a:off x="2451" y="5008"/>
              <a:ext cx="15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26%</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2" name="Rectangle 203">
              <a:extLst>
                <a:ext uri="{FF2B5EF4-FFF2-40B4-BE49-F238E27FC236}">
                  <a16:creationId xmlns:a16="http://schemas.microsoft.com/office/drawing/2014/main" id="{0AB9F6C7-2A21-CDB3-E35F-E80F3EB7CA52}"/>
                </a:ext>
              </a:extLst>
            </p:cNvPr>
            <p:cNvSpPr>
              <a:spLocks noChangeArrowheads="1"/>
            </p:cNvSpPr>
            <p:nvPr/>
          </p:nvSpPr>
          <p:spPr bwMode="auto">
            <a:xfrm>
              <a:off x="2780" y="5008"/>
              <a:ext cx="46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1.183.774,78 €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3" name="Rectangle 204">
              <a:extLst>
                <a:ext uri="{FF2B5EF4-FFF2-40B4-BE49-F238E27FC236}">
                  <a16:creationId xmlns:a16="http://schemas.microsoft.com/office/drawing/2014/main" id="{F099289D-7E48-B028-DA66-4A418E738AF1}"/>
                </a:ext>
              </a:extLst>
            </p:cNvPr>
            <p:cNvSpPr>
              <a:spLocks noChangeArrowheads="1"/>
            </p:cNvSpPr>
            <p:nvPr/>
          </p:nvSpPr>
          <p:spPr bwMode="auto">
            <a:xfrm>
              <a:off x="2701" y="5008"/>
              <a:ext cx="13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4" name="Rectangle 205">
              <a:extLst>
                <a:ext uri="{FF2B5EF4-FFF2-40B4-BE49-F238E27FC236}">
                  <a16:creationId xmlns:a16="http://schemas.microsoft.com/office/drawing/2014/main" id="{6B09EF9B-E51F-5F0B-E029-A10914643CE4}"/>
                </a:ext>
              </a:extLst>
            </p:cNvPr>
            <p:cNvSpPr>
              <a:spLocks noChangeArrowheads="1"/>
            </p:cNvSpPr>
            <p:nvPr/>
          </p:nvSpPr>
          <p:spPr bwMode="auto">
            <a:xfrm>
              <a:off x="2780" y="5008"/>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5" name="Rectangle 206">
              <a:extLst>
                <a:ext uri="{FF2B5EF4-FFF2-40B4-BE49-F238E27FC236}">
                  <a16:creationId xmlns:a16="http://schemas.microsoft.com/office/drawing/2014/main" id="{4DCD21C5-7ADF-12FF-2415-69959814464A}"/>
                </a:ext>
              </a:extLst>
            </p:cNvPr>
            <p:cNvSpPr>
              <a:spLocks noChangeArrowheads="1"/>
            </p:cNvSpPr>
            <p:nvPr/>
          </p:nvSpPr>
          <p:spPr bwMode="auto">
            <a:xfrm>
              <a:off x="3316" y="5008"/>
              <a:ext cx="46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6.652.704,27 €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6" name="Rectangle 207">
              <a:extLst>
                <a:ext uri="{FF2B5EF4-FFF2-40B4-BE49-F238E27FC236}">
                  <a16:creationId xmlns:a16="http://schemas.microsoft.com/office/drawing/2014/main" id="{296D50D8-87D8-2A4B-48EF-E70BD619A86C}"/>
                </a:ext>
              </a:extLst>
            </p:cNvPr>
            <p:cNvSpPr>
              <a:spLocks noChangeArrowheads="1"/>
            </p:cNvSpPr>
            <p:nvPr/>
          </p:nvSpPr>
          <p:spPr bwMode="auto">
            <a:xfrm>
              <a:off x="3219" y="5008"/>
              <a:ext cx="14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7" name="Rectangle 208">
              <a:extLst>
                <a:ext uri="{FF2B5EF4-FFF2-40B4-BE49-F238E27FC236}">
                  <a16:creationId xmlns:a16="http://schemas.microsoft.com/office/drawing/2014/main" id="{16E9F383-E630-5443-D597-0F36D3DC78F7}"/>
                </a:ext>
              </a:extLst>
            </p:cNvPr>
            <p:cNvSpPr>
              <a:spLocks noChangeArrowheads="1"/>
            </p:cNvSpPr>
            <p:nvPr/>
          </p:nvSpPr>
          <p:spPr bwMode="auto">
            <a:xfrm>
              <a:off x="3312" y="5008"/>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8" name="Rectangle 209">
              <a:extLst>
                <a:ext uri="{FF2B5EF4-FFF2-40B4-BE49-F238E27FC236}">
                  <a16:creationId xmlns:a16="http://schemas.microsoft.com/office/drawing/2014/main" id="{A9DA79B4-CC43-DC83-57D7-E1FAC162EBB9}"/>
                </a:ext>
              </a:extLst>
            </p:cNvPr>
            <p:cNvSpPr>
              <a:spLocks noChangeArrowheads="1"/>
            </p:cNvSpPr>
            <p:nvPr/>
          </p:nvSpPr>
          <p:spPr bwMode="auto">
            <a:xfrm>
              <a:off x="3817" y="5008"/>
              <a:ext cx="15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19" name="Rectangle 210">
              <a:extLst>
                <a:ext uri="{FF2B5EF4-FFF2-40B4-BE49-F238E27FC236}">
                  <a16:creationId xmlns:a16="http://schemas.microsoft.com/office/drawing/2014/main" id="{53D7807D-E722-E1C3-0B6E-D76FA887F794}"/>
                </a:ext>
              </a:extLst>
            </p:cNvPr>
            <p:cNvSpPr>
              <a:spLocks noChangeArrowheads="1"/>
            </p:cNvSpPr>
            <p:nvPr/>
          </p:nvSpPr>
          <p:spPr bwMode="auto">
            <a:xfrm>
              <a:off x="383" y="5096"/>
              <a:ext cx="641"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SIMPLIFICAT SUMARI</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0" name="Rectangle 211">
              <a:extLst>
                <a:ext uri="{FF2B5EF4-FFF2-40B4-BE49-F238E27FC236}">
                  <a16:creationId xmlns:a16="http://schemas.microsoft.com/office/drawing/2014/main" id="{38BF144A-E9F2-2F2D-16D3-907F27C51938}"/>
                </a:ext>
              </a:extLst>
            </p:cNvPr>
            <p:cNvSpPr>
              <a:spLocks noChangeArrowheads="1"/>
            </p:cNvSpPr>
            <p:nvPr/>
          </p:nvSpPr>
          <p:spPr bwMode="auto">
            <a:xfrm>
              <a:off x="1564" y="5096"/>
              <a:ext cx="10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12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1" name="Rectangle 212">
              <a:extLst>
                <a:ext uri="{FF2B5EF4-FFF2-40B4-BE49-F238E27FC236}">
                  <a16:creationId xmlns:a16="http://schemas.microsoft.com/office/drawing/2014/main" id="{1348E971-5A38-E56A-A2CF-7AAF78CE864C}"/>
                </a:ext>
              </a:extLst>
            </p:cNvPr>
            <p:cNvSpPr>
              <a:spLocks noChangeArrowheads="1"/>
            </p:cNvSpPr>
            <p:nvPr/>
          </p:nvSpPr>
          <p:spPr bwMode="auto">
            <a:xfrm>
              <a:off x="2074" y="5096"/>
              <a:ext cx="10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25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2" name="Rectangle 213">
              <a:extLst>
                <a:ext uri="{FF2B5EF4-FFF2-40B4-BE49-F238E27FC236}">
                  <a16:creationId xmlns:a16="http://schemas.microsoft.com/office/drawing/2014/main" id="{58F81406-B2A5-151D-CD02-E4E8E3926CC6}"/>
                </a:ext>
              </a:extLst>
            </p:cNvPr>
            <p:cNvSpPr>
              <a:spLocks noChangeArrowheads="1"/>
            </p:cNvSpPr>
            <p:nvPr/>
          </p:nvSpPr>
          <p:spPr bwMode="auto">
            <a:xfrm>
              <a:off x="2451" y="5096"/>
              <a:ext cx="15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48%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3" name="Rectangle 214">
              <a:extLst>
                <a:ext uri="{FF2B5EF4-FFF2-40B4-BE49-F238E27FC236}">
                  <a16:creationId xmlns:a16="http://schemas.microsoft.com/office/drawing/2014/main" id="{165CF111-50B1-1E6B-103C-97317015D648}"/>
                </a:ext>
              </a:extLst>
            </p:cNvPr>
            <p:cNvSpPr>
              <a:spLocks noChangeArrowheads="1"/>
            </p:cNvSpPr>
            <p:nvPr/>
          </p:nvSpPr>
          <p:spPr bwMode="auto">
            <a:xfrm>
              <a:off x="2829" y="5096"/>
              <a:ext cx="41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252.583,78 €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4" name="Rectangle 215">
              <a:extLst>
                <a:ext uri="{FF2B5EF4-FFF2-40B4-BE49-F238E27FC236}">
                  <a16:creationId xmlns:a16="http://schemas.microsoft.com/office/drawing/2014/main" id="{82E90F9D-66EA-8168-7EC5-43CFA68A5F9E}"/>
                </a:ext>
              </a:extLst>
            </p:cNvPr>
            <p:cNvSpPr>
              <a:spLocks noChangeArrowheads="1"/>
            </p:cNvSpPr>
            <p:nvPr/>
          </p:nvSpPr>
          <p:spPr bwMode="auto">
            <a:xfrm>
              <a:off x="2701" y="5096"/>
              <a:ext cx="18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5" name="Rectangle 216">
              <a:extLst>
                <a:ext uri="{FF2B5EF4-FFF2-40B4-BE49-F238E27FC236}">
                  <a16:creationId xmlns:a16="http://schemas.microsoft.com/office/drawing/2014/main" id="{2031CC14-7E84-4426-593D-B44EA8233D74}"/>
                </a:ext>
              </a:extLst>
            </p:cNvPr>
            <p:cNvSpPr>
              <a:spLocks noChangeArrowheads="1"/>
            </p:cNvSpPr>
            <p:nvPr/>
          </p:nvSpPr>
          <p:spPr bwMode="auto">
            <a:xfrm>
              <a:off x="2820" y="5096"/>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6" name="Rectangle 217">
              <a:extLst>
                <a:ext uri="{FF2B5EF4-FFF2-40B4-BE49-F238E27FC236}">
                  <a16:creationId xmlns:a16="http://schemas.microsoft.com/office/drawing/2014/main" id="{7A4C3DCF-A2B2-BD34-1F78-EA4ACC35762F}"/>
                </a:ext>
              </a:extLst>
            </p:cNvPr>
            <p:cNvSpPr>
              <a:spLocks noChangeArrowheads="1"/>
            </p:cNvSpPr>
            <p:nvPr/>
          </p:nvSpPr>
          <p:spPr bwMode="auto">
            <a:xfrm>
              <a:off x="3364" y="5096"/>
              <a:ext cx="41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477.354,46 €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7" name="Rectangle 218">
              <a:extLst>
                <a:ext uri="{FF2B5EF4-FFF2-40B4-BE49-F238E27FC236}">
                  <a16:creationId xmlns:a16="http://schemas.microsoft.com/office/drawing/2014/main" id="{5622D666-15B6-9048-B360-241460DBFD26}"/>
                </a:ext>
              </a:extLst>
            </p:cNvPr>
            <p:cNvSpPr>
              <a:spLocks noChangeArrowheads="1"/>
            </p:cNvSpPr>
            <p:nvPr/>
          </p:nvSpPr>
          <p:spPr bwMode="auto">
            <a:xfrm>
              <a:off x="3219" y="5096"/>
              <a:ext cx="211"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8" name="Rectangle 219">
              <a:extLst>
                <a:ext uri="{FF2B5EF4-FFF2-40B4-BE49-F238E27FC236}">
                  <a16:creationId xmlns:a16="http://schemas.microsoft.com/office/drawing/2014/main" id="{056164CB-A4E9-2B42-8F2B-E8003ABEE12B}"/>
                </a:ext>
              </a:extLst>
            </p:cNvPr>
            <p:cNvSpPr>
              <a:spLocks noChangeArrowheads="1"/>
            </p:cNvSpPr>
            <p:nvPr/>
          </p:nvSpPr>
          <p:spPr bwMode="auto">
            <a:xfrm>
              <a:off x="3364" y="5096"/>
              <a:ext cx="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29" name="Rectangle 220">
              <a:extLst>
                <a:ext uri="{FF2B5EF4-FFF2-40B4-BE49-F238E27FC236}">
                  <a16:creationId xmlns:a16="http://schemas.microsoft.com/office/drawing/2014/main" id="{E93B9CEA-6561-E6DF-E623-DBC985F5C3E3}"/>
                </a:ext>
              </a:extLst>
            </p:cNvPr>
            <p:cNvSpPr>
              <a:spLocks noChangeArrowheads="1"/>
            </p:cNvSpPr>
            <p:nvPr/>
          </p:nvSpPr>
          <p:spPr bwMode="auto">
            <a:xfrm>
              <a:off x="3817" y="5096"/>
              <a:ext cx="15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0" i="0" u="none" strike="noStrike" cap="none" normalizeH="0" baseline="0">
                  <a:ln>
                    <a:noFill/>
                  </a:ln>
                  <a:solidFill>
                    <a:srgbClr val="000000"/>
                  </a:solidFill>
                  <a:effectLst/>
                  <a:latin typeface="Calibri" panose="020F0502020204030204" pitchFamily="34" charset="0"/>
                </a:rPr>
                <a:t>53%</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0" name="Rectangle 221">
              <a:extLst>
                <a:ext uri="{FF2B5EF4-FFF2-40B4-BE49-F238E27FC236}">
                  <a16:creationId xmlns:a16="http://schemas.microsoft.com/office/drawing/2014/main" id="{454A4E26-C555-BEA8-B51B-59DFCB2D6342}"/>
                </a:ext>
              </a:extLst>
            </p:cNvPr>
            <p:cNvSpPr>
              <a:spLocks noChangeArrowheads="1"/>
            </p:cNvSpPr>
            <p:nvPr/>
          </p:nvSpPr>
          <p:spPr bwMode="auto">
            <a:xfrm>
              <a:off x="383" y="5180"/>
              <a:ext cx="531"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000000"/>
                  </a:solidFill>
                  <a:effectLst/>
                  <a:latin typeface="Calibri" panose="020F0502020204030204" pitchFamily="34" charset="0"/>
                </a:rPr>
                <a:t>TOTAL/MITJANA</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1" name="Rectangle 222">
              <a:extLst>
                <a:ext uri="{FF2B5EF4-FFF2-40B4-BE49-F238E27FC236}">
                  <a16:creationId xmlns:a16="http://schemas.microsoft.com/office/drawing/2014/main" id="{05DF7C49-F9B2-45C5-0D6D-97D55FC0F054}"/>
                </a:ext>
              </a:extLst>
            </p:cNvPr>
            <p:cNvSpPr>
              <a:spLocks noChangeArrowheads="1"/>
            </p:cNvSpPr>
            <p:nvPr/>
          </p:nvSpPr>
          <p:spPr bwMode="auto">
            <a:xfrm>
              <a:off x="1564" y="5180"/>
              <a:ext cx="11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000000"/>
                  </a:solidFill>
                  <a:effectLst/>
                  <a:latin typeface="Calibri" panose="020F0502020204030204" pitchFamily="34" charset="0"/>
                </a:rPr>
                <a:t>39</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2" name="Rectangle 223">
              <a:extLst>
                <a:ext uri="{FF2B5EF4-FFF2-40B4-BE49-F238E27FC236}">
                  <a16:creationId xmlns:a16="http://schemas.microsoft.com/office/drawing/2014/main" id="{85BE4D68-361E-AFE8-AA8F-910B3B4AC3FF}"/>
                </a:ext>
              </a:extLst>
            </p:cNvPr>
            <p:cNvSpPr>
              <a:spLocks noChangeArrowheads="1"/>
            </p:cNvSpPr>
            <p:nvPr/>
          </p:nvSpPr>
          <p:spPr bwMode="auto">
            <a:xfrm>
              <a:off x="2056" y="5180"/>
              <a:ext cx="14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000000"/>
                  </a:solidFill>
                  <a:effectLst/>
                  <a:latin typeface="Calibri" panose="020F0502020204030204" pitchFamily="34" charset="0"/>
                </a:rPr>
                <a:t>112</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3" name="Rectangle 224">
              <a:extLst>
                <a:ext uri="{FF2B5EF4-FFF2-40B4-BE49-F238E27FC236}">
                  <a16:creationId xmlns:a16="http://schemas.microsoft.com/office/drawing/2014/main" id="{6AC1390E-29B1-EE9C-F492-3BEA696F3EB3}"/>
                </a:ext>
              </a:extLst>
            </p:cNvPr>
            <p:cNvSpPr>
              <a:spLocks noChangeArrowheads="1"/>
            </p:cNvSpPr>
            <p:nvPr/>
          </p:nvSpPr>
          <p:spPr bwMode="auto">
            <a:xfrm>
              <a:off x="2451" y="5180"/>
              <a:ext cx="16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000000"/>
                  </a:solidFill>
                  <a:effectLst/>
                  <a:latin typeface="Calibri" panose="020F0502020204030204" pitchFamily="34" charset="0"/>
                </a:rPr>
                <a:t>35%</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4" name="Rectangle 225">
              <a:extLst>
                <a:ext uri="{FF2B5EF4-FFF2-40B4-BE49-F238E27FC236}">
                  <a16:creationId xmlns:a16="http://schemas.microsoft.com/office/drawing/2014/main" id="{61456B62-83C4-AA83-81C7-C286C713A1D6}"/>
                </a:ext>
              </a:extLst>
            </p:cNvPr>
            <p:cNvSpPr>
              <a:spLocks noChangeArrowheads="1"/>
            </p:cNvSpPr>
            <p:nvPr/>
          </p:nvSpPr>
          <p:spPr bwMode="auto">
            <a:xfrm>
              <a:off x="2780" y="5180"/>
              <a:ext cx="470"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000000"/>
                  </a:solidFill>
                  <a:effectLst/>
                  <a:latin typeface="Calibri" panose="020F0502020204030204" pitchFamily="34" charset="0"/>
                </a:rPr>
                <a:t>3.174.080,89 €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5" name="Rectangle 226">
              <a:extLst>
                <a:ext uri="{FF2B5EF4-FFF2-40B4-BE49-F238E27FC236}">
                  <a16:creationId xmlns:a16="http://schemas.microsoft.com/office/drawing/2014/main" id="{DE39A82F-FE98-600B-9809-BDCD30CE8941}"/>
                </a:ext>
              </a:extLst>
            </p:cNvPr>
            <p:cNvSpPr>
              <a:spLocks noChangeArrowheads="1"/>
            </p:cNvSpPr>
            <p:nvPr/>
          </p:nvSpPr>
          <p:spPr bwMode="auto">
            <a:xfrm>
              <a:off x="2701" y="5180"/>
              <a:ext cx="13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6" name="Rectangle 227">
              <a:extLst>
                <a:ext uri="{FF2B5EF4-FFF2-40B4-BE49-F238E27FC236}">
                  <a16:creationId xmlns:a16="http://schemas.microsoft.com/office/drawing/2014/main" id="{34FA3D74-4515-10FF-9CB1-96731676401F}"/>
                </a:ext>
              </a:extLst>
            </p:cNvPr>
            <p:cNvSpPr>
              <a:spLocks noChangeArrowheads="1"/>
            </p:cNvSpPr>
            <p:nvPr/>
          </p:nvSpPr>
          <p:spPr bwMode="auto">
            <a:xfrm>
              <a:off x="2780" y="5180"/>
              <a:ext cx="5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7" name="Rectangle 228">
              <a:extLst>
                <a:ext uri="{FF2B5EF4-FFF2-40B4-BE49-F238E27FC236}">
                  <a16:creationId xmlns:a16="http://schemas.microsoft.com/office/drawing/2014/main" id="{8E07F239-0ABD-EC1E-C401-11A382865CBD}"/>
                </a:ext>
              </a:extLst>
            </p:cNvPr>
            <p:cNvSpPr>
              <a:spLocks noChangeArrowheads="1"/>
            </p:cNvSpPr>
            <p:nvPr/>
          </p:nvSpPr>
          <p:spPr bwMode="auto">
            <a:xfrm>
              <a:off x="3285" y="5180"/>
              <a:ext cx="50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000000"/>
                  </a:solidFill>
                  <a:effectLst/>
                  <a:latin typeface="Calibri" panose="020F0502020204030204" pitchFamily="34" charset="0"/>
                </a:rPr>
                <a:t>17.503.906,39 €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8" name="Rectangle 229">
              <a:extLst>
                <a:ext uri="{FF2B5EF4-FFF2-40B4-BE49-F238E27FC236}">
                  <a16:creationId xmlns:a16="http://schemas.microsoft.com/office/drawing/2014/main" id="{A7CE472A-5DD5-FB76-BF20-172CC7980C3E}"/>
                </a:ext>
              </a:extLst>
            </p:cNvPr>
            <p:cNvSpPr>
              <a:spLocks noChangeArrowheads="1"/>
            </p:cNvSpPr>
            <p:nvPr/>
          </p:nvSpPr>
          <p:spPr bwMode="auto">
            <a:xfrm>
              <a:off x="3219" y="5180"/>
              <a:ext cx="11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39" name="Rectangle 230">
              <a:extLst>
                <a:ext uri="{FF2B5EF4-FFF2-40B4-BE49-F238E27FC236}">
                  <a16:creationId xmlns:a16="http://schemas.microsoft.com/office/drawing/2014/main" id="{6969D431-0D09-7A11-3B8A-C0C75131706C}"/>
                </a:ext>
              </a:extLst>
            </p:cNvPr>
            <p:cNvSpPr>
              <a:spLocks noChangeArrowheads="1"/>
            </p:cNvSpPr>
            <p:nvPr/>
          </p:nvSpPr>
          <p:spPr bwMode="auto">
            <a:xfrm>
              <a:off x="3285" y="5180"/>
              <a:ext cx="5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0" name="Rectangle 231">
              <a:extLst>
                <a:ext uri="{FF2B5EF4-FFF2-40B4-BE49-F238E27FC236}">
                  <a16:creationId xmlns:a16="http://schemas.microsoft.com/office/drawing/2014/main" id="{9F60FB93-705A-2A72-B29B-6B07E839343B}"/>
                </a:ext>
              </a:extLst>
            </p:cNvPr>
            <p:cNvSpPr>
              <a:spLocks noChangeArrowheads="1"/>
            </p:cNvSpPr>
            <p:nvPr/>
          </p:nvSpPr>
          <p:spPr bwMode="auto">
            <a:xfrm>
              <a:off x="3817" y="5180"/>
              <a:ext cx="162"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800" b="1" i="0" u="none" strike="noStrike" cap="none" normalizeH="0" baseline="0">
                  <a:ln>
                    <a:noFill/>
                  </a:ln>
                  <a:solidFill>
                    <a:srgbClr val="000000"/>
                  </a:solidFill>
                  <a:effectLst/>
                  <a:latin typeface="Calibri" panose="020F0502020204030204" pitchFamily="34" charset="0"/>
                </a:rPr>
                <a:t>18%</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241" name="Line 232">
              <a:extLst>
                <a:ext uri="{FF2B5EF4-FFF2-40B4-BE49-F238E27FC236}">
                  <a16:creationId xmlns:a16="http://schemas.microsoft.com/office/drawing/2014/main" id="{8673FA92-B978-8EF9-5479-45BA8936B59C}"/>
                </a:ext>
              </a:extLst>
            </p:cNvPr>
            <p:cNvSpPr>
              <a:spLocks noChangeShapeType="1"/>
            </p:cNvSpPr>
            <p:nvPr/>
          </p:nvSpPr>
          <p:spPr bwMode="auto">
            <a:xfrm>
              <a:off x="370" y="4654"/>
              <a:ext cx="0" cy="6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2" name="Rectangle 233">
              <a:extLst>
                <a:ext uri="{FF2B5EF4-FFF2-40B4-BE49-F238E27FC236}">
                  <a16:creationId xmlns:a16="http://schemas.microsoft.com/office/drawing/2014/main" id="{703314A8-96E3-4950-8E26-3D73D765A5F0}"/>
                </a:ext>
              </a:extLst>
            </p:cNvPr>
            <p:cNvSpPr>
              <a:spLocks noChangeArrowheads="1"/>
            </p:cNvSpPr>
            <p:nvPr/>
          </p:nvSpPr>
          <p:spPr bwMode="auto">
            <a:xfrm>
              <a:off x="370" y="4654"/>
              <a:ext cx="4" cy="6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3" name="Line 234">
              <a:extLst>
                <a:ext uri="{FF2B5EF4-FFF2-40B4-BE49-F238E27FC236}">
                  <a16:creationId xmlns:a16="http://schemas.microsoft.com/office/drawing/2014/main" id="{E2724023-6F23-00EB-9A35-4546F9487F60}"/>
                </a:ext>
              </a:extLst>
            </p:cNvPr>
            <p:cNvSpPr>
              <a:spLocks noChangeShapeType="1"/>
            </p:cNvSpPr>
            <p:nvPr/>
          </p:nvSpPr>
          <p:spPr bwMode="auto">
            <a:xfrm>
              <a:off x="1327" y="4658"/>
              <a:ext cx="0" cy="60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4" name="Rectangle 235">
              <a:extLst>
                <a:ext uri="{FF2B5EF4-FFF2-40B4-BE49-F238E27FC236}">
                  <a16:creationId xmlns:a16="http://schemas.microsoft.com/office/drawing/2014/main" id="{CBFD3AF3-07EB-DC8D-6193-35F58127BFC9}"/>
                </a:ext>
              </a:extLst>
            </p:cNvPr>
            <p:cNvSpPr>
              <a:spLocks noChangeArrowheads="1"/>
            </p:cNvSpPr>
            <p:nvPr/>
          </p:nvSpPr>
          <p:spPr bwMode="auto">
            <a:xfrm>
              <a:off x="1327" y="4658"/>
              <a:ext cx="5" cy="6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5" name="Line 236">
              <a:extLst>
                <a:ext uri="{FF2B5EF4-FFF2-40B4-BE49-F238E27FC236}">
                  <a16:creationId xmlns:a16="http://schemas.microsoft.com/office/drawing/2014/main" id="{626C15CA-B8F6-F93E-DB44-B6FBF25A8EE3}"/>
                </a:ext>
              </a:extLst>
            </p:cNvPr>
            <p:cNvSpPr>
              <a:spLocks noChangeShapeType="1"/>
            </p:cNvSpPr>
            <p:nvPr/>
          </p:nvSpPr>
          <p:spPr bwMode="auto">
            <a:xfrm>
              <a:off x="1858" y="4658"/>
              <a:ext cx="0" cy="60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6" name="Rectangle 237">
              <a:extLst>
                <a:ext uri="{FF2B5EF4-FFF2-40B4-BE49-F238E27FC236}">
                  <a16:creationId xmlns:a16="http://schemas.microsoft.com/office/drawing/2014/main" id="{1F04F33F-D5A1-B537-9490-ECEDCB49E217}"/>
                </a:ext>
              </a:extLst>
            </p:cNvPr>
            <p:cNvSpPr>
              <a:spLocks noChangeArrowheads="1"/>
            </p:cNvSpPr>
            <p:nvPr/>
          </p:nvSpPr>
          <p:spPr bwMode="auto">
            <a:xfrm>
              <a:off x="1858" y="4658"/>
              <a:ext cx="5" cy="6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7" name="Line 238">
              <a:extLst>
                <a:ext uri="{FF2B5EF4-FFF2-40B4-BE49-F238E27FC236}">
                  <a16:creationId xmlns:a16="http://schemas.microsoft.com/office/drawing/2014/main" id="{C4AC41DF-E485-0197-C448-443F6BC53BDE}"/>
                </a:ext>
              </a:extLst>
            </p:cNvPr>
            <p:cNvSpPr>
              <a:spLocks noChangeShapeType="1"/>
            </p:cNvSpPr>
            <p:nvPr/>
          </p:nvSpPr>
          <p:spPr bwMode="auto">
            <a:xfrm>
              <a:off x="2341" y="4658"/>
              <a:ext cx="0" cy="60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8" name="Rectangle 239">
              <a:extLst>
                <a:ext uri="{FF2B5EF4-FFF2-40B4-BE49-F238E27FC236}">
                  <a16:creationId xmlns:a16="http://schemas.microsoft.com/office/drawing/2014/main" id="{8DFD4942-EFB5-BB5F-3FD6-B79535B17E71}"/>
                </a:ext>
              </a:extLst>
            </p:cNvPr>
            <p:cNvSpPr>
              <a:spLocks noChangeArrowheads="1"/>
            </p:cNvSpPr>
            <p:nvPr/>
          </p:nvSpPr>
          <p:spPr bwMode="auto">
            <a:xfrm>
              <a:off x="2341" y="4658"/>
              <a:ext cx="5" cy="6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49" name="Line 240">
              <a:extLst>
                <a:ext uri="{FF2B5EF4-FFF2-40B4-BE49-F238E27FC236}">
                  <a16:creationId xmlns:a16="http://schemas.microsoft.com/office/drawing/2014/main" id="{879D65D9-B796-EA3A-B9C3-B4C8623AAD92}"/>
                </a:ext>
              </a:extLst>
            </p:cNvPr>
            <p:cNvSpPr>
              <a:spLocks noChangeShapeType="1"/>
            </p:cNvSpPr>
            <p:nvPr/>
          </p:nvSpPr>
          <p:spPr bwMode="auto">
            <a:xfrm>
              <a:off x="2666" y="4658"/>
              <a:ext cx="0" cy="60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0" name="Rectangle 241">
              <a:extLst>
                <a:ext uri="{FF2B5EF4-FFF2-40B4-BE49-F238E27FC236}">
                  <a16:creationId xmlns:a16="http://schemas.microsoft.com/office/drawing/2014/main" id="{D0C855D0-DA6F-9EDC-DA1C-903B110302F3}"/>
                </a:ext>
              </a:extLst>
            </p:cNvPr>
            <p:cNvSpPr>
              <a:spLocks noChangeArrowheads="1"/>
            </p:cNvSpPr>
            <p:nvPr/>
          </p:nvSpPr>
          <p:spPr bwMode="auto">
            <a:xfrm>
              <a:off x="2666" y="4658"/>
              <a:ext cx="5" cy="6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1" name="Line 242">
              <a:extLst>
                <a:ext uri="{FF2B5EF4-FFF2-40B4-BE49-F238E27FC236}">
                  <a16:creationId xmlns:a16="http://schemas.microsoft.com/office/drawing/2014/main" id="{E08F6A21-CA77-FB48-D0A6-95C274997DD8}"/>
                </a:ext>
              </a:extLst>
            </p:cNvPr>
            <p:cNvSpPr>
              <a:spLocks noChangeShapeType="1"/>
            </p:cNvSpPr>
            <p:nvPr/>
          </p:nvSpPr>
          <p:spPr bwMode="auto">
            <a:xfrm>
              <a:off x="3184" y="4658"/>
              <a:ext cx="0" cy="60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2" name="Rectangle 243">
              <a:extLst>
                <a:ext uri="{FF2B5EF4-FFF2-40B4-BE49-F238E27FC236}">
                  <a16:creationId xmlns:a16="http://schemas.microsoft.com/office/drawing/2014/main" id="{69055A20-BDFF-EBB0-E4E4-81F2626DA553}"/>
                </a:ext>
              </a:extLst>
            </p:cNvPr>
            <p:cNvSpPr>
              <a:spLocks noChangeArrowheads="1"/>
            </p:cNvSpPr>
            <p:nvPr/>
          </p:nvSpPr>
          <p:spPr bwMode="auto">
            <a:xfrm>
              <a:off x="3184" y="4658"/>
              <a:ext cx="5" cy="6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3" name="Line 244">
              <a:extLst>
                <a:ext uri="{FF2B5EF4-FFF2-40B4-BE49-F238E27FC236}">
                  <a16:creationId xmlns:a16="http://schemas.microsoft.com/office/drawing/2014/main" id="{1C7ACF1A-0F06-8F44-9443-16304D0F0876}"/>
                </a:ext>
              </a:extLst>
            </p:cNvPr>
            <p:cNvSpPr>
              <a:spLocks noChangeShapeType="1"/>
            </p:cNvSpPr>
            <p:nvPr/>
          </p:nvSpPr>
          <p:spPr bwMode="auto">
            <a:xfrm>
              <a:off x="3720" y="4658"/>
              <a:ext cx="0" cy="60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4" name="Rectangle 245">
              <a:extLst>
                <a:ext uri="{FF2B5EF4-FFF2-40B4-BE49-F238E27FC236}">
                  <a16:creationId xmlns:a16="http://schemas.microsoft.com/office/drawing/2014/main" id="{5DA0A398-C248-C1BA-C6F9-89C5F81C69F2}"/>
                </a:ext>
              </a:extLst>
            </p:cNvPr>
            <p:cNvSpPr>
              <a:spLocks noChangeArrowheads="1"/>
            </p:cNvSpPr>
            <p:nvPr/>
          </p:nvSpPr>
          <p:spPr bwMode="auto">
            <a:xfrm>
              <a:off x="3720" y="4658"/>
              <a:ext cx="4" cy="6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5" name="Line 246">
              <a:extLst>
                <a:ext uri="{FF2B5EF4-FFF2-40B4-BE49-F238E27FC236}">
                  <a16:creationId xmlns:a16="http://schemas.microsoft.com/office/drawing/2014/main" id="{163651AE-12D2-CC43-4D42-A20454A92000}"/>
                </a:ext>
              </a:extLst>
            </p:cNvPr>
            <p:cNvSpPr>
              <a:spLocks noChangeShapeType="1"/>
            </p:cNvSpPr>
            <p:nvPr/>
          </p:nvSpPr>
          <p:spPr bwMode="auto">
            <a:xfrm>
              <a:off x="4019" y="4658"/>
              <a:ext cx="0" cy="60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6" name="Rectangle 247">
              <a:extLst>
                <a:ext uri="{FF2B5EF4-FFF2-40B4-BE49-F238E27FC236}">
                  <a16:creationId xmlns:a16="http://schemas.microsoft.com/office/drawing/2014/main" id="{DEBB0680-C8E4-DC15-AE3B-CD3A6126BF02}"/>
                </a:ext>
              </a:extLst>
            </p:cNvPr>
            <p:cNvSpPr>
              <a:spLocks noChangeArrowheads="1"/>
            </p:cNvSpPr>
            <p:nvPr/>
          </p:nvSpPr>
          <p:spPr bwMode="auto">
            <a:xfrm>
              <a:off x="4019" y="4658"/>
              <a:ext cx="4" cy="6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7" name="Line 248">
              <a:extLst>
                <a:ext uri="{FF2B5EF4-FFF2-40B4-BE49-F238E27FC236}">
                  <a16:creationId xmlns:a16="http://schemas.microsoft.com/office/drawing/2014/main" id="{AB8EFC7F-7BC6-9A7C-351D-C559DAFA0BD7}"/>
                </a:ext>
              </a:extLst>
            </p:cNvPr>
            <p:cNvSpPr>
              <a:spLocks noChangeShapeType="1"/>
            </p:cNvSpPr>
            <p:nvPr/>
          </p:nvSpPr>
          <p:spPr bwMode="auto">
            <a:xfrm>
              <a:off x="374" y="4654"/>
              <a:ext cx="364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58" name="Rectangle 249">
              <a:extLst>
                <a:ext uri="{FF2B5EF4-FFF2-40B4-BE49-F238E27FC236}">
                  <a16:creationId xmlns:a16="http://schemas.microsoft.com/office/drawing/2014/main" id="{B9F1C29D-10A9-87F0-66EC-A2E1699E1CAE}"/>
                </a:ext>
              </a:extLst>
            </p:cNvPr>
            <p:cNvSpPr>
              <a:spLocks noChangeArrowheads="1"/>
            </p:cNvSpPr>
            <p:nvPr/>
          </p:nvSpPr>
          <p:spPr bwMode="auto">
            <a:xfrm>
              <a:off x="374" y="4654"/>
              <a:ext cx="364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9" name="Line 250">
              <a:extLst>
                <a:ext uri="{FF2B5EF4-FFF2-40B4-BE49-F238E27FC236}">
                  <a16:creationId xmlns:a16="http://schemas.microsoft.com/office/drawing/2014/main" id="{1C362F2D-5FC8-3199-4211-5D971A61DAF8}"/>
                </a:ext>
              </a:extLst>
            </p:cNvPr>
            <p:cNvSpPr>
              <a:spLocks noChangeShapeType="1"/>
            </p:cNvSpPr>
            <p:nvPr/>
          </p:nvSpPr>
          <p:spPr bwMode="auto">
            <a:xfrm>
              <a:off x="374" y="4919"/>
              <a:ext cx="364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0" name="Rectangle 251">
              <a:extLst>
                <a:ext uri="{FF2B5EF4-FFF2-40B4-BE49-F238E27FC236}">
                  <a16:creationId xmlns:a16="http://schemas.microsoft.com/office/drawing/2014/main" id="{71D27A95-B4AA-136D-0AE1-1885DA4D390B}"/>
                </a:ext>
              </a:extLst>
            </p:cNvPr>
            <p:cNvSpPr>
              <a:spLocks noChangeArrowheads="1"/>
            </p:cNvSpPr>
            <p:nvPr/>
          </p:nvSpPr>
          <p:spPr bwMode="auto">
            <a:xfrm>
              <a:off x="374" y="4919"/>
              <a:ext cx="364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1" name="Line 252">
              <a:extLst>
                <a:ext uri="{FF2B5EF4-FFF2-40B4-BE49-F238E27FC236}">
                  <a16:creationId xmlns:a16="http://schemas.microsoft.com/office/drawing/2014/main" id="{4C94C8C5-D688-4DF9-3828-9A8FEC87E6AE}"/>
                </a:ext>
              </a:extLst>
            </p:cNvPr>
            <p:cNvSpPr>
              <a:spLocks noChangeShapeType="1"/>
            </p:cNvSpPr>
            <p:nvPr/>
          </p:nvSpPr>
          <p:spPr bwMode="auto">
            <a:xfrm>
              <a:off x="374" y="5003"/>
              <a:ext cx="364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2" name="Rectangle 253">
              <a:extLst>
                <a:ext uri="{FF2B5EF4-FFF2-40B4-BE49-F238E27FC236}">
                  <a16:creationId xmlns:a16="http://schemas.microsoft.com/office/drawing/2014/main" id="{754D99ED-F81B-B9B3-A413-521DEA5D25E7}"/>
                </a:ext>
              </a:extLst>
            </p:cNvPr>
            <p:cNvSpPr>
              <a:spLocks noChangeArrowheads="1"/>
            </p:cNvSpPr>
            <p:nvPr/>
          </p:nvSpPr>
          <p:spPr bwMode="auto">
            <a:xfrm>
              <a:off x="374" y="5003"/>
              <a:ext cx="364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3" name="Line 254">
              <a:extLst>
                <a:ext uri="{FF2B5EF4-FFF2-40B4-BE49-F238E27FC236}">
                  <a16:creationId xmlns:a16="http://schemas.microsoft.com/office/drawing/2014/main" id="{6F4D0643-C8C3-BCC2-7A11-185B16F36CF3}"/>
                </a:ext>
              </a:extLst>
            </p:cNvPr>
            <p:cNvSpPr>
              <a:spLocks noChangeShapeType="1"/>
            </p:cNvSpPr>
            <p:nvPr/>
          </p:nvSpPr>
          <p:spPr bwMode="auto">
            <a:xfrm>
              <a:off x="374" y="5087"/>
              <a:ext cx="364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4" name="Rectangle 255">
              <a:extLst>
                <a:ext uri="{FF2B5EF4-FFF2-40B4-BE49-F238E27FC236}">
                  <a16:creationId xmlns:a16="http://schemas.microsoft.com/office/drawing/2014/main" id="{F1C46599-9AAF-A845-CD70-20ED18BF968B}"/>
                </a:ext>
              </a:extLst>
            </p:cNvPr>
            <p:cNvSpPr>
              <a:spLocks noChangeArrowheads="1"/>
            </p:cNvSpPr>
            <p:nvPr/>
          </p:nvSpPr>
          <p:spPr bwMode="auto">
            <a:xfrm>
              <a:off x="374" y="5087"/>
              <a:ext cx="364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5" name="Line 256">
              <a:extLst>
                <a:ext uri="{FF2B5EF4-FFF2-40B4-BE49-F238E27FC236}">
                  <a16:creationId xmlns:a16="http://schemas.microsoft.com/office/drawing/2014/main" id="{8CB8617C-B7CB-6A02-013D-78DAFAEC0697}"/>
                </a:ext>
              </a:extLst>
            </p:cNvPr>
            <p:cNvSpPr>
              <a:spLocks noChangeShapeType="1"/>
            </p:cNvSpPr>
            <p:nvPr/>
          </p:nvSpPr>
          <p:spPr bwMode="auto">
            <a:xfrm>
              <a:off x="374" y="5176"/>
              <a:ext cx="364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6" name="Rectangle 257">
              <a:extLst>
                <a:ext uri="{FF2B5EF4-FFF2-40B4-BE49-F238E27FC236}">
                  <a16:creationId xmlns:a16="http://schemas.microsoft.com/office/drawing/2014/main" id="{F7672629-AC7B-3069-65F4-D7CD46C23F5F}"/>
                </a:ext>
              </a:extLst>
            </p:cNvPr>
            <p:cNvSpPr>
              <a:spLocks noChangeArrowheads="1"/>
            </p:cNvSpPr>
            <p:nvPr/>
          </p:nvSpPr>
          <p:spPr bwMode="auto">
            <a:xfrm>
              <a:off x="374" y="5176"/>
              <a:ext cx="364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67" name="Line 258">
              <a:extLst>
                <a:ext uri="{FF2B5EF4-FFF2-40B4-BE49-F238E27FC236}">
                  <a16:creationId xmlns:a16="http://schemas.microsoft.com/office/drawing/2014/main" id="{E4A285B9-AFE7-4368-3C3D-06372B580EC9}"/>
                </a:ext>
              </a:extLst>
            </p:cNvPr>
            <p:cNvSpPr>
              <a:spLocks noChangeShapeType="1"/>
            </p:cNvSpPr>
            <p:nvPr/>
          </p:nvSpPr>
          <p:spPr bwMode="auto">
            <a:xfrm>
              <a:off x="374" y="5260"/>
              <a:ext cx="364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8" name="Rectangle 259">
              <a:extLst>
                <a:ext uri="{FF2B5EF4-FFF2-40B4-BE49-F238E27FC236}">
                  <a16:creationId xmlns:a16="http://schemas.microsoft.com/office/drawing/2014/main" id="{64AAC999-15C0-692B-CDC3-60468531C8FA}"/>
                </a:ext>
              </a:extLst>
            </p:cNvPr>
            <p:cNvSpPr>
              <a:spLocks noChangeArrowheads="1"/>
            </p:cNvSpPr>
            <p:nvPr/>
          </p:nvSpPr>
          <p:spPr bwMode="auto">
            <a:xfrm>
              <a:off x="374" y="5260"/>
              <a:ext cx="364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412166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a:extLst>
              <a:ext uri="{FF2B5EF4-FFF2-40B4-BE49-F238E27FC236}">
                <a16:creationId xmlns:a16="http://schemas.microsoft.com/office/drawing/2014/main" id="{FC07BC5E-4E03-4C02-821A-1E1C6B373B56}"/>
              </a:ext>
            </a:extLst>
          </p:cNvPr>
          <p:cNvSpPr txBox="1"/>
          <p:nvPr/>
        </p:nvSpPr>
        <p:spPr>
          <a:xfrm>
            <a:off x="369651" y="470281"/>
            <a:ext cx="5567632" cy="584775"/>
          </a:xfrm>
          <a:prstGeom prst="rect">
            <a:avLst/>
          </a:prstGeom>
          <a:noFill/>
        </p:spPr>
        <p:txBody>
          <a:bodyPr wrap="square" rtlCol="0">
            <a:spAutoFit/>
          </a:bodyPr>
          <a:lstStyle/>
          <a:p>
            <a:pPr defTabSz="914400"/>
            <a:r>
              <a:rPr lang="ca-ES" sz="1600" b="1" dirty="0">
                <a:solidFill>
                  <a:srgbClr val="0000FF"/>
                </a:solidFill>
                <a:latin typeface="Arial"/>
              </a:rPr>
              <a:t>5. TIPOLOGIA DE LES EMPRESES </a:t>
            </a:r>
          </a:p>
          <a:p>
            <a:pPr defTabSz="914400"/>
            <a:r>
              <a:rPr lang="ca-ES" sz="1600" b="1" dirty="0">
                <a:solidFill>
                  <a:srgbClr val="0000FF"/>
                </a:solidFill>
                <a:latin typeface="Arial"/>
              </a:rPr>
              <a:t>    5.1. ADJUDICATÀRIES PER PROCEDIMENT OBERT</a:t>
            </a:r>
          </a:p>
        </p:txBody>
      </p:sp>
      <p:sp>
        <p:nvSpPr>
          <p:cNvPr id="7" name="Contenidor de número de diapositiva 6">
            <a:extLst>
              <a:ext uri="{FF2B5EF4-FFF2-40B4-BE49-F238E27FC236}">
                <a16:creationId xmlns:a16="http://schemas.microsoft.com/office/drawing/2014/main" id="{252544E7-C39F-4055-8EF2-E7395BD436FA}"/>
              </a:ext>
            </a:extLst>
          </p:cNvPr>
          <p:cNvSpPr>
            <a:spLocks noGrp="1"/>
          </p:cNvSpPr>
          <p:nvPr>
            <p:ph type="sldNum" sz="quarter" idx="12"/>
          </p:nvPr>
        </p:nvSpPr>
        <p:spPr>
          <a:xfrm>
            <a:off x="5937283" y="11527971"/>
            <a:ext cx="449230" cy="421321"/>
          </a:xfrm>
        </p:spPr>
        <p:txBody>
          <a:bodyPr/>
          <a:lstStyle/>
          <a:p>
            <a:fld id="{69A02D07-1340-466E-8F89-ABB91E672000}" type="slidenum">
              <a:rPr lang="ca-ES" smtClean="0"/>
              <a:t>29</a:t>
            </a:fld>
            <a:endParaRPr lang="ca-ES" dirty="0"/>
          </a:p>
        </p:txBody>
      </p:sp>
      <p:sp>
        <p:nvSpPr>
          <p:cNvPr id="11" name="QuadreDeText 10">
            <a:extLst>
              <a:ext uri="{FF2B5EF4-FFF2-40B4-BE49-F238E27FC236}">
                <a16:creationId xmlns:a16="http://schemas.microsoft.com/office/drawing/2014/main" id="{64F30C8D-4D1A-512B-3B48-B073239A7BB1}"/>
              </a:ext>
            </a:extLst>
          </p:cNvPr>
          <p:cNvSpPr txBox="1"/>
          <p:nvPr/>
        </p:nvSpPr>
        <p:spPr>
          <a:xfrm>
            <a:off x="369651" y="1258111"/>
            <a:ext cx="610258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funció de la informació obtinguda </a:t>
            </a:r>
            <a:r>
              <a:rPr lang="ca-ES" sz="1600" dirty="0">
                <a:solidFill>
                  <a:prstClr val="black"/>
                </a:solidFill>
                <a:latin typeface="Arial"/>
              </a:rPr>
              <a:t>es presenten les següents taules per tal d’analitzar</a:t>
            </a:r>
            <a:r>
              <a:rPr kumimoji="0" lang="ca-ES" sz="1600" b="0" i="0" u="none" strike="noStrike" kern="1200" cap="none" spc="0" normalizeH="0" baseline="0" noProof="0" dirty="0">
                <a:ln>
                  <a:noFill/>
                </a:ln>
                <a:solidFill>
                  <a:prstClr val="black"/>
                </a:solidFill>
                <a:effectLst/>
                <a:uLnTx/>
                <a:uFillTx/>
                <a:latin typeface="Arial"/>
                <a:ea typeface="+mn-ea"/>
                <a:cs typeface="+mn-cs"/>
              </a:rPr>
              <a:t> la </a:t>
            </a:r>
            <a:r>
              <a:rPr kumimoji="0" lang="ca-ES" sz="1600" b="0" i="0" u="sng" strike="noStrike" kern="1200" cap="none" spc="0" normalizeH="0" baseline="0" noProof="0" dirty="0">
                <a:ln>
                  <a:noFill/>
                </a:ln>
                <a:solidFill>
                  <a:prstClr val="black"/>
                </a:solidFill>
                <a:effectLst/>
                <a:uLnTx/>
                <a:uFillTx/>
                <a:latin typeface="Arial"/>
                <a:ea typeface="+mn-ea"/>
                <a:cs typeface="+mn-cs"/>
              </a:rPr>
              <a:t>tipologia de les empreses adjudicatàries</a:t>
            </a:r>
            <a:r>
              <a:rPr kumimoji="0" lang="ca-ES" sz="1600" b="0" i="0" u="none" strike="noStrike" kern="1200" cap="none" spc="0" normalizeH="0" baseline="0" noProof="0" dirty="0">
                <a:ln>
                  <a:noFill/>
                </a:ln>
                <a:solidFill>
                  <a:prstClr val="black"/>
                </a:solidFill>
                <a:effectLst/>
                <a:uLnTx/>
                <a:uFillTx/>
                <a:latin typeface="Arial"/>
                <a:ea typeface="+mn-ea"/>
                <a:cs typeface="+mn-cs"/>
              </a:rPr>
              <a:t> dels procediments oberts adjudicats al llarg del primer trimestre de 2024.</a:t>
            </a:r>
          </a:p>
        </p:txBody>
      </p:sp>
      <p:sp>
        <p:nvSpPr>
          <p:cNvPr id="12" name="QuadreDeText 11">
            <a:extLst>
              <a:ext uri="{FF2B5EF4-FFF2-40B4-BE49-F238E27FC236}">
                <a16:creationId xmlns:a16="http://schemas.microsoft.com/office/drawing/2014/main" id="{DCAFCF32-E644-0A1D-2409-82FBD81C3E19}"/>
              </a:ext>
            </a:extLst>
          </p:cNvPr>
          <p:cNvSpPr txBox="1"/>
          <p:nvPr/>
        </p:nvSpPr>
        <p:spPr>
          <a:xfrm>
            <a:off x="428623" y="9924128"/>
            <a:ext cx="6043607" cy="1323439"/>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Tenint en compte la Corporació i el seu sector públic, del nombre total d’empreses adjudicatàries, el 73% han estat Pimes, el 22%, grans empreses i el 5% altres tipologies, pel que fa al nombre. Quant a l’import, el 74% de l’import total adjudicat ha estat adjudicat a Pimes i el 25% a Grans Empreses.</a:t>
            </a:r>
          </a:p>
        </p:txBody>
      </p:sp>
      <p:sp>
        <p:nvSpPr>
          <p:cNvPr id="14" name="QuadreDeText 13">
            <a:extLst>
              <a:ext uri="{FF2B5EF4-FFF2-40B4-BE49-F238E27FC236}">
                <a16:creationId xmlns:a16="http://schemas.microsoft.com/office/drawing/2014/main" id="{E0A16979-FD34-1842-4CDC-2C40332D892B}"/>
              </a:ext>
            </a:extLst>
          </p:cNvPr>
          <p:cNvSpPr txBox="1"/>
          <p:nvPr/>
        </p:nvSpPr>
        <p:spPr>
          <a:xfrm>
            <a:off x="311892" y="4545219"/>
            <a:ext cx="6117482" cy="584775"/>
          </a:xfrm>
          <a:prstGeom prst="rect">
            <a:avLst/>
          </a:prstGeom>
          <a:noFill/>
        </p:spPr>
        <p:txBody>
          <a:bodyPr wrap="square" rtlCol="0">
            <a:spAutoFit/>
          </a:bodyPr>
          <a:lstStyle/>
          <a:p>
            <a:pPr algn="just"/>
            <a:r>
              <a:rPr lang="ca-ES" sz="1600" dirty="0">
                <a:latin typeface="Arial" panose="020B0604020202020204" pitchFamily="34" charset="0"/>
                <a:cs typeface="Arial" panose="020B0604020202020204" pitchFamily="34" charset="0"/>
              </a:rPr>
              <a:t>Pel que fa al sector públic no disposem d’una informació més detallada pel que fa a la tipologia de les Pimes</a:t>
            </a:r>
          </a:p>
        </p:txBody>
      </p:sp>
      <p:pic>
        <p:nvPicPr>
          <p:cNvPr id="18" name="Imatge 17">
            <a:extLst>
              <a:ext uri="{FF2B5EF4-FFF2-40B4-BE49-F238E27FC236}">
                <a16:creationId xmlns:a16="http://schemas.microsoft.com/office/drawing/2014/main" id="{200F9015-5606-3493-1BC7-58861A33981E}"/>
              </a:ext>
            </a:extLst>
          </p:cNvPr>
          <p:cNvPicPr>
            <a:picLocks noChangeAspect="1"/>
          </p:cNvPicPr>
          <p:nvPr/>
        </p:nvPicPr>
        <p:blipFill>
          <a:blip r:embed="rId2"/>
          <a:stretch>
            <a:fillRect/>
          </a:stretch>
        </p:blipFill>
        <p:spPr>
          <a:xfrm>
            <a:off x="0" y="7842149"/>
            <a:ext cx="4201447" cy="1938806"/>
          </a:xfrm>
          <a:prstGeom prst="rect">
            <a:avLst/>
          </a:prstGeom>
        </p:spPr>
      </p:pic>
      <p:pic>
        <p:nvPicPr>
          <p:cNvPr id="19" name="Imatge 18">
            <a:extLst>
              <a:ext uri="{FF2B5EF4-FFF2-40B4-BE49-F238E27FC236}">
                <a16:creationId xmlns:a16="http://schemas.microsoft.com/office/drawing/2014/main" id="{7A67579F-36CD-9CC4-53AA-2FF900F9DCA3}"/>
              </a:ext>
            </a:extLst>
          </p:cNvPr>
          <p:cNvPicPr>
            <a:picLocks noChangeAspect="1"/>
          </p:cNvPicPr>
          <p:nvPr/>
        </p:nvPicPr>
        <p:blipFill>
          <a:blip r:embed="rId3"/>
          <a:stretch>
            <a:fillRect/>
          </a:stretch>
        </p:blipFill>
        <p:spPr>
          <a:xfrm>
            <a:off x="3450426" y="7862840"/>
            <a:ext cx="3725628" cy="1897424"/>
          </a:xfrm>
          <a:prstGeom prst="rect">
            <a:avLst/>
          </a:prstGeom>
        </p:spPr>
      </p:pic>
      <p:pic>
        <p:nvPicPr>
          <p:cNvPr id="3" name="Imatge 2">
            <a:extLst>
              <a:ext uri="{FF2B5EF4-FFF2-40B4-BE49-F238E27FC236}">
                <a16:creationId xmlns:a16="http://schemas.microsoft.com/office/drawing/2014/main" id="{71AD5843-0463-C627-4DB7-35F525616A14}"/>
              </a:ext>
            </a:extLst>
          </p:cNvPr>
          <p:cNvPicPr>
            <a:picLocks noChangeAspect="1"/>
          </p:cNvPicPr>
          <p:nvPr/>
        </p:nvPicPr>
        <p:blipFill>
          <a:blip r:embed="rId4"/>
          <a:stretch>
            <a:fillRect/>
          </a:stretch>
        </p:blipFill>
        <p:spPr>
          <a:xfrm>
            <a:off x="422829" y="2457305"/>
            <a:ext cx="6435171" cy="1924050"/>
          </a:xfrm>
          <a:prstGeom prst="rect">
            <a:avLst/>
          </a:prstGeom>
        </p:spPr>
      </p:pic>
      <p:pic>
        <p:nvPicPr>
          <p:cNvPr id="4" name="Imatge 3">
            <a:extLst>
              <a:ext uri="{FF2B5EF4-FFF2-40B4-BE49-F238E27FC236}">
                <a16:creationId xmlns:a16="http://schemas.microsoft.com/office/drawing/2014/main" id="{B5E03BE4-861C-7F89-B3A4-53329C99C168}"/>
              </a:ext>
            </a:extLst>
          </p:cNvPr>
          <p:cNvPicPr>
            <a:picLocks noChangeAspect="1"/>
          </p:cNvPicPr>
          <p:nvPr/>
        </p:nvPicPr>
        <p:blipFill>
          <a:blip r:embed="rId5"/>
          <a:stretch>
            <a:fillRect/>
          </a:stretch>
        </p:blipFill>
        <p:spPr>
          <a:xfrm>
            <a:off x="427848" y="5153066"/>
            <a:ext cx="5734050" cy="971550"/>
          </a:xfrm>
          <a:prstGeom prst="rect">
            <a:avLst/>
          </a:prstGeom>
        </p:spPr>
      </p:pic>
      <p:pic>
        <p:nvPicPr>
          <p:cNvPr id="6" name="Imatge 5">
            <a:extLst>
              <a:ext uri="{FF2B5EF4-FFF2-40B4-BE49-F238E27FC236}">
                <a16:creationId xmlns:a16="http://schemas.microsoft.com/office/drawing/2014/main" id="{4A873BD5-A8D2-B65F-12C2-61D7A100A160}"/>
              </a:ext>
            </a:extLst>
          </p:cNvPr>
          <p:cNvPicPr>
            <a:picLocks noChangeAspect="1"/>
          </p:cNvPicPr>
          <p:nvPr/>
        </p:nvPicPr>
        <p:blipFill>
          <a:blip r:embed="rId6"/>
          <a:stretch>
            <a:fillRect/>
          </a:stretch>
        </p:blipFill>
        <p:spPr>
          <a:xfrm>
            <a:off x="427848" y="6232707"/>
            <a:ext cx="5734050" cy="1162050"/>
          </a:xfrm>
          <a:prstGeom prst="rect">
            <a:avLst/>
          </a:prstGeom>
        </p:spPr>
      </p:pic>
    </p:spTree>
    <p:extLst>
      <p:ext uri="{BB962C8B-B14F-4D97-AF65-F5344CB8AC3E}">
        <p14:creationId xmlns:p14="http://schemas.microsoft.com/office/powerpoint/2010/main" val="383110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8FA9436C-F43D-4C38-A816-C78DAE16AE99}"/>
              </a:ext>
            </a:extLst>
          </p:cNvPr>
          <p:cNvSpPr txBox="1"/>
          <p:nvPr/>
        </p:nvSpPr>
        <p:spPr>
          <a:xfrm>
            <a:off x="376083" y="617577"/>
            <a:ext cx="6105833" cy="111722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INTRODUCCIÓ</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compliment de les lleis 19/2013 de 9 de desembre, 19/2014 de 29 de desembre i 14/2022 de 8 de juliol de 2022, de transparència, accés a la informació pública i de bon govern, la publicació de l’informe </a:t>
            </a:r>
            <a:r>
              <a:rPr lang="ca-ES" sz="1600" dirty="0">
                <a:solidFill>
                  <a:prstClr val="black"/>
                </a:solidFill>
                <a:latin typeface="Arial" panose="020B0604020202020204" pitchFamily="34" charset="0"/>
                <a:cs typeface="Arial" panose="020B0604020202020204" pitchFamily="34" charset="0"/>
              </a:rPr>
              <a:t>corresponent al primer trimestre de 2024 </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l’activitat contractual de la Diputació de Barcelona en el seu Portal de Transparència, dona continuïtat a la voluntat d’avançar cap a una administració més transparent i propera a la ciutadania amb l’objectiu de desenvolupar una política de transparència i respecte a la lliure concurrència i a la igualtat d’oportunitats en la contractació pública, així com també pretén obtenir una visió dinàmica de l’evolució temporal de l’activitat contractual de la Diputació de Barcelona i del seu sector públic.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present informe es realitza en compliment d’aquesta funció de seguiment de la contractació pública i comprèn l’activitat contractual de la Diputació de Barcelona, és a dir, l’activitat de la Corporació entesa com les 14 àrees de la seva estructura orgànica i una part del seu sector públic.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Aquesta part del sector públic incorpora, d’una banda, l’activitat contractual de </a:t>
            </a:r>
            <a:r>
              <a:rPr lang="ca-ES" sz="1600" dirty="0">
                <a:solidFill>
                  <a:prstClr val="black"/>
                </a:solidFill>
                <a:latin typeface="Arial" panose="020B0604020202020204" pitchFamily="34" charset="0"/>
                <a:cs typeface="Arial" panose="020B0604020202020204" pitchFamily="34" charset="0"/>
              </a:rPr>
              <a:t>l’Organisme de Gestió Tributària, l’Institut del Teatre i el Patronat d’Apostes, on la seva gestió està  encomanada al Servei de Contractació i d’altra banda està l’activitat contractual de la Xarxa Audiovisual Local, SL i la dels consorcis de les Drassanes/M. Marítim, el Centre de Documentació/M. Tèxtil, el Patrimoni de Sitges, l’Institut de Ciències Polítiques i Socials i el Centre de Cultura Contemporània de Barcelona.</a:t>
            </a: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Aquesta activitat contractual està constituïda per les adjudicacions aprovades des de l’1 de gener al 31 de març de 2024.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Els indicadors són obtinguts, amb periodicitat trimestral, de la informació contractual incorporada a </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 (aplicació de Seguiment d’Expedients de Contractació) pel Servei de Contractació, la Direcció de Serveis de Suport a la Coordinació General, la Subdirecció d’Edificació i les Àrees d’Infraestructures i Territori, d’Urbanisme, Habitatge i Regeneració Urbana i d’Espais Naturals i Infraestructura Verda.</a:t>
            </a: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Pel que fa a les entitats del sector públic que el Servei de Contractació no gestiona, la informació s’obté del Perfil de Contractant.</a:t>
            </a: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Contenidor de número de diapositiva 1">
            <a:extLst>
              <a:ext uri="{FF2B5EF4-FFF2-40B4-BE49-F238E27FC236}">
                <a16:creationId xmlns:a16="http://schemas.microsoft.com/office/drawing/2014/main" id="{C4A098E6-0623-4DA3-9367-E0D194321F29}"/>
              </a:ext>
            </a:extLst>
          </p:cNvPr>
          <p:cNvSpPr>
            <a:spLocks noGrp="1"/>
          </p:cNvSpPr>
          <p:nvPr>
            <p:ph type="sldNum" sz="quarter" idx="12"/>
          </p:nvPr>
        </p:nvSpPr>
        <p:spPr/>
        <p:txBody>
          <a:bodyPr/>
          <a:lstStyle/>
          <a:p>
            <a:fld id="{69A02D07-1340-466E-8F89-ABB91E672000}" type="slidenum">
              <a:rPr lang="ca-ES" smtClean="0"/>
              <a:t>3</a:t>
            </a:fld>
            <a:endParaRPr lang="ca-ES"/>
          </a:p>
        </p:txBody>
      </p:sp>
    </p:spTree>
    <p:extLst>
      <p:ext uri="{BB962C8B-B14F-4D97-AF65-F5344CB8AC3E}">
        <p14:creationId xmlns:p14="http://schemas.microsoft.com/office/powerpoint/2010/main" val="1627021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B9E7FC74-1923-407B-B890-2621B5626F4C}"/>
              </a:ext>
            </a:extLst>
          </p:cNvPr>
          <p:cNvSpPr>
            <a:spLocks noGrp="1"/>
          </p:cNvSpPr>
          <p:nvPr>
            <p:ph type="sldNum" sz="quarter" idx="12"/>
          </p:nvPr>
        </p:nvSpPr>
        <p:spPr/>
        <p:txBody>
          <a:bodyPr/>
          <a:lstStyle/>
          <a:p>
            <a:fld id="{69A02D07-1340-466E-8F89-ABB91E672000}" type="slidenum">
              <a:rPr lang="ca-ES" smtClean="0"/>
              <a:t>30</a:t>
            </a:fld>
            <a:endParaRPr lang="ca-ES"/>
          </a:p>
        </p:txBody>
      </p:sp>
      <p:sp>
        <p:nvSpPr>
          <p:cNvPr id="3" name="QuadreDeText 2">
            <a:extLst>
              <a:ext uri="{FF2B5EF4-FFF2-40B4-BE49-F238E27FC236}">
                <a16:creationId xmlns:a16="http://schemas.microsoft.com/office/drawing/2014/main" id="{F0FBFDD8-FCC9-6C63-C77A-3D3332575D58}"/>
              </a:ext>
            </a:extLst>
          </p:cNvPr>
          <p:cNvSpPr txBox="1"/>
          <p:nvPr/>
        </p:nvSpPr>
        <p:spPr>
          <a:xfrm>
            <a:off x="573267" y="1533656"/>
            <a:ext cx="5711459" cy="1569660"/>
          </a:xfrm>
          <a:prstGeom prst="rect">
            <a:avLst/>
          </a:prstGeom>
          <a:noFill/>
        </p:spPr>
        <p:txBody>
          <a:bodyPr wrap="square" rtlCol="0">
            <a:spAutoFit/>
          </a:bodyPr>
          <a:lstStyle/>
          <a:p>
            <a:pPr algn="just" defTabSz="914400"/>
            <a:r>
              <a:rPr lang="ca-ES" sz="1600" dirty="0">
                <a:solidFill>
                  <a:prstClr val="black"/>
                </a:solidFill>
                <a:latin typeface="Arial"/>
              </a:rPr>
              <a:t>Pel que fa a la </a:t>
            </a:r>
            <a:r>
              <a:rPr lang="ca-ES" sz="1600" u="sng" dirty="0">
                <a:solidFill>
                  <a:prstClr val="black"/>
                </a:solidFill>
                <a:latin typeface="Arial"/>
              </a:rPr>
              <a:t>tipologia del total d’empreses licitadores </a:t>
            </a:r>
            <a:r>
              <a:rPr lang="ca-ES" sz="1600" dirty="0">
                <a:solidFill>
                  <a:prstClr val="black"/>
                </a:solidFill>
                <a:latin typeface="Arial"/>
              </a:rPr>
              <a:t>corresponents a les licitacions adjudicades per procediment obert en aquest període,</a:t>
            </a:r>
            <a:r>
              <a:rPr kumimoji="0" lang="ca-ES" sz="1600" b="0" i="0" u="none" strike="noStrike" kern="1200" cap="none" spc="0" normalizeH="0" baseline="0" noProof="0" dirty="0">
                <a:ln>
                  <a:noFill/>
                </a:ln>
                <a:solidFill>
                  <a:prstClr val="black"/>
                </a:solidFill>
                <a:effectLst/>
                <a:uLnTx/>
                <a:uFillTx/>
                <a:latin typeface="Arial"/>
                <a:ea typeface="+mn-ea"/>
                <a:cs typeface="+mn-cs"/>
              </a:rPr>
              <a:t> només es farà referència a les adjudicacions realitzades per les diferents Àrees de la Corporació al no disposar d’aquesta informació en les adjudicacions del sector públic.</a:t>
            </a:r>
            <a:r>
              <a:rPr lang="ca-ES" sz="1600" dirty="0">
                <a:solidFill>
                  <a:prstClr val="black"/>
                </a:solidFill>
                <a:latin typeface="Arial"/>
              </a:rPr>
              <a:t> </a:t>
            </a:r>
          </a:p>
        </p:txBody>
      </p:sp>
      <p:sp>
        <p:nvSpPr>
          <p:cNvPr id="6" name="2 CuadroTexto">
            <a:extLst>
              <a:ext uri="{FF2B5EF4-FFF2-40B4-BE49-F238E27FC236}">
                <a16:creationId xmlns:a16="http://schemas.microsoft.com/office/drawing/2014/main" id="{9CB550AC-6C86-E160-38CB-E829939FF128}"/>
              </a:ext>
            </a:extLst>
          </p:cNvPr>
          <p:cNvSpPr txBox="1"/>
          <p:nvPr/>
        </p:nvSpPr>
        <p:spPr>
          <a:xfrm>
            <a:off x="573267" y="482853"/>
            <a:ext cx="5567632" cy="584775"/>
          </a:xfrm>
          <a:prstGeom prst="rect">
            <a:avLst/>
          </a:prstGeom>
          <a:noFill/>
        </p:spPr>
        <p:txBody>
          <a:bodyPr wrap="square" rtlCol="0">
            <a:spAutoFit/>
          </a:bodyPr>
          <a:lstStyle/>
          <a:p>
            <a:pPr defTabSz="914400"/>
            <a:r>
              <a:rPr lang="ca-ES" sz="1600" b="1" dirty="0">
                <a:solidFill>
                  <a:srgbClr val="0000FF"/>
                </a:solidFill>
                <a:latin typeface="Arial"/>
              </a:rPr>
              <a:t>5. TIPOLOGIA DE LES EMPRESES </a:t>
            </a:r>
          </a:p>
          <a:p>
            <a:pPr defTabSz="914400"/>
            <a:r>
              <a:rPr lang="ca-ES" sz="1600" b="1" dirty="0">
                <a:solidFill>
                  <a:srgbClr val="0000FF"/>
                </a:solidFill>
                <a:latin typeface="Arial"/>
              </a:rPr>
              <a:t>     5.2. LICITADORES PER PROCEDIMENT OBERT</a:t>
            </a:r>
          </a:p>
        </p:txBody>
      </p:sp>
      <p:pic>
        <p:nvPicPr>
          <p:cNvPr id="9" name="Imatge 8">
            <a:extLst>
              <a:ext uri="{FF2B5EF4-FFF2-40B4-BE49-F238E27FC236}">
                <a16:creationId xmlns:a16="http://schemas.microsoft.com/office/drawing/2014/main" id="{855C3BEE-2075-A7DE-B5F6-4E58DF89F02C}"/>
              </a:ext>
            </a:extLst>
          </p:cNvPr>
          <p:cNvPicPr>
            <a:picLocks noChangeAspect="1"/>
          </p:cNvPicPr>
          <p:nvPr/>
        </p:nvPicPr>
        <p:blipFill>
          <a:blip r:embed="rId2"/>
          <a:stretch>
            <a:fillRect/>
          </a:stretch>
        </p:blipFill>
        <p:spPr>
          <a:xfrm>
            <a:off x="341107" y="5910771"/>
            <a:ext cx="6175783" cy="3962743"/>
          </a:xfrm>
          <a:prstGeom prst="rect">
            <a:avLst/>
          </a:prstGeom>
        </p:spPr>
      </p:pic>
      <p:pic>
        <p:nvPicPr>
          <p:cNvPr id="4" name="Imatge 3">
            <a:extLst>
              <a:ext uri="{FF2B5EF4-FFF2-40B4-BE49-F238E27FC236}">
                <a16:creationId xmlns:a16="http://schemas.microsoft.com/office/drawing/2014/main" id="{0839584B-A3CB-18EA-2B32-8409137F7A39}"/>
              </a:ext>
            </a:extLst>
          </p:cNvPr>
          <p:cNvPicPr>
            <a:picLocks noChangeAspect="1"/>
          </p:cNvPicPr>
          <p:nvPr/>
        </p:nvPicPr>
        <p:blipFill>
          <a:blip r:embed="rId3"/>
          <a:stretch>
            <a:fillRect/>
          </a:stretch>
        </p:blipFill>
        <p:spPr>
          <a:xfrm>
            <a:off x="1130631" y="3202416"/>
            <a:ext cx="4596737" cy="1936588"/>
          </a:xfrm>
          <a:prstGeom prst="rect">
            <a:avLst/>
          </a:prstGeom>
        </p:spPr>
      </p:pic>
    </p:spTree>
    <p:extLst>
      <p:ext uri="{BB962C8B-B14F-4D97-AF65-F5344CB8AC3E}">
        <p14:creationId xmlns:p14="http://schemas.microsoft.com/office/powerpoint/2010/main" val="1513894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57C696FB-952A-4ABD-B2FB-87DFFC6F8416}"/>
              </a:ext>
            </a:extLst>
          </p:cNvPr>
          <p:cNvSpPr txBox="1"/>
          <p:nvPr/>
        </p:nvSpPr>
        <p:spPr>
          <a:xfrm>
            <a:off x="327541" y="554566"/>
            <a:ext cx="6202918" cy="8463855"/>
          </a:xfrm>
          <a:prstGeom prst="rect">
            <a:avLst/>
          </a:prstGeom>
          <a:noFill/>
        </p:spPr>
        <p:txBody>
          <a:bodyPr wrap="square" rtlCol="0">
            <a:spAutoFit/>
          </a:bodyPr>
          <a:lstStyle/>
          <a:p>
            <a:pPr defTabSz="914400"/>
            <a:r>
              <a:rPr lang="ca-ES" sz="1600" b="1" dirty="0">
                <a:solidFill>
                  <a:srgbClr val="0000FF"/>
                </a:solidFill>
                <a:latin typeface="Arial"/>
              </a:rPr>
              <a:t>6. RESERVA SOCIAL </a:t>
            </a:r>
          </a:p>
          <a:p>
            <a:pPr defTabSz="914400"/>
            <a:r>
              <a:rPr lang="ca-ES" sz="1600" b="1" dirty="0">
                <a:solidFill>
                  <a:srgbClr val="0000FF"/>
                </a:solidFill>
                <a:latin typeface="Arial"/>
              </a:rPr>
              <a:t>   </a:t>
            </a:r>
            <a:r>
              <a:rPr lang="ca-ES" sz="1600" b="1" i="1" dirty="0">
                <a:solidFill>
                  <a:srgbClr val="0000FF"/>
                </a:solidFill>
                <a:latin typeface="Arial"/>
              </a:rPr>
              <a:t>(Àrees de la Corporació)</a:t>
            </a: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a:r>
              <a:rPr lang="ca-ES" sz="1600" dirty="0">
                <a:solidFill>
                  <a:prstClr val="black"/>
                </a:solidFill>
                <a:latin typeface="Arial"/>
              </a:rPr>
              <a:t>En el mes de febrer de 2024 la Junta de Govern de la Diputació de Barcelona va aprovar la Reserva Social de contractació per als exercicis 2024 a 2027. </a:t>
            </a:r>
            <a:r>
              <a:rPr lang="es-ES" sz="1600" b="0" i="0" u="none" strike="noStrike" baseline="0" dirty="0" err="1">
                <a:latin typeface="Arial" panose="020B0604020202020204" pitchFamily="34" charset="0"/>
              </a:rPr>
              <a:t>És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voluntat</a:t>
            </a:r>
            <a:r>
              <a:rPr lang="es-ES" sz="1600" b="0" i="0" u="none" strike="noStrike" baseline="0" dirty="0">
                <a:latin typeface="Arial" panose="020B0604020202020204" pitchFamily="34" charset="0"/>
              </a:rPr>
              <a:t> de la </a:t>
            </a:r>
            <a:r>
              <a:rPr lang="es-ES" sz="1600" b="0" i="0" u="none" strike="noStrike" baseline="0" dirty="0" err="1">
                <a:latin typeface="Arial" panose="020B0604020202020204" pitchFamily="34" charset="0"/>
              </a:rPr>
              <a:t>Diputació</a:t>
            </a:r>
            <a:r>
              <a:rPr lang="es-ES" sz="1600" b="0" i="0" u="none" strike="noStrike" baseline="0" dirty="0">
                <a:latin typeface="Arial" panose="020B0604020202020204" pitchFamily="34" charset="0"/>
              </a:rPr>
              <a:t> de Barcelona per al </a:t>
            </a:r>
            <a:r>
              <a:rPr lang="es-ES" sz="1600" b="0" i="0" u="none" strike="noStrike" baseline="0" dirty="0" err="1">
                <a:latin typeface="Arial" panose="020B0604020202020204" pitchFamily="34" charset="0"/>
              </a:rPr>
              <a:t>nou</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mandat</a:t>
            </a:r>
            <a:r>
              <a:rPr lang="es-ES" sz="1600" b="0" i="0" u="none" strike="noStrike" baseline="0" dirty="0">
                <a:latin typeface="Arial" panose="020B0604020202020204" pitchFamily="34" charset="0"/>
              </a:rPr>
              <a:t> continuar </a:t>
            </a:r>
            <a:r>
              <a:rPr lang="es-ES" sz="1600" b="0" i="0" u="none" strike="noStrike" baseline="0" dirty="0" err="1">
                <a:latin typeface="Arial" panose="020B0604020202020204" pitchFamily="34" charset="0"/>
              </a:rPr>
              <a:t>afavorint</a:t>
            </a:r>
            <a:r>
              <a:rPr lang="es-ES" sz="1600" dirty="0">
                <a:latin typeface="Arial" panose="020B0604020202020204" pitchFamily="34" charset="0"/>
              </a:rPr>
              <a:t> </a:t>
            </a:r>
            <a:r>
              <a:rPr lang="es-ES" sz="1600" b="0" i="0" u="none" strike="noStrike" baseline="0" dirty="0" err="1">
                <a:latin typeface="ArialMT"/>
              </a:rPr>
              <a:t>l’ocupació</a:t>
            </a:r>
            <a:r>
              <a:rPr lang="es-ES" sz="1600" b="0" i="0" u="none" strike="noStrike" baseline="0" dirty="0">
                <a:latin typeface="ArialMT"/>
              </a:rPr>
              <a:t> </a:t>
            </a:r>
            <a:r>
              <a:rPr lang="es-ES" sz="1600" b="0" i="0" u="none" strike="noStrike" baseline="0" dirty="0" err="1">
                <a:latin typeface="Arial" panose="020B0604020202020204" pitchFamily="34" charset="0"/>
              </a:rPr>
              <a:t>dels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sectors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més</a:t>
            </a:r>
            <a:r>
              <a:rPr lang="es-ES" sz="1600" b="0" i="0" u="none" strike="noStrike" baseline="0" dirty="0">
                <a:latin typeface="Arial" panose="020B0604020202020204" pitchFamily="34" charset="0"/>
              </a:rPr>
              <a:t> </a:t>
            </a:r>
            <a:r>
              <a:rPr lang="es-ES" sz="1600" b="0" i="0" u="none" strike="noStrike" baseline="0" dirty="0" err="1">
                <a:latin typeface="Arial" panose="020B0604020202020204" pitchFamily="34" charset="0"/>
              </a:rPr>
              <a:t>desafavorits</a:t>
            </a:r>
            <a:r>
              <a:rPr lang="es-ES" sz="1600" b="0" i="0" u="none" strike="noStrike" baseline="0" dirty="0">
                <a:latin typeface="Arial" panose="020B0604020202020204" pitchFamily="34" charset="0"/>
              </a:rPr>
              <a:t> de la </a:t>
            </a:r>
            <a:r>
              <a:rPr lang="es-ES" sz="1600" b="0" i="0" u="none" strike="noStrike" baseline="0" dirty="0" err="1">
                <a:latin typeface="Arial" panose="020B0604020202020204" pitchFamily="34" charset="0"/>
              </a:rPr>
              <a:t>societat</a:t>
            </a:r>
            <a:r>
              <a:rPr lang="es-ES" sz="1600" b="0" i="0" u="none" strike="noStrike" baseline="0" dirty="0">
                <a:latin typeface="Arial" panose="020B0604020202020204" pitchFamily="34" charset="0"/>
              </a:rPr>
              <a:t> o que es </a:t>
            </a:r>
            <a:r>
              <a:rPr lang="es-ES" sz="1600" b="0" i="0" u="none" strike="noStrike" baseline="0" dirty="0" err="1">
                <a:latin typeface="Arial" panose="020B0604020202020204" pitchFamily="34" charset="0"/>
              </a:rPr>
              <a:t>troben</a:t>
            </a:r>
            <a:r>
              <a:rPr lang="es-ES" sz="1600" b="0" i="0" u="none" strike="noStrike" baseline="0" dirty="0">
                <a:latin typeface="Arial" panose="020B0604020202020204" pitchFamily="34" charset="0"/>
              </a:rPr>
              <a:t> en un </a:t>
            </a:r>
            <a:r>
              <a:rPr lang="es-ES" sz="1600" b="0" i="0" u="none" strike="noStrike" baseline="0" dirty="0" err="1">
                <a:latin typeface="Arial" panose="020B0604020202020204" pitchFamily="34" charset="0"/>
              </a:rPr>
              <a:t>risc</a:t>
            </a:r>
            <a:r>
              <a:rPr lang="es-ES" sz="1600" dirty="0">
                <a:latin typeface="Arial" panose="020B0604020202020204" pitchFamily="34" charset="0"/>
              </a:rPr>
              <a:t> </a:t>
            </a:r>
            <a:r>
              <a:rPr lang="ca-ES" sz="1600" b="0" i="0" u="none" strike="noStrike" baseline="0" dirty="0">
                <a:latin typeface="ArialMT"/>
              </a:rPr>
              <a:t>d’exclusió </a:t>
            </a:r>
            <a:r>
              <a:rPr lang="ca-ES" sz="1600" b="0" i="0" u="none" strike="noStrike" baseline="0" dirty="0">
                <a:latin typeface="Arial" panose="020B0604020202020204" pitchFamily="34" charset="0"/>
              </a:rPr>
              <a:t>social. </a:t>
            </a:r>
          </a:p>
          <a:p>
            <a:pPr algn="just"/>
            <a:endParaRPr lang="ca-ES" sz="1600" dirty="0">
              <a:latin typeface="Arial" panose="020B0604020202020204" pitchFamily="34" charset="0"/>
            </a:endParaRPr>
          </a:p>
          <a:p>
            <a:pPr algn="just"/>
            <a:r>
              <a:rPr lang="ca-ES" sz="1600" dirty="0">
                <a:latin typeface="ArialMT"/>
              </a:rPr>
              <a:t>S</a:t>
            </a:r>
            <a:r>
              <a:rPr lang="ca-ES" sz="1600" b="0" i="0" u="none" strike="noStrike" baseline="0" dirty="0">
                <a:latin typeface="ArialMT"/>
              </a:rPr>
              <a:t>’amplia l’import </a:t>
            </a:r>
            <a:r>
              <a:rPr lang="ca-ES" sz="1600" b="0" i="0" u="none" strike="noStrike" baseline="0" dirty="0">
                <a:latin typeface="Arial" panose="020B0604020202020204" pitchFamily="34" charset="0"/>
              </a:rPr>
              <a:t>reservat a 1.200.000 euros per any, de manera que fa un total de 4.800.000 euros per al període 2024-2027.</a:t>
            </a:r>
            <a:endParaRPr lang="ca-ES" sz="1600" dirty="0">
              <a:solidFill>
                <a:prstClr val="black"/>
              </a:solidFill>
              <a:latin typeface="Arial"/>
            </a:endParaRPr>
          </a:p>
          <a:p>
            <a:pPr algn="just" defTabSz="914400"/>
            <a:r>
              <a:rPr lang="ca-ES" sz="1600" dirty="0">
                <a:solidFill>
                  <a:prstClr val="black"/>
                </a:solidFill>
                <a:latin typeface="Arial"/>
              </a:rPr>
              <a:t> </a:t>
            </a:r>
          </a:p>
          <a:p>
            <a:pPr algn="just"/>
            <a:r>
              <a:rPr lang="ca-ES" sz="1600" b="0" i="0" u="none" strike="noStrike" baseline="0" dirty="0">
                <a:latin typeface="Arial" panose="020B0604020202020204" pitchFamily="34" charset="0"/>
              </a:rPr>
              <a:t>Els objectes contractuals susceptibles de reserva són els serveis de neteja de recintes i edificis corporatius, la recollida selectiva de residus (grup 1), les arts </a:t>
            </a:r>
            <a:r>
              <a:rPr lang="pt-BR" sz="1600" b="0" i="0" u="none" strike="noStrike" baseline="0" dirty="0" err="1">
                <a:latin typeface="Arial" panose="020B0604020202020204" pitchFamily="34" charset="0"/>
              </a:rPr>
              <a:t>gràfiques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els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serveis</a:t>
            </a:r>
            <a:r>
              <a:rPr lang="pt-BR" sz="1600" b="0" i="0" u="none" strike="noStrike" baseline="0" dirty="0">
                <a:latin typeface="Arial" panose="020B0604020202020204" pitchFamily="34" charset="0"/>
              </a:rPr>
              <a:t> de </a:t>
            </a:r>
            <a:r>
              <a:rPr lang="pt-BR" sz="1600" b="0" i="0" u="none" strike="noStrike" baseline="0" dirty="0" err="1">
                <a:latin typeface="Arial" panose="020B0604020202020204" pitchFamily="34" charset="0"/>
              </a:rPr>
              <a:t>missatgeria</a:t>
            </a:r>
            <a:r>
              <a:rPr lang="pt-BR" sz="1600" b="0" i="0" u="none" strike="noStrike" baseline="0" dirty="0">
                <a:latin typeface="Arial" panose="020B0604020202020204" pitchFamily="34" charset="0"/>
              </a:rPr>
              <a:t> i </a:t>
            </a:r>
            <a:r>
              <a:rPr lang="pt-BR" sz="1600" b="0" i="0" u="none" strike="noStrike" baseline="0" dirty="0" err="1">
                <a:latin typeface="Arial" panose="020B0604020202020204" pitchFamily="34" charset="0"/>
              </a:rPr>
              <a:t>paqueteria</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els</a:t>
            </a:r>
            <a:r>
              <a:rPr lang="pt-BR" sz="1600" b="0" i="0" u="none" strike="noStrike" baseline="0" dirty="0">
                <a:latin typeface="Arial" panose="020B0604020202020204" pitchFamily="34" charset="0"/>
              </a:rPr>
              <a:t> </a:t>
            </a:r>
            <a:r>
              <a:rPr lang="pt-BR" sz="1600" b="0" i="0" u="none" strike="noStrike" baseline="0" dirty="0" err="1">
                <a:latin typeface="Arial" panose="020B0604020202020204" pitchFamily="34" charset="0"/>
              </a:rPr>
              <a:t>serveis</a:t>
            </a:r>
            <a:r>
              <a:rPr lang="pt-BR" sz="1600" b="0" i="0" u="none" strike="noStrike" baseline="0" dirty="0">
                <a:latin typeface="Arial" panose="020B0604020202020204" pitchFamily="34" charset="0"/>
              </a:rPr>
              <a:t> </a:t>
            </a:r>
            <a:r>
              <a:rPr lang="pt-BR" sz="1600" b="0" i="0" u="none" strike="noStrike" baseline="0" dirty="0">
                <a:latin typeface="ArialMT"/>
              </a:rPr>
              <a:t>d’</a:t>
            </a:r>
            <a:r>
              <a:rPr lang="pt-BR" sz="1600" b="0" i="0" u="none" strike="noStrike" baseline="0" dirty="0" err="1">
                <a:latin typeface="ArialMT"/>
              </a:rPr>
              <a:t>hostaleria</a:t>
            </a:r>
            <a:r>
              <a:rPr lang="pt-BR" sz="1600" b="0" i="0" u="none" strike="noStrike" baseline="0" dirty="0">
                <a:latin typeface="ArialMT"/>
              </a:rPr>
              <a:t> </a:t>
            </a:r>
            <a:r>
              <a:rPr lang="pt-BR" sz="1600" b="0" i="0" u="none" strike="noStrike" baseline="0" dirty="0">
                <a:latin typeface="Arial" panose="020B0604020202020204" pitchFamily="34" charset="0"/>
              </a:rPr>
              <a:t>i </a:t>
            </a:r>
            <a:r>
              <a:rPr lang="ca-ES" sz="1600" b="0" i="0" u="none" strike="noStrike" baseline="0" dirty="0">
                <a:latin typeface="Arial" panose="020B0604020202020204" pitchFamily="34" charset="0"/>
              </a:rPr>
              <a:t>càtering, la bugaderia industrial, el subministrament de productes alimentaris i tèxtils, el manteniment de jardins, el marxandatge corporatiu i el suport a</a:t>
            </a:r>
          </a:p>
          <a:p>
            <a:pPr algn="just"/>
            <a:r>
              <a:rPr lang="ca-ES" sz="1600" b="0" i="0" u="none" strike="noStrike" baseline="0" dirty="0">
                <a:latin typeface="Arial" panose="020B0604020202020204" pitchFamily="34" charset="0"/>
              </a:rPr>
              <a:t>esdeveniments i jornades.</a:t>
            </a:r>
            <a:endParaRPr lang="ca-ES" sz="1600" dirty="0">
              <a:solidFill>
                <a:prstClr val="black"/>
              </a:solidFill>
              <a:latin typeface="Arial"/>
            </a:endParaRPr>
          </a:p>
          <a:p>
            <a:pPr algn="just" defTabSz="914400"/>
            <a:r>
              <a:rPr lang="ca-ES" sz="1600" b="1" dirty="0">
                <a:solidFill>
                  <a:prstClr val="black"/>
                </a:solidFill>
                <a:latin typeface="Arial"/>
              </a:rPr>
              <a:t> </a:t>
            </a:r>
            <a:endParaRPr lang="ca-ES" sz="1600" dirty="0">
              <a:solidFill>
                <a:prstClr val="black"/>
              </a:solidFill>
              <a:latin typeface="Arial"/>
            </a:endParaRPr>
          </a:p>
          <a:p>
            <a:pPr algn="just" defTabSz="914400"/>
            <a:r>
              <a:rPr lang="ca-ES" sz="1600" dirty="0">
                <a:solidFill>
                  <a:prstClr val="black"/>
                </a:solidFill>
                <a:latin typeface="Arial"/>
              </a:rPr>
              <a:t>Els contractes poden adjudicar-se per tots els procediments establerts a la </a:t>
            </a:r>
            <a:r>
              <a:rPr lang="ca-ES" sz="1600" dirty="0" err="1">
                <a:solidFill>
                  <a:prstClr val="black"/>
                </a:solidFill>
                <a:latin typeface="Arial"/>
              </a:rPr>
              <a:t>LCSP</a:t>
            </a:r>
            <a:r>
              <a:rPr lang="ca-ES" sz="1600" dirty="0">
                <a:solidFill>
                  <a:prstClr val="black"/>
                </a:solidFill>
                <a:latin typeface="Arial"/>
              </a:rPr>
              <a:t>, inclosa la contractació menor, amb els llindars establerts a la </a:t>
            </a:r>
            <a:r>
              <a:rPr lang="ca-ES" sz="1600" dirty="0" err="1">
                <a:solidFill>
                  <a:prstClr val="black"/>
                </a:solidFill>
                <a:latin typeface="Arial"/>
              </a:rPr>
              <a:t>LCSP</a:t>
            </a:r>
            <a:r>
              <a:rPr lang="ca-ES" sz="1600" dirty="0">
                <a:solidFill>
                  <a:prstClr val="black"/>
                </a:solidFill>
                <a:latin typeface="Arial"/>
              </a:rPr>
              <a:t>.</a:t>
            </a:r>
          </a:p>
          <a:p>
            <a:pPr algn="just" defTabSz="914400"/>
            <a:r>
              <a:rPr lang="ca-ES" sz="1600" dirty="0">
                <a:solidFill>
                  <a:prstClr val="black"/>
                </a:solidFill>
                <a:latin typeface="Arial"/>
              </a:rPr>
              <a:t> </a:t>
            </a:r>
          </a:p>
          <a:p>
            <a:pPr algn="just" defTabSz="914400"/>
            <a:r>
              <a:rPr lang="ca-ES" sz="1600" dirty="0">
                <a:solidFill>
                  <a:prstClr val="black"/>
                </a:solidFill>
                <a:latin typeface="Arial"/>
              </a:rPr>
              <a:t>Les entitats destinatàries dels contractes reservats són els centres especials de treball d’iniciativa social i les empreses d’inserció.</a:t>
            </a:r>
          </a:p>
          <a:p>
            <a:pPr algn="just" defTabSz="914400"/>
            <a:r>
              <a:rPr lang="ca-ES" sz="1600" dirty="0">
                <a:solidFill>
                  <a:prstClr val="black"/>
                </a:solidFill>
                <a:latin typeface="Arial"/>
              </a:rPr>
              <a:t> </a:t>
            </a:r>
          </a:p>
          <a:p>
            <a:pPr algn="just" defTabSz="914400"/>
            <a:r>
              <a:rPr lang="ca-ES" sz="1600" dirty="0">
                <a:solidFill>
                  <a:prstClr val="black"/>
                </a:solidFill>
                <a:latin typeface="Arial"/>
              </a:rPr>
              <a:t>Al llarg del primer trimestre de 2024 no s’ha adjudicat cap contracte amb Reserva Social.</a:t>
            </a:r>
          </a:p>
          <a:p>
            <a:pPr algn="just" defTabSz="914400"/>
            <a:endParaRPr lang="ca-ES" sz="1600" dirty="0">
              <a:solidFill>
                <a:prstClr val="black"/>
              </a:solidFill>
              <a:latin typeface="Arial"/>
            </a:endParaRPr>
          </a:p>
          <a:p>
            <a:pPr algn="just" defTabSz="914400"/>
            <a:r>
              <a:rPr lang="ca-ES" sz="1600" dirty="0">
                <a:solidFill>
                  <a:schemeClr val="bg1"/>
                </a:solidFill>
                <a:latin typeface="Arial"/>
              </a:rPr>
              <a:t>.</a:t>
            </a:r>
          </a:p>
        </p:txBody>
      </p:sp>
      <p:sp>
        <p:nvSpPr>
          <p:cNvPr id="4" name="Contenidor de número de diapositiva 3">
            <a:extLst>
              <a:ext uri="{FF2B5EF4-FFF2-40B4-BE49-F238E27FC236}">
                <a16:creationId xmlns:a16="http://schemas.microsoft.com/office/drawing/2014/main" id="{587C0950-0A1E-48B0-B5C2-291D438C35B7}"/>
              </a:ext>
            </a:extLst>
          </p:cNvPr>
          <p:cNvSpPr>
            <a:spLocks noGrp="1"/>
          </p:cNvSpPr>
          <p:nvPr>
            <p:ph type="sldNum" sz="quarter" idx="12"/>
          </p:nvPr>
        </p:nvSpPr>
        <p:spPr/>
        <p:txBody>
          <a:bodyPr/>
          <a:lstStyle/>
          <a:p>
            <a:fld id="{69A02D07-1340-466E-8F89-ABB91E672000}" type="slidenum">
              <a:rPr lang="ca-ES" smtClean="0"/>
              <a:t>31</a:t>
            </a:fld>
            <a:endParaRPr lang="ca-ES"/>
          </a:p>
        </p:txBody>
      </p:sp>
    </p:spTree>
    <p:extLst>
      <p:ext uri="{BB962C8B-B14F-4D97-AF65-F5344CB8AC3E}">
        <p14:creationId xmlns:p14="http://schemas.microsoft.com/office/powerpoint/2010/main" val="526626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5141E3B-2C92-4460-A748-FF6C8B5F8043}"/>
              </a:ext>
            </a:extLst>
          </p:cNvPr>
          <p:cNvSpPr txBox="1"/>
          <p:nvPr/>
        </p:nvSpPr>
        <p:spPr>
          <a:xfrm>
            <a:off x="601117" y="471240"/>
            <a:ext cx="5852143" cy="3539430"/>
          </a:xfrm>
          <a:prstGeom prst="rect">
            <a:avLst/>
          </a:prstGeom>
          <a:noFill/>
        </p:spPr>
        <p:txBody>
          <a:bodyPr wrap="square" rtlCol="0">
            <a:spAutoFit/>
          </a:bodyPr>
          <a:lstStyle/>
          <a:p>
            <a:pPr defTabSz="914400"/>
            <a:r>
              <a:rPr lang="ca-ES" sz="1600" b="1" dirty="0">
                <a:solidFill>
                  <a:srgbClr val="0000FF"/>
                </a:solidFill>
                <a:latin typeface="Arial"/>
              </a:rPr>
              <a:t>7. CLÀUSULES AMBIENTALS I SOCIALS</a:t>
            </a:r>
          </a:p>
          <a:p>
            <a:pPr defTabSz="914400"/>
            <a:r>
              <a:rPr lang="ca-ES" sz="1600" b="1" i="1" dirty="0">
                <a:solidFill>
                  <a:srgbClr val="0000FF"/>
                </a:solidFill>
                <a:latin typeface="Arial"/>
              </a:rPr>
              <a:t>    (Àrees de la Corporació)</a:t>
            </a:r>
          </a:p>
          <a:p>
            <a:pPr defTabSz="914400"/>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prstClr val="black"/>
                </a:solidFill>
                <a:latin typeface="Arial"/>
              </a:rPr>
              <a:t>Clàusules ambientals:</a:t>
            </a:r>
          </a:p>
          <a:p>
            <a:pPr marL="285750" indent="-285750" algn="just" defTabSz="914400">
              <a:buFont typeface="Arial" panose="020B0604020202020204" pitchFamily="34" charset="0"/>
              <a:buChar char="•"/>
            </a:pPr>
            <a:endParaRPr lang="ca-ES" sz="1600" b="1" dirty="0">
              <a:solidFill>
                <a:prstClr val="black"/>
              </a:solidFill>
              <a:latin typeface="Arial"/>
            </a:endParaRPr>
          </a:p>
          <a:p>
            <a:pPr algn="just" defTabSz="914400"/>
            <a:r>
              <a:rPr lang="ca-ES" sz="1600" dirty="0">
                <a:solidFill>
                  <a:prstClr val="black"/>
                </a:solidFill>
                <a:latin typeface="Arial"/>
              </a:rPr>
              <a:t>Durant el primer trimestre de 2024 s’han promogut </a:t>
            </a:r>
            <a:r>
              <a:rPr lang="ca-ES" sz="1600" b="1" dirty="0">
                <a:solidFill>
                  <a:srgbClr val="0000FF"/>
                </a:solidFill>
                <a:latin typeface="Arial"/>
              </a:rPr>
              <a:t>27</a:t>
            </a:r>
            <a:r>
              <a:rPr lang="ca-ES" sz="1600" dirty="0">
                <a:solidFill>
                  <a:prstClr val="black"/>
                </a:solidFill>
                <a:latin typeface="Arial"/>
              </a:rPr>
              <a:t> adjudicacions amb clàusules mediambientals, per un import total de </a:t>
            </a:r>
            <a:r>
              <a:rPr lang="ca-ES" sz="1600" b="1" dirty="0">
                <a:solidFill>
                  <a:srgbClr val="0000FF"/>
                </a:solidFill>
                <a:latin typeface="Arial"/>
              </a:rPr>
              <a:t> 1.519.824,31€</a:t>
            </a:r>
            <a:r>
              <a:rPr lang="ca-ES" sz="1600" dirty="0">
                <a:solidFill>
                  <a:prstClr val="black"/>
                </a:solidFill>
                <a:latin typeface="Arial"/>
              </a:rPr>
              <a:t>  tal i com queden detallades en la taula següent i agrupades per Àrees.</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El percentatge de contractes amb clàusules mediambientals sobre el total de contractes adjudicats en aquest primer trimestre d’enguany representa el 17% pel que fa al nombre i el 9% pel que fa als imports.</a:t>
            </a:r>
          </a:p>
        </p:txBody>
      </p:sp>
      <p:sp>
        <p:nvSpPr>
          <p:cNvPr id="4" name="QuadreDeText 2">
            <a:extLst>
              <a:ext uri="{FF2B5EF4-FFF2-40B4-BE49-F238E27FC236}">
                <a16:creationId xmlns:a16="http://schemas.microsoft.com/office/drawing/2014/main" id="{944170E4-B7B8-4BAC-9FD5-EE49A5FAA7B2}"/>
              </a:ext>
            </a:extLst>
          </p:cNvPr>
          <p:cNvSpPr txBox="1"/>
          <p:nvPr/>
        </p:nvSpPr>
        <p:spPr>
          <a:xfrm>
            <a:off x="601117" y="6105993"/>
            <a:ext cx="5852143" cy="2554545"/>
          </a:xfrm>
          <a:prstGeom prst="rect">
            <a:avLst/>
          </a:prstGeom>
          <a:noFill/>
        </p:spPr>
        <p:txBody>
          <a:bodyPr wrap="square" rtlCol="0">
            <a:spAutoFit/>
          </a:bodyPr>
          <a:lstStyle/>
          <a:p>
            <a:pPr marL="285750" indent="-285750" algn="just" defTabSz="914400">
              <a:buFont typeface="Arial" panose="020B0604020202020204" pitchFamily="34" charset="0"/>
              <a:buChar char="•"/>
            </a:pPr>
            <a:r>
              <a:rPr lang="ca-ES" sz="1600" b="1" dirty="0">
                <a:solidFill>
                  <a:prstClr val="black"/>
                </a:solidFill>
                <a:latin typeface="Arial"/>
              </a:rPr>
              <a:t>Clàusules socials:</a:t>
            </a:r>
          </a:p>
          <a:p>
            <a:pPr marL="285750" indent="-285750" algn="just" defTabSz="914400">
              <a:buFont typeface="Arial" panose="020B0604020202020204" pitchFamily="34" charset="0"/>
              <a:buChar char="•"/>
            </a:pPr>
            <a:endParaRPr lang="ca-ES" sz="1600" b="1" dirty="0">
              <a:solidFill>
                <a:prstClr val="black"/>
              </a:solidFill>
              <a:latin typeface="Arial"/>
            </a:endParaRPr>
          </a:p>
          <a:p>
            <a:pPr algn="just" defTabSz="914400"/>
            <a:r>
              <a:rPr lang="ca-ES" sz="1600" dirty="0">
                <a:solidFill>
                  <a:prstClr val="black"/>
                </a:solidFill>
                <a:latin typeface="Arial"/>
              </a:rPr>
              <a:t>Al llarg del primer trimestre de 2024 s’han promogut </a:t>
            </a:r>
            <a:r>
              <a:rPr lang="ca-ES" sz="1600" b="1" dirty="0">
                <a:solidFill>
                  <a:srgbClr val="0000FF"/>
                </a:solidFill>
                <a:latin typeface="Arial"/>
              </a:rPr>
              <a:t>73</a:t>
            </a:r>
            <a:r>
              <a:rPr lang="ca-ES" sz="1600" dirty="0">
                <a:solidFill>
                  <a:prstClr val="black"/>
                </a:solidFill>
                <a:latin typeface="Arial"/>
              </a:rPr>
              <a:t> adjudicacions amb clàusules socials, per un import de </a:t>
            </a:r>
            <a:r>
              <a:rPr lang="ca-ES" sz="1600" b="1" dirty="0">
                <a:solidFill>
                  <a:srgbClr val="0000FF"/>
                </a:solidFill>
                <a:latin typeface="Arial"/>
              </a:rPr>
              <a:t>8.933.980,03€</a:t>
            </a:r>
            <a:r>
              <a:rPr lang="ca-ES" sz="1600" dirty="0">
                <a:solidFill>
                  <a:prstClr val="black"/>
                </a:solidFill>
                <a:latin typeface="Arial"/>
              </a:rPr>
              <a:t>, detallades en la taula següent i agrupades per Àrees.</a:t>
            </a:r>
          </a:p>
          <a:p>
            <a:pPr algn="just" defTabSz="914400"/>
            <a:r>
              <a:rPr lang="ca-ES" sz="1600" dirty="0">
                <a:solidFill>
                  <a:prstClr val="black"/>
                </a:solidFill>
                <a:latin typeface="Arial"/>
              </a:rPr>
              <a:t> </a:t>
            </a:r>
          </a:p>
          <a:p>
            <a:pPr algn="just" defTabSz="914400"/>
            <a:r>
              <a:rPr lang="ca-ES" sz="1600" dirty="0">
                <a:solidFill>
                  <a:prstClr val="black"/>
                </a:solidFill>
                <a:latin typeface="Arial"/>
              </a:rPr>
              <a:t>El percentatge de contractes amb clàusules socials sobre el nombre total de contractes adjudicats en aquest període representa el 45% i, atenent als imports, el 56%. </a:t>
            </a:r>
          </a:p>
        </p:txBody>
      </p:sp>
      <p:sp>
        <p:nvSpPr>
          <p:cNvPr id="6" name="Contenidor de número de diapositiva 5">
            <a:extLst>
              <a:ext uri="{FF2B5EF4-FFF2-40B4-BE49-F238E27FC236}">
                <a16:creationId xmlns:a16="http://schemas.microsoft.com/office/drawing/2014/main" id="{1F7CA4AD-F137-4799-A1E9-FA2A6FA5AEC8}"/>
              </a:ext>
            </a:extLst>
          </p:cNvPr>
          <p:cNvSpPr>
            <a:spLocks noGrp="1"/>
          </p:cNvSpPr>
          <p:nvPr>
            <p:ph type="sldNum" sz="quarter" idx="12"/>
          </p:nvPr>
        </p:nvSpPr>
        <p:spPr/>
        <p:txBody>
          <a:bodyPr/>
          <a:lstStyle/>
          <a:p>
            <a:fld id="{69A02D07-1340-466E-8F89-ABB91E672000}" type="slidenum">
              <a:rPr lang="ca-ES" smtClean="0"/>
              <a:t>32</a:t>
            </a:fld>
            <a:endParaRPr lang="ca-ES"/>
          </a:p>
        </p:txBody>
      </p:sp>
      <p:pic>
        <p:nvPicPr>
          <p:cNvPr id="7" name="Imatge 6">
            <a:extLst>
              <a:ext uri="{FF2B5EF4-FFF2-40B4-BE49-F238E27FC236}">
                <a16:creationId xmlns:a16="http://schemas.microsoft.com/office/drawing/2014/main" id="{7F7648FA-8A8E-3C35-892A-F5E9362FE2A6}"/>
              </a:ext>
            </a:extLst>
          </p:cNvPr>
          <p:cNvPicPr>
            <a:picLocks noChangeAspect="1"/>
          </p:cNvPicPr>
          <p:nvPr/>
        </p:nvPicPr>
        <p:blipFill>
          <a:blip r:embed="rId2"/>
          <a:stretch>
            <a:fillRect/>
          </a:stretch>
        </p:blipFill>
        <p:spPr>
          <a:xfrm>
            <a:off x="656367" y="4010670"/>
            <a:ext cx="5796893" cy="1812172"/>
          </a:xfrm>
          <a:prstGeom prst="rect">
            <a:avLst/>
          </a:prstGeom>
        </p:spPr>
      </p:pic>
      <p:pic>
        <p:nvPicPr>
          <p:cNvPr id="8" name="Imatge 7">
            <a:extLst>
              <a:ext uri="{FF2B5EF4-FFF2-40B4-BE49-F238E27FC236}">
                <a16:creationId xmlns:a16="http://schemas.microsoft.com/office/drawing/2014/main" id="{0EC2B2F9-BADC-6271-34A2-F0D9CFE3E8BC}"/>
              </a:ext>
            </a:extLst>
          </p:cNvPr>
          <p:cNvPicPr>
            <a:picLocks noChangeAspect="1"/>
          </p:cNvPicPr>
          <p:nvPr/>
        </p:nvPicPr>
        <p:blipFill>
          <a:blip r:embed="rId3"/>
          <a:stretch>
            <a:fillRect/>
          </a:stretch>
        </p:blipFill>
        <p:spPr>
          <a:xfrm>
            <a:off x="656367" y="8844188"/>
            <a:ext cx="5796893" cy="2876572"/>
          </a:xfrm>
          <a:prstGeom prst="rect">
            <a:avLst/>
          </a:prstGeom>
        </p:spPr>
      </p:pic>
    </p:spTree>
    <p:extLst>
      <p:ext uri="{BB962C8B-B14F-4D97-AF65-F5344CB8AC3E}">
        <p14:creationId xmlns:p14="http://schemas.microsoft.com/office/powerpoint/2010/main" val="2713908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DCBA8C18-BD92-4EA6-A592-5EE986899CBA}"/>
              </a:ext>
            </a:extLst>
          </p:cNvPr>
          <p:cNvSpPr txBox="1"/>
          <p:nvPr/>
        </p:nvSpPr>
        <p:spPr>
          <a:xfrm>
            <a:off x="429841" y="404664"/>
            <a:ext cx="3956050" cy="830997"/>
          </a:xfrm>
          <a:prstGeom prst="rect">
            <a:avLst/>
          </a:prstGeom>
          <a:noFill/>
        </p:spPr>
        <p:txBody>
          <a:bodyPr wrap="square" rtlCol="0">
            <a:spAutoFit/>
          </a:bodyPr>
          <a:lstStyle/>
          <a:p>
            <a:pPr defTabSz="914400"/>
            <a:r>
              <a:rPr lang="ca-ES" sz="1600" b="1" dirty="0">
                <a:solidFill>
                  <a:srgbClr val="0000FF"/>
                </a:solidFill>
                <a:latin typeface="Arial"/>
              </a:rPr>
              <a:t>8. PRÒRROGUES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1" u="none" strike="noStrike" kern="1200" cap="none" spc="0" normalizeH="0" baseline="0" noProof="0" dirty="0">
                <a:ln>
                  <a:noFill/>
                </a:ln>
                <a:solidFill>
                  <a:srgbClr val="0000FF"/>
                </a:solidFill>
                <a:effectLst/>
                <a:uLnTx/>
                <a:uFillTx/>
                <a:latin typeface="Arial"/>
                <a:ea typeface="+mn-ea"/>
                <a:cs typeface="+mn-cs"/>
              </a:rPr>
              <a:t>   (Àrees de la Corporació)</a:t>
            </a:r>
          </a:p>
          <a:p>
            <a:pPr defTabSz="914400"/>
            <a:endParaRPr lang="ca-ES" sz="1600" b="1" dirty="0">
              <a:solidFill>
                <a:srgbClr val="0000FF"/>
              </a:solidFill>
              <a:latin typeface="Arial"/>
            </a:endParaRPr>
          </a:p>
        </p:txBody>
      </p:sp>
      <p:sp>
        <p:nvSpPr>
          <p:cNvPr id="4" name="QuadreDeText 3">
            <a:extLst>
              <a:ext uri="{FF2B5EF4-FFF2-40B4-BE49-F238E27FC236}">
                <a16:creationId xmlns:a16="http://schemas.microsoft.com/office/drawing/2014/main" id="{F4C05558-EB26-4F05-B019-8362CD6079BC}"/>
              </a:ext>
            </a:extLst>
          </p:cNvPr>
          <p:cNvSpPr txBox="1"/>
          <p:nvPr/>
        </p:nvSpPr>
        <p:spPr>
          <a:xfrm>
            <a:off x="433082" y="980728"/>
            <a:ext cx="5991835" cy="7971413"/>
          </a:xfrm>
          <a:prstGeom prst="rect">
            <a:avLst/>
          </a:prstGeom>
          <a:noFill/>
        </p:spPr>
        <p:txBody>
          <a:bodyPr wrap="square" rtlCol="0">
            <a:spAutoFit/>
          </a:bodyPr>
          <a:lstStyle/>
          <a:p>
            <a:pPr algn="just" defTabSz="914400"/>
            <a:r>
              <a:rPr lang="ca-ES" sz="1600" dirty="0">
                <a:solidFill>
                  <a:prstClr val="black"/>
                </a:solidFill>
                <a:latin typeface="Arial"/>
              </a:rPr>
              <a:t>Aquest apartat de l’informe d’activitat contractual inclou les pròrrogues aprovades al llarg del primer trimestre de 2024.</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Durant aquest període s’han aprovat un total de </a:t>
            </a:r>
            <a:r>
              <a:rPr lang="ca-ES" sz="1600" b="1" dirty="0">
                <a:solidFill>
                  <a:srgbClr val="0000FF"/>
                </a:solidFill>
                <a:latin typeface="Arial"/>
              </a:rPr>
              <a:t>58</a:t>
            </a:r>
            <a:r>
              <a:rPr lang="ca-ES" sz="1600" dirty="0">
                <a:solidFill>
                  <a:prstClr val="black"/>
                </a:solidFill>
                <a:latin typeface="Arial"/>
              </a:rPr>
              <a:t> pròrrogues per un import de </a:t>
            </a:r>
            <a:r>
              <a:rPr lang="ca-ES" sz="1600" b="1" dirty="0">
                <a:solidFill>
                  <a:srgbClr val="0000FF"/>
                </a:solidFill>
                <a:latin typeface="Arial"/>
              </a:rPr>
              <a:t>3.859.092,46€</a:t>
            </a: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b="1" dirty="0">
              <a:solidFill>
                <a:srgbClr val="0000FF"/>
              </a:solidFill>
              <a:latin typeface="Arial"/>
            </a:endParaRPr>
          </a:p>
          <a:p>
            <a:pPr algn="just" defTabSz="914400"/>
            <a:endParaRPr lang="ca-ES" sz="1600" dirty="0">
              <a:solidFill>
                <a:prstClr val="black"/>
              </a:solidFill>
              <a:latin typeface="Arial"/>
            </a:endParaRPr>
          </a:p>
          <a:p>
            <a:pPr algn="just" defTabSz="914400"/>
            <a:r>
              <a:rPr lang="ca-ES" sz="1600" b="1" dirty="0">
                <a:solidFill>
                  <a:srgbClr val="C00000"/>
                </a:solidFill>
                <a:latin typeface="Arial"/>
              </a:rPr>
              <a:t>Pròrrogues per Àrees i Serveis Promotors:</a:t>
            </a:r>
          </a:p>
          <a:p>
            <a:pPr algn="just" defTabSz="914400"/>
            <a:endParaRPr lang="ca-ES" sz="1600" b="1" dirty="0">
              <a:solidFill>
                <a:srgbClr val="C00000"/>
              </a:solidFill>
              <a:latin typeface="Arial"/>
            </a:endParaRPr>
          </a:p>
          <a:p>
            <a:pPr algn="just" defTabSz="914400"/>
            <a:r>
              <a:rPr lang="ca-ES" sz="1600" dirty="0">
                <a:solidFill>
                  <a:prstClr val="black"/>
                </a:solidFill>
                <a:latin typeface="Arial"/>
              </a:rPr>
              <a:t>Pel que fa al </a:t>
            </a:r>
            <a:r>
              <a:rPr lang="ca-ES" sz="1600" u="sng" dirty="0">
                <a:solidFill>
                  <a:prstClr val="black"/>
                </a:solidFill>
                <a:latin typeface="Arial"/>
              </a:rPr>
              <a:t>nombre</a:t>
            </a:r>
            <a:r>
              <a:rPr lang="ca-ES" sz="1600" dirty="0">
                <a:solidFill>
                  <a:prstClr val="black"/>
                </a:solidFill>
                <a:latin typeface="Arial"/>
              </a:rPr>
              <a:t>, destaca l’Àrea de Serveis Generals i Transició Digital amb un total de 26 pròrrogues, el que fa un total del 44,8% del total de les pròrrogues efectuades en aquest període. L’Àrea de Sostenibilitat Social, Cicle de Vida i Comunitat, amb 10 pròrrogues, suposa el 17,2% i l’Àrea d’Infraestructures i Territori, amb 9 pròrrogues, el 15,5%.</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Quant a l</a:t>
            </a:r>
            <a:r>
              <a:rPr lang="ca-ES" sz="1600" u="sng" dirty="0">
                <a:solidFill>
                  <a:prstClr val="black"/>
                </a:solidFill>
                <a:latin typeface="Arial"/>
              </a:rPr>
              <a:t>’import</a:t>
            </a:r>
            <a:r>
              <a:rPr lang="ca-ES" sz="1600" dirty="0">
                <a:solidFill>
                  <a:prstClr val="black"/>
                </a:solidFill>
                <a:latin typeface="Arial"/>
              </a:rPr>
              <a:t> d’aquestes, el 59,4% de l’import total l’ha tramès l’Àrea Sostenibilitat Social, Cicle de Vida i Comunitat (2,3M€). A continuació es situa l’Àrea </a:t>
            </a:r>
            <a:r>
              <a:rPr kumimoji="0" lang="ca-ES" sz="1600" b="0" i="0" u="none" strike="noStrike" kern="1200" cap="none" spc="0" normalizeH="0" baseline="0" noProof="0" dirty="0">
                <a:ln>
                  <a:noFill/>
                </a:ln>
                <a:solidFill>
                  <a:prstClr val="black"/>
                </a:solidFill>
                <a:effectLst/>
                <a:uLnTx/>
                <a:uFillTx/>
                <a:latin typeface="Arial"/>
                <a:ea typeface="+mn-ea"/>
                <a:cs typeface="+mn-cs"/>
              </a:rPr>
              <a:t>Serveis Generals i Transició Digital </a:t>
            </a:r>
            <a:r>
              <a:rPr lang="ca-ES" sz="1600" dirty="0">
                <a:solidFill>
                  <a:prstClr val="black"/>
                </a:solidFill>
                <a:latin typeface="Arial"/>
              </a:rPr>
              <a:t>amb el 21,2%.</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A continuació es presenta la taula on es mostra amb més detall, la distribució de les pròrrogues de totes Àrees i Serveis Promotors:</a:t>
            </a:r>
          </a:p>
        </p:txBody>
      </p:sp>
      <p:sp>
        <p:nvSpPr>
          <p:cNvPr id="7" name="Contenidor de número de diapositiva 6">
            <a:extLst>
              <a:ext uri="{FF2B5EF4-FFF2-40B4-BE49-F238E27FC236}">
                <a16:creationId xmlns:a16="http://schemas.microsoft.com/office/drawing/2014/main" id="{6F9BD799-0654-4D79-B7DE-E03C6B4EEB7A}"/>
              </a:ext>
            </a:extLst>
          </p:cNvPr>
          <p:cNvSpPr>
            <a:spLocks noGrp="1"/>
          </p:cNvSpPr>
          <p:nvPr>
            <p:ph type="sldNum" sz="quarter" idx="12"/>
          </p:nvPr>
        </p:nvSpPr>
        <p:spPr/>
        <p:txBody>
          <a:bodyPr/>
          <a:lstStyle/>
          <a:p>
            <a:fld id="{69A02D07-1340-466E-8F89-ABB91E672000}" type="slidenum">
              <a:rPr lang="ca-ES" smtClean="0"/>
              <a:t>33</a:t>
            </a:fld>
            <a:endParaRPr lang="ca-ES"/>
          </a:p>
        </p:txBody>
      </p:sp>
      <p:grpSp>
        <p:nvGrpSpPr>
          <p:cNvPr id="5" name="Group 4">
            <a:extLst>
              <a:ext uri="{FF2B5EF4-FFF2-40B4-BE49-F238E27FC236}">
                <a16:creationId xmlns:a16="http://schemas.microsoft.com/office/drawing/2014/main" id="{E64EEF1F-3AAD-4850-0EC8-20DC7C670A8A}"/>
              </a:ext>
            </a:extLst>
          </p:cNvPr>
          <p:cNvGrpSpPr>
            <a:grpSpLocks noChangeAspect="1"/>
          </p:cNvGrpSpPr>
          <p:nvPr/>
        </p:nvGrpSpPr>
        <p:grpSpPr bwMode="auto">
          <a:xfrm>
            <a:off x="1338263" y="2614612"/>
            <a:ext cx="3956050" cy="1149349"/>
            <a:chOff x="843" y="1647"/>
            <a:chExt cx="2492" cy="724"/>
          </a:xfrm>
        </p:grpSpPr>
        <p:sp>
          <p:nvSpPr>
            <p:cNvPr id="6" name="AutoShape 3">
              <a:extLst>
                <a:ext uri="{FF2B5EF4-FFF2-40B4-BE49-F238E27FC236}">
                  <a16:creationId xmlns:a16="http://schemas.microsoft.com/office/drawing/2014/main" id="{3F9FC582-1E03-1098-0A17-AD4E16E4E2F1}"/>
                </a:ext>
              </a:extLst>
            </p:cNvPr>
            <p:cNvSpPr>
              <a:spLocks noChangeAspect="1" noChangeArrowheads="1" noTextEdit="1"/>
            </p:cNvSpPr>
            <p:nvPr/>
          </p:nvSpPr>
          <p:spPr bwMode="auto">
            <a:xfrm>
              <a:off x="843" y="1647"/>
              <a:ext cx="2492"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8" name="Rectangle 5">
              <a:extLst>
                <a:ext uri="{FF2B5EF4-FFF2-40B4-BE49-F238E27FC236}">
                  <a16:creationId xmlns:a16="http://schemas.microsoft.com/office/drawing/2014/main" id="{1CC5B632-AF6B-1A36-CF2D-7B25FE768E73}"/>
                </a:ext>
              </a:extLst>
            </p:cNvPr>
            <p:cNvSpPr>
              <a:spLocks noChangeArrowheads="1"/>
            </p:cNvSpPr>
            <p:nvPr/>
          </p:nvSpPr>
          <p:spPr bwMode="auto">
            <a:xfrm>
              <a:off x="843" y="1647"/>
              <a:ext cx="2492" cy="241"/>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9" name="Rectangle 6">
              <a:extLst>
                <a:ext uri="{FF2B5EF4-FFF2-40B4-BE49-F238E27FC236}">
                  <a16:creationId xmlns:a16="http://schemas.microsoft.com/office/drawing/2014/main" id="{9FCC0018-40DF-F134-06C4-DC6A6D4005AF}"/>
                </a:ext>
              </a:extLst>
            </p:cNvPr>
            <p:cNvSpPr>
              <a:spLocks noChangeArrowheads="1"/>
            </p:cNvSpPr>
            <p:nvPr/>
          </p:nvSpPr>
          <p:spPr bwMode="auto">
            <a:xfrm>
              <a:off x="843" y="1877"/>
              <a:ext cx="2492" cy="242"/>
            </a:xfrm>
            <a:prstGeom prst="rect">
              <a:avLst/>
            </a:prstGeom>
            <a:solidFill>
              <a:srgbClr val="C6E0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0" name="Rectangle 7">
              <a:extLst>
                <a:ext uri="{FF2B5EF4-FFF2-40B4-BE49-F238E27FC236}">
                  <a16:creationId xmlns:a16="http://schemas.microsoft.com/office/drawing/2014/main" id="{E33AA352-2A91-069D-1F19-50B1F7D45D6A}"/>
                </a:ext>
              </a:extLst>
            </p:cNvPr>
            <p:cNvSpPr>
              <a:spLocks noChangeArrowheads="1"/>
            </p:cNvSpPr>
            <p:nvPr/>
          </p:nvSpPr>
          <p:spPr bwMode="auto">
            <a:xfrm>
              <a:off x="1016" y="1899"/>
              <a:ext cx="704"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100" b="1" i="0" u="none" strike="noStrike" cap="none" normalizeH="0" baseline="0">
                  <a:ln>
                    <a:noFill/>
                  </a:ln>
                  <a:solidFill>
                    <a:srgbClr val="000000"/>
                  </a:solidFill>
                  <a:effectLst/>
                  <a:latin typeface="Calibri" panose="020F0502020204030204" pitchFamily="34" charset="0"/>
                </a:rPr>
                <a:t>NOMBRE</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1" name="Rectangle 8">
              <a:extLst>
                <a:ext uri="{FF2B5EF4-FFF2-40B4-BE49-F238E27FC236}">
                  <a16:creationId xmlns:a16="http://schemas.microsoft.com/office/drawing/2014/main" id="{803A8F45-BAFF-599B-06A2-3CF760CCE963}"/>
                </a:ext>
              </a:extLst>
            </p:cNvPr>
            <p:cNvSpPr>
              <a:spLocks noChangeArrowheads="1"/>
            </p:cNvSpPr>
            <p:nvPr/>
          </p:nvSpPr>
          <p:spPr bwMode="auto">
            <a:xfrm>
              <a:off x="2284" y="1899"/>
              <a:ext cx="63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100" b="1" i="0" u="none" strike="noStrike" cap="none" normalizeH="0" baseline="0">
                  <a:ln>
                    <a:noFill/>
                  </a:ln>
                  <a:solidFill>
                    <a:srgbClr val="000000"/>
                  </a:solidFill>
                  <a:effectLst/>
                  <a:latin typeface="Calibri" panose="020F0502020204030204" pitchFamily="34" charset="0"/>
                </a:rPr>
                <a:t>IMPORT</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2" name="Rectangle 9">
              <a:extLst>
                <a:ext uri="{FF2B5EF4-FFF2-40B4-BE49-F238E27FC236}">
                  <a16:creationId xmlns:a16="http://schemas.microsoft.com/office/drawing/2014/main" id="{3438FFE8-8ADE-8B6C-A23B-88F8EA8A72E4}"/>
                </a:ext>
              </a:extLst>
            </p:cNvPr>
            <p:cNvSpPr>
              <a:spLocks noChangeArrowheads="1"/>
            </p:cNvSpPr>
            <p:nvPr/>
          </p:nvSpPr>
          <p:spPr bwMode="auto">
            <a:xfrm>
              <a:off x="1244" y="2130"/>
              <a:ext cx="172"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100" b="1" i="0" u="none" strike="noStrike" cap="none" normalizeH="0" baseline="0" dirty="0">
                  <a:ln>
                    <a:noFill/>
                  </a:ln>
                  <a:solidFill>
                    <a:srgbClr val="000000"/>
                  </a:solidFill>
                  <a:effectLst/>
                  <a:latin typeface="Calibri" panose="020F0502020204030204" pitchFamily="34" charset="0"/>
                </a:rPr>
                <a:t>58</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3" name="Rectangle 10">
              <a:extLst>
                <a:ext uri="{FF2B5EF4-FFF2-40B4-BE49-F238E27FC236}">
                  <a16:creationId xmlns:a16="http://schemas.microsoft.com/office/drawing/2014/main" id="{0B51493E-26F0-E892-5552-C6B3D6A6D33A}"/>
                </a:ext>
              </a:extLst>
            </p:cNvPr>
            <p:cNvSpPr>
              <a:spLocks noChangeArrowheads="1"/>
            </p:cNvSpPr>
            <p:nvPr/>
          </p:nvSpPr>
          <p:spPr bwMode="auto">
            <a:xfrm>
              <a:off x="2223" y="2118"/>
              <a:ext cx="1031"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100" b="1" i="0" u="none" strike="noStrike" cap="none" normalizeH="0" baseline="0" dirty="0">
                  <a:ln>
                    <a:noFill/>
                  </a:ln>
                  <a:solidFill>
                    <a:srgbClr val="000000"/>
                  </a:solidFill>
                  <a:effectLst/>
                  <a:latin typeface="Calibri" panose="020F0502020204030204" pitchFamily="34" charset="0"/>
                </a:rPr>
                <a:t>3.859.092,46 €</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04E9A759-67DC-4BDD-36B9-D8BD85B6E89C}"/>
                </a:ext>
              </a:extLst>
            </p:cNvPr>
            <p:cNvSpPr>
              <a:spLocks noChangeArrowheads="1"/>
            </p:cNvSpPr>
            <p:nvPr/>
          </p:nvSpPr>
          <p:spPr bwMode="auto">
            <a:xfrm>
              <a:off x="1862" y="2130"/>
              <a:ext cx="607"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100" b="1"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5" name="Rectangle 12">
              <a:extLst>
                <a:ext uri="{FF2B5EF4-FFF2-40B4-BE49-F238E27FC236}">
                  <a16:creationId xmlns:a16="http://schemas.microsoft.com/office/drawing/2014/main" id="{09FD6CA7-6479-35BC-3E7D-06D891504A84}"/>
                </a:ext>
              </a:extLst>
            </p:cNvPr>
            <p:cNvSpPr>
              <a:spLocks noChangeArrowheads="1"/>
            </p:cNvSpPr>
            <p:nvPr/>
          </p:nvSpPr>
          <p:spPr bwMode="auto">
            <a:xfrm>
              <a:off x="2317" y="2130"/>
              <a:ext cx="119"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2100" b="1" i="0" u="none" strike="noStrike" cap="none" normalizeH="0" baseline="0">
                  <a:ln>
                    <a:noFill/>
                  </a:ln>
                  <a:solidFill>
                    <a:srgbClr val="000000"/>
                  </a:solidFill>
                  <a:effectLst/>
                  <a:latin typeface="Calibri" panose="020F0502020204030204" pitchFamily="34" charset="0"/>
                </a:rPr>
                <a:t> </a:t>
              </a:r>
              <a:endParaRPr kumimoji="0" lang="ca-ES" altLang="ca-ES" sz="1800" b="0" i="0" u="none" strike="noStrike" cap="none" normalizeH="0" baseline="0">
                <a:ln>
                  <a:noFill/>
                </a:ln>
                <a:solidFill>
                  <a:schemeClr val="tx1"/>
                </a:solidFill>
                <a:effectLst/>
                <a:latin typeface="Arial" panose="020B0604020202020204" pitchFamily="34" charset="0"/>
              </a:endParaRPr>
            </a:p>
          </p:txBody>
        </p:sp>
        <p:sp>
          <p:nvSpPr>
            <p:cNvPr id="16" name="Rectangle 13">
              <a:extLst>
                <a:ext uri="{FF2B5EF4-FFF2-40B4-BE49-F238E27FC236}">
                  <a16:creationId xmlns:a16="http://schemas.microsoft.com/office/drawing/2014/main" id="{839CE986-3640-A48A-C121-CDC3AA5EF901}"/>
                </a:ext>
              </a:extLst>
            </p:cNvPr>
            <p:cNvSpPr>
              <a:spLocks noChangeArrowheads="1"/>
            </p:cNvSpPr>
            <p:nvPr/>
          </p:nvSpPr>
          <p:spPr bwMode="auto">
            <a:xfrm>
              <a:off x="1168" y="1680"/>
              <a:ext cx="193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a-ES" altLang="ca-ES" sz="1800" b="1" i="0" u="none" strike="noStrike" cap="none" normalizeH="0" baseline="0" dirty="0">
                  <a:ln>
                    <a:noFill/>
                  </a:ln>
                  <a:solidFill>
                    <a:srgbClr val="FFFFFF"/>
                  </a:solidFill>
                  <a:effectLst/>
                  <a:latin typeface="Arial" panose="020B0604020202020204" pitchFamily="34" charset="0"/>
                </a:rPr>
                <a:t>PRORROGUES 1 TRIM 2024</a:t>
              </a: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7" name="Line 14">
              <a:extLst>
                <a:ext uri="{FF2B5EF4-FFF2-40B4-BE49-F238E27FC236}">
                  <a16:creationId xmlns:a16="http://schemas.microsoft.com/office/drawing/2014/main" id="{BF6E7374-3DDD-3EE2-3789-B6DCC3519413}"/>
                </a:ext>
              </a:extLst>
            </p:cNvPr>
            <p:cNvSpPr>
              <a:spLocks noChangeShapeType="1"/>
            </p:cNvSpPr>
            <p:nvPr/>
          </p:nvSpPr>
          <p:spPr bwMode="auto">
            <a:xfrm>
              <a:off x="843" y="1877"/>
              <a:ext cx="0" cy="46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18" name="Rectangle 15">
              <a:extLst>
                <a:ext uri="{FF2B5EF4-FFF2-40B4-BE49-F238E27FC236}">
                  <a16:creationId xmlns:a16="http://schemas.microsoft.com/office/drawing/2014/main" id="{60383878-CD7A-CA7A-248D-E9B046F73D84}"/>
                </a:ext>
              </a:extLst>
            </p:cNvPr>
            <p:cNvSpPr>
              <a:spLocks noChangeArrowheads="1"/>
            </p:cNvSpPr>
            <p:nvPr/>
          </p:nvSpPr>
          <p:spPr bwMode="auto">
            <a:xfrm>
              <a:off x="843" y="1877"/>
              <a:ext cx="11" cy="46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19" name="Line 16">
              <a:extLst>
                <a:ext uri="{FF2B5EF4-FFF2-40B4-BE49-F238E27FC236}">
                  <a16:creationId xmlns:a16="http://schemas.microsoft.com/office/drawing/2014/main" id="{97BF6781-05AA-F67D-0353-DCCB1649C698}"/>
                </a:ext>
              </a:extLst>
            </p:cNvPr>
            <p:cNvSpPr>
              <a:spLocks noChangeShapeType="1"/>
            </p:cNvSpPr>
            <p:nvPr/>
          </p:nvSpPr>
          <p:spPr bwMode="auto">
            <a:xfrm>
              <a:off x="1775" y="1888"/>
              <a:ext cx="0" cy="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0" name="Rectangle 17">
              <a:extLst>
                <a:ext uri="{FF2B5EF4-FFF2-40B4-BE49-F238E27FC236}">
                  <a16:creationId xmlns:a16="http://schemas.microsoft.com/office/drawing/2014/main" id="{467C882D-E560-735F-A7C5-E094A81554A8}"/>
                </a:ext>
              </a:extLst>
            </p:cNvPr>
            <p:cNvSpPr>
              <a:spLocks noChangeArrowheads="1"/>
            </p:cNvSpPr>
            <p:nvPr/>
          </p:nvSpPr>
          <p:spPr bwMode="auto">
            <a:xfrm>
              <a:off x="1775" y="1888"/>
              <a:ext cx="11" cy="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1" name="Line 18">
              <a:extLst>
                <a:ext uri="{FF2B5EF4-FFF2-40B4-BE49-F238E27FC236}">
                  <a16:creationId xmlns:a16="http://schemas.microsoft.com/office/drawing/2014/main" id="{794D2034-3981-6D28-67BD-19880916EC20}"/>
                </a:ext>
              </a:extLst>
            </p:cNvPr>
            <p:cNvSpPr>
              <a:spLocks noChangeShapeType="1"/>
            </p:cNvSpPr>
            <p:nvPr/>
          </p:nvSpPr>
          <p:spPr bwMode="auto">
            <a:xfrm>
              <a:off x="3324" y="1888"/>
              <a:ext cx="0" cy="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2" name="Rectangle 19">
              <a:extLst>
                <a:ext uri="{FF2B5EF4-FFF2-40B4-BE49-F238E27FC236}">
                  <a16:creationId xmlns:a16="http://schemas.microsoft.com/office/drawing/2014/main" id="{EE6A1B75-C19C-C7CE-9EE6-06BA3B0070A3}"/>
                </a:ext>
              </a:extLst>
            </p:cNvPr>
            <p:cNvSpPr>
              <a:spLocks noChangeArrowheads="1"/>
            </p:cNvSpPr>
            <p:nvPr/>
          </p:nvSpPr>
          <p:spPr bwMode="auto">
            <a:xfrm>
              <a:off x="3324" y="1888"/>
              <a:ext cx="11" cy="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3" name="Line 20">
              <a:extLst>
                <a:ext uri="{FF2B5EF4-FFF2-40B4-BE49-F238E27FC236}">
                  <a16:creationId xmlns:a16="http://schemas.microsoft.com/office/drawing/2014/main" id="{ADBCCA92-FAAD-D088-30C0-DC18B56A9121}"/>
                </a:ext>
              </a:extLst>
            </p:cNvPr>
            <p:cNvSpPr>
              <a:spLocks noChangeShapeType="1"/>
            </p:cNvSpPr>
            <p:nvPr/>
          </p:nvSpPr>
          <p:spPr bwMode="auto">
            <a:xfrm>
              <a:off x="854" y="1877"/>
              <a:ext cx="248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4" name="Rectangle 21">
              <a:extLst>
                <a:ext uri="{FF2B5EF4-FFF2-40B4-BE49-F238E27FC236}">
                  <a16:creationId xmlns:a16="http://schemas.microsoft.com/office/drawing/2014/main" id="{61AE11C6-3A2C-FAF3-A220-D8B785D7FA5D}"/>
                </a:ext>
              </a:extLst>
            </p:cNvPr>
            <p:cNvSpPr>
              <a:spLocks noChangeArrowheads="1"/>
            </p:cNvSpPr>
            <p:nvPr/>
          </p:nvSpPr>
          <p:spPr bwMode="auto">
            <a:xfrm>
              <a:off x="854" y="1877"/>
              <a:ext cx="248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5" name="Line 22">
              <a:extLst>
                <a:ext uri="{FF2B5EF4-FFF2-40B4-BE49-F238E27FC236}">
                  <a16:creationId xmlns:a16="http://schemas.microsoft.com/office/drawing/2014/main" id="{960CB6D5-8D91-CAE8-029B-1164E3903715}"/>
                </a:ext>
              </a:extLst>
            </p:cNvPr>
            <p:cNvSpPr>
              <a:spLocks noChangeShapeType="1"/>
            </p:cNvSpPr>
            <p:nvPr/>
          </p:nvSpPr>
          <p:spPr bwMode="auto">
            <a:xfrm>
              <a:off x="854" y="2108"/>
              <a:ext cx="248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6" name="Rectangle 23">
              <a:extLst>
                <a:ext uri="{FF2B5EF4-FFF2-40B4-BE49-F238E27FC236}">
                  <a16:creationId xmlns:a16="http://schemas.microsoft.com/office/drawing/2014/main" id="{DE0F266C-18BB-92B8-EB08-0CFB58D63614}"/>
                </a:ext>
              </a:extLst>
            </p:cNvPr>
            <p:cNvSpPr>
              <a:spLocks noChangeArrowheads="1"/>
            </p:cNvSpPr>
            <p:nvPr/>
          </p:nvSpPr>
          <p:spPr bwMode="auto">
            <a:xfrm>
              <a:off x="854" y="2108"/>
              <a:ext cx="248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27" name="Line 24">
              <a:extLst>
                <a:ext uri="{FF2B5EF4-FFF2-40B4-BE49-F238E27FC236}">
                  <a16:creationId xmlns:a16="http://schemas.microsoft.com/office/drawing/2014/main" id="{114B8F8F-E075-0BBF-8137-35182E064AA7}"/>
                </a:ext>
              </a:extLst>
            </p:cNvPr>
            <p:cNvSpPr>
              <a:spLocks noChangeShapeType="1"/>
            </p:cNvSpPr>
            <p:nvPr/>
          </p:nvSpPr>
          <p:spPr bwMode="auto">
            <a:xfrm>
              <a:off x="854" y="2327"/>
              <a:ext cx="248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a-ES"/>
            </a:p>
          </p:txBody>
        </p:sp>
        <p:sp>
          <p:nvSpPr>
            <p:cNvPr id="28" name="Rectangle 25">
              <a:extLst>
                <a:ext uri="{FF2B5EF4-FFF2-40B4-BE49-F238E27FC236}">
                  <a16:creationId xmlns:a16="http://schemas.microsoft.com/office/drawing/2014/main" id="{1756DB31-D1DB-3719-8E62-BEF13DC9414B}"/>
                </a:ext>
              </a:extLst>
            </p:cNvPr>
            <p:cNvSpPr>
              <a:spLocks noChangeArrowheads="1"/>
            </p:cNvSpPr>
            <p:nvPr/>
          </p:nvSpPr>
          <p:spPr bwMode="auto">
            <a:xfrm>
              <a:off x="854" y="2327"/>
              <a:ext cx="2481"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grpSp>
    </p:spTree>
    <p:extLst>
      <p:ext uri="{BB962C8B-B14F-4D97-AF65-F5344CB8AC3E}">
        <p14:creationId xmlns:p14="http://schemas.microsoft.com/office/powerpoint/2010/main" val="1049946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a:extLst>
              <a:ext uri="{FF2B5EF4-FFF2-40B4-BE49-F238E27FC236}">
                <a16:creationId xmlns:a16="http://schemas.microsoft.com/office/drawing/2014/main" id="{B1A60593-F792-4F33-99BF-731B5C503E06}"/>
              </a:ext>
            </a:extLst>
          </p:cNvPr>
          <p:cNvSpPr txBox="1"/>
          <p:nvPr/>
        </p:nvSpPr>
        <p:spPr>
          <a:xfrm>
            <a:off x="417801" y="4934830"/>
            <a:ext cx="5968712" cy="1815882"/>
          </a:xfrm>
          <a:prstGeom prst="rect">
            <a:avLst/>
          </a:prstGeom>
          <a:noFill/>
        </p:spPr>
        <p:txBody>
          <a:bodyPr wrap="square" rtlCol="0">
            <a:spAutoFit/>
          </a:bodyPr>
          <a:lstStyle/>
          <a:p>
            <a:pPr defTabSz="914400"/>
            <a:r>
              <a:rPr lang="ca-ES" sz="1600" b="1" dirty="0">
                <a:solidFill>
                  <a:srgbClr val="C00000"/>
                </a:solidFill>
                <a:latin typeface="Arial"/>
              </a:rPr>
              <a:t>Pròrrogues per tipus de contracte:</a:t>
            </a:r>
          </a:p>
          <a:p>
            <a:pPr defTabSz="914400"/>
            <a:endParaRPr lang="ca-ES" sz="1600" b="1" dirty="0">
              <a:solidFill>
                <a:srgbClr val="C00000"/>
              </a:solidFill>
              <a:latin typeface="Arial"/>
            </a:endParaRPr>
          </a:p>
          <a:p>
            <a:pPr algn="just" defTabSz="914400"/>
            <a:r>
              <a:rPr lang="ca-ES" sz="1600" dirty="0">
                <a:solidFill>
                  <a:prstClr val="black"/>
                </a:solidFill>
                <a:latin typeface="Arial"/>
              </a:rPr>
              <a:t>Quant al </a:t>
            </a:r>
            <a:r>
              <a:rPr lang="ca-ES" sz="1600" u="sng" dirty="0">
                <a:solidFill>
                  <a:prstClr val="black"/>
                </a:solidFill>
                <a:latin typeface="Arial"/>
              </a:rPr>
              <a:t>nombre</a:t>
            </a:r>
            <a:r>
              <a:rPr lang="ca-ES" sz="1600" dirty="0">
                <a:solidFill>
                  <a:prstClr val="black"/>
                </a:solidFill>
                <a:latin typeface="Arial"/>
              </a:rPr>
              <a:t>, són les pròrrogues de serveis les més habituals, suposant el 62,1% del total de pròrrogues aprovades. </a:t>
            </a:r>
          </a:p>
          <a:p>
            <a:pPr algn="just" defTabSz="914400"/>
            <a:r>
              <a:rPr lang="ca-ES" sz="1600" dirty="0">
                <a:solidFill>
                  <a:prstClr val="black"/>
                </a:solidFill>
                <a:latin typeface="Arial"/>
              </a:rPr>
              <a:t>Pel que fa a l’</a:t>
            </a:r>
            <a:r>
              <a:rPr lang="ca-ES" sz="1600" u="sng" dirty="0">
                <a:solidFill>
                  <a:prstClr val="black"/>
                </a:solidFill>
                <a:latin typeface="Arial"/>
              </a:rPr>
              <a:t>import,</a:t>
            </a:r>
            <a:r>
              <a:rPr lang="ca-ES" sz="1600" dirty="0">
                <a:solidFill>
                  <a:prstClr val="black"/>
                </a:solidFill>
                <a:latin typeface="Arial"/>
              </a:rPr>
              <a:t> els contractes de serveis amb 1,3M d’€ que suposen el 34,6% de l’import total i els contractes d’obres, amb 1,5M d’€, el 39%.</a:t>
            </a:r>
          </a:p>
        </p:txBody>
      </p:sp>
      <p:sp>
        <p:nvSpPr>
          <p:cNvPr id="7" name="Contenidor de número de diapositiva 6">
            <a:extLst>
              <a:ext uri="{FF2B5EF4-FFF2-40B4-BE49-F238E27FC236}">
                <a16:creationId xmlns:a16="http://schemas.microsoft.com/office/drawing/2014/main" id="{E150AA06-F71B-4A20-A267-920BF4BA3B31}"/>
              </a:ext>
            </a:extLst>
          </p:cNvPr>
          <p:cNvSpPr>
            <a:spLocks noGrp="1"/>
          </p:cNvSpPr>
          <p:nvPr>
            <p:ph type="sldNum" sz="quarter" idx="12"/>
          </p:nvPr>
        </p:nvSpPr>
        <p:spPr/>
        <p:txBody>
          <a:bodyPr/>
          <a:lstStyle/>
          <a:p>
            <a:fld id="{69A02D07-1340-466E-8F89-ABB91E672000}" type="slidenum">
              <a:rPr lang="ca-ES" smtClean="0"/>
              <a:t>34</a:t>
            </a:fld>
            <a:endParaRPr lang="ca-ES"/>
          </a:p>
        </p:txBody>
      </p:sp>
      <p:pic>
        <p:nvPicPr>
          <p:cNvPr id="2" name="Imatge 1">
            <a:extLst>
              <a:ext uri="{FF2B5EF4-FFF2-40B4-BE49-F238E27FC236}">
                <a16:creationId xmlns:a16="http://schemas.microsoft.com/office/drawing/2014/main" id="{C978F8A0-5082-4DF1-8157-4D7013F1673C}"/>
              </a:ext>
            </a:extLst>
          </p:cNvPr>
          <p:cNvPicPr>
            <a:picLocks noChangeAspect="1"/>
          </p:cNvPicPr>
          <p:nvPr/>
        </p:nvPicPr>
        <p:blipFill>
          <a:blip r:embed="rId2"/>
          <a:stretch>
            <a:fillRect/>
          </a:stretch>
        </p:blipFill>
        <p:spPr>
          <a:xfrm>
            <a:off x="444644" y="464634"/>
            <a:ext cx="5995555" cy="3592630"/>
          </a:xfrm>
          <a:prstGeom prst="rect">
            <a:avLst/>
          </a:prstGeom>
        </p:spPr>
      </p:pic>
      <p:pic>
        <p:nvPicPr>
          <p:cNvPr id="4" name="Imatge 3">
            <a:extLst>
              <a:ext uri="{FF2B5EF4-FFF2-40B4-BE49-F238E27FC236}">
                <a16:creationId xmlns:a16="http://schemas.microsoft.com/office/drawing/2014/main" id="{44322D9F-00D3-0CFF-4EC5-54C421EC974A}"/>
              </a:ext>
            </a:extLst>
          </p:cNvPr>
          <p:cNvPicPr>
            <a:picLocks noChangeAspect="1"/>
          </p:cNvPicPr>
          <p:nvPr/>
        </p:nvPicPr>
        <p:blipFill>
          <a:blip r:embed="rId3"/>
          <a:stretch>
            <a:fillRect/>
          </a:stretch>
        </p:blipFill>
        <p:spPr>
          <a:xfrm>
            <a:off x="444644" y="7006683"/>
            <a:ext cx="6045200" cy="1301750"/>
          </a:xfrm>
          <a:prstGeom prst="rect">
            <a:avLst/>
          </a:prstGeom>
        </p:spPr>
      </p:pic>
      <p:pic>
        <p:nvPicPr>
          <p:cNvPr id="5" name="Imatge 4">
            <a:extLst>
              <a:ext uri="{FF2B5EF4-FFF2-40B4-BE49-F238E27FC236}">
                <a16:creationId xmlns:a16="http://schemas.microsoft.com/office/drawing/2014/main" id="{05817BA5-E296-FBCC-DC14-058A72BAA8E7}"/>
              </a:ext>
            </a:extLst>
          </p:cNvPr>
          <p:cNvPicPr>
            <a:picLocks noChangeAspect="1"/>
          </p:cNvPicPr>
          <p:nvPr/>
        </p:nvPicPr>
        <p:blipFill>
          <a:blip r:embed="rId4"/>
          <a:stretch>
            <a:fillRect/>
          </a:stretch>
        </p:blipFill>
        <p:spPr>
          <a:xfrm>
            <a:off x="163288" y="8706863"/>
            <a:ext cx="3843521" cy="2412852"/>
          </a:xfrm>
          <a:prstGeom prst="rect">
            <a:avLst/>
          </a:prstGeom>
        </p:spPr>
      </p:pic>
      <p:pic>
        <p:nvPicPr>
          <p:cNvPr id="6" name="Imatge 5">
            <a:extLst>
              <a:ext uri="{FF2B5EF4-FFF2-40B4-BE49-F238E27FC236}">
                <a16:creationId xmlns:a16="http://schemas.microsoft.com/office/drawing/2014/main" id="{E0E540D0-5631-BCDE-C9F7-BF1C7D987A46}"/>
              </a:ext>
            </a:extLst>
          </p:cNvPr>
          <p:cNvPicPr>
            <a:picLocks noChangeAspect="1"/>
          </p:cNvPicPr>
          <p:nvPr/>
        </p:nvPicPr>
        <p:blipFill>
          <a:blip r:embed="rId5"/>
          <a:stretch>
            <a:fillRect/>
          </a:stretch>
        </p:blipFill>
        <p:spPr>
          <a:xfrm>
            <a:off x="3203122" y="8771522"/>
            <a:ext cx="3491590" cy="2412852"/>
          </a:xfrm>
          <a:prstGeom prst="rect">
            <a:avLst/>
          </a:prstGeom>
        </p:spPr>
      </p:pic>
    </p:spTree>
    <p:extLst>
      <p:ext uri="{BB962C8B-B14F-4D97-AF65-F5344CB8AC3E}">
        <p14:creationId xmlns:p14="http://schemas.microsoft.com/office/powerpoint/2010/main" val="3885398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A835C404-2583-4F5C-AD7B-F6A1BE92DB46}"/>
              </a:ext>
            </a:extLst>
          </p:cNvPr>
          <p:cNvSpPr txBox="1"/>
          <p:nvPr/>
        </p:nvSpPr>
        <p:spPr>
          <a:xfrm>
            <a:off x="527760" y="845385"/>
            <a:ext cx="2269951" cy="338554"/>
          </a:xfrm>
          <a:prstGeom prst="rect">
            <a:avLst/>
          </a:prstGeom>
          <a:noFill/>
        </p:spPr>
        <p:txBody>
          <a:bodyPr wrap="square" rtlCol="0">
            <a:spAutoFit/>
          </a:bodyPr>
          <a:lstStyle/>
          <a:p>
            <a:pPr defTabSz="914400"/>
            <a:r>
              <a:rPr lang="ca-ES" sz="1600" b="1" dirty="0">
                <a:solidFill>
                  <a:srgbClr val="0000FF"/>
                </a:solidFill>
                <a:latin typeface="Arial"/>
              </a:rPr>
              <a:t>9. ACORDS MARC</a:t>
            </a:r>
          </a:p>
        </p:txBody>
      </p:sp>
      <p:sp>
        <p:nvSpPr>
          <p:cNvPr id="4" name="3 CuadroTexto">
            <a:extLst>
              <a:ext uri="{FF2B5EF4-FFF2-40B4-BE49-F238E27FC236}">
                <a16:creationId xmlns:a16="http://schemas.microsoft.com/office/drawing/2014/main" id="{8275A9C8-2EF7-4C86-B4BC-597A3CA8BC71}"/>
              </a:ext>
            </a:extLst>
          </p:cNvPr>
          <p:cNvSpPr txBox="1"/>
          <p:nvPr/>
        </p:nvSpPr>
        <p:spPr>
          <a:xfrm>
            <a:off x="527760" y="1472461"/>
            <a:ext cx="5951189" cy="1569660"/>
          </a:xfrm>
          <a:prstGeom prst="rect">
            <a:avLst/>
          </a:prstGeom>
          <a:noFill/>
        </p:spPr>
        <p:txBody>
          <a:bodyPr wrap="square" rtlCol="0">
            <a:spAutoFit/>
          </a:bodyPr>
          <a:lstStyle/>
          <a:p>
            <a:pPr algn="just" defTabSz="914400"/>
            <a:r>
              <a:rPr lang="ca-ES" sz="1600" dirty="0">
                <a:solidFill>
                  <a:prstClr val="black"/>
                </a:solidFill>
                <a:latin typeface="Arial"/>
              </a:rPr>
              <a:t>Al llarg del primer trimestre de 2024 la Subdirecció de Logística ha promogut un acord marc amb pluralitat d’empreses</a:t>
            </a:r>
            <a:r>
              <a:rPr kumimoji="0" lang="ca-ES" sz="1600" b="0" i="0" u="none" strike="noStrike" kern="1200" cap="none" spc="0" normalizeH="0" baseline="0" noProof="0" dirty="0">
                <a:ln>
                  <a:noFill/>
                </a:ln>
                <a:solidFill>
                  <a:prstClr val="black"/>
                </a:solidFill>
                <a:effectLst/>
                <a:uLnTx/>
                <a:uFillTx/>
                <a:latin typeface="Arial"/>
                <a:ea typeface="+mn-ea"/>
                <a:cs typeface="+mn-cs"/>
              </a:rPr>
              <a:t> (3 lots)</a:t>
            </a:r>
            <a:r>
              <a:rPr lang="ca-ES" sz="1600" dirty="0">
                <a:solidFill>
                  <a:prstClr val="black"/>
                </a:solidFill>
                <a:latin typeface="Arial"/>
              </a:rPr>
              <a:t>  per un import de </a:t>
            </a:r>
            <a:r>
              <a:rPr lang="ca-ES" sz="1600" b="1" dirty="0">
                <a:solidFill>
                  <a:srgbClr val="0000FF"/>
                </a:solidFill>
                <a:latin typeface="Arial"/>
              </a:rPr>
              <a:t>68.034,87€ </a:t>
            </a:r>
            <a:r>
              <a:rPr lang="es-ES" sz="1600" dirty="0">
                <a:latin typeface="Arial"/>
              </a:rPr>
              <a:t>per a la </a:t>
            </a:r>
            <a:r>
              <a:rPr lang="es-ES" sz="1600" dirty="0" err="1">
                <a:latin typeface="Arial"/>
              </a:rPr>
              <a:t>prestació</a:t>
            </a:r>
            <a:r>
              <a:rPr lang="es-ES" sz="1600" dirty="0">
                <a:latin typeface="Arial"/>
              </a:rPr>
              <a:t> de </a:t>
            </a:r>
            <a:r>
              <a:rPr lang="es-ES" sz="1600" dirty="0" err="1">
                <a:latin typeface="Arial"/>
              </a:rPr>
              <a:t>serveis</a:t>
            </a:r>
            <a:r>
              <a:rPr lang="es-ES" sz="1600" dirty="0">
                <a:latin typeface="Arial"/>
              </a:rPr>
              <a:t> </a:t>
            </a:r>
            <a:r>
              <a:rPr lang="es-ES" sz="1600" dirty="0" err="1">
                <a:latin typeface="Arial"/>
              </a:rPr>
              <a:t>urgents</a:t>
            </a:r>
            <a:r>
              <a:rPr lang="es-ES" sz="1600" dirty="0">
                <a:latin typeface="Arial"/>
              </a:rPr>
              <a:t> de </a:t>
            </a:r>
            <a:r>
              <a:rPr lang="es-ES" sz="1600" dirty="0" err="1">
                <a:latin typeface="Arial"/>
              </a:rPr>
              <a:t>missatgeria</a:t>
            </a:r>
            <a:r>
              <a:rPr lang="es-ES" sz="1600" dirty="0">
                <a:latin typeface="Arial"/>
              </a:rPr>
              <a:t> i </a:t>
            </a:r>
            <a:r>
              <a:rPr lang="es-ES" sz="1600" dirty="0" err="1">
                <a:latin typeface="Arial"/>
              </a:rPr>
              <a:t>paqueteria</a:t>
            </a:r>
            <a:r>
              <a:rPr lang="es-ES" sz="1600" dirty="0">
                <a:latin typeface="Arial"/>
              </a:rPr>
              <a:t> de la </a:t>
            </a:r>
            <a:r>
              <a:rPr lang="es-ES" sz="1600" dirty="0" err="1">
                <a:latin typeface="Arial"/>
              </a:rPr>
              <a:t>Diputació</a:t>
            </a:r>
            <a:r>
              <a:rPr lang="es-ES" sz="1600" dirty="0">
                <a:latin typeface="Arial"/>
              </a:rPr>
              <a:t> de Barcelona i </a:t>
            </a:r>
            <a:r>
              <a:rPr lang="es-ES" sz="1600" dirty="0" err="1">
                <a:latin typeface="Arial"/>
              </a:rPr>
              <a:t>dels</a:t>
            </a:r>
            <a:r>
              <a:rPr lang="es-ES" sz="1600" dirty="0">
                <a:latin typeface="Arial"/>
              </a:rPr>
              <a:t> </a:t>
            </a:r>
            <a:r>
              <a:rPr lang="es-ES" sz="1600" dirty="0" err="1">
                <a:latin typeface="Arial"/>
              </a:rPr>
              <a:t>ens</a:t>
            </a:r>
            <a:r>
              <a:rPr lang="es-ES" sz="1600" dirty="0">
                <a:latin typeface="Arial"/>
              </a:rPr>
              <a:t> </a:t>
            </a:r>
            <a:r>
              <a:rPr lang="es-ES" sz="1600" dirty="0" err="1">
                <a:latin typeface="Arial"/>
              </a:rPr>
              <a:t>adherits</a:t>
            </a:r>
            <a:r>
              <a:rPr lang="es-ES" sz="1600" b="1" dirty="0">
                <a:solidFill>
                  <a:srgbClr val="0000FF"/>
                </a:solidFill>
                <a:latin typeface="Arial"/>
              </a:rPr>
              <a:t>.</a:t>
            </a:r>
            <a:endParaRPr lang="ca-ES" sz="1600" b="1" dirty="0">
              <a:solidFill>
                <a:srgbClr val="0000FF"/>
              </a:solidFill>
              <a:latin typeface="Arial"/>
            </a:endParaRPr>
          </a:p>
          <a:p>
            <a:pPr defTabSz="914400"/>
            <a:r>
              <a:rPr lang="ca-ES" sz="1600" dirty="0">
                <a:solidFill>
                  <a:prstClr val="black"/>
                </a:solidFill>
                <a:latin typeface="Arial"/>
              </a:rPr>
              <a:t> </a:t>
            </a:r>
          </a:p>
        </p:txBody>
      </p:sp>
      <p:sp>
        <p:nvSpPr>
          <p:cNvPr id="6" name="QuadreDeText 5">
            <a:extLst>
              <a:ext uri="{FF2B5EF4-FFF2-40B4-BE49-F238E27FC236}">
                <a16:creationId xmlns:a16="http://schemas.microsoft.com/office/drawing/2014/main" id="{923369FB-9A30-45D3-A4A0-FA1CDD5A3FAB}"/>
              </a:ext>
            </a:extLst>
          </p:cNvPr>
          <p:cNvSpPr txBox="1"/>
          <p:nvPr/>
        </p:nvSpPr>
        <p:spPr>
          <a:xfrm>
            <a:off x="527759" y="2915144"/>
            <a:ext cx="5951189" cy="830997"/>
          </a:xfrm>
          <a:prstGeom prst="rect">
            <a:avLst/>
          </a:prstGeom>
          <a:noFill/>
        </p:spPr>
        <p:txBody>
          <a:bodyPr wrap="square" rtlCol="0">
            <a:spAutoFit/>
          </a:bodyPr>
          <a:lstStyle/>
          <a:p>
            <a:pPr algn="just" defTabSz="914400"/>
            <a:r>
              <a:rPr lang="ca-ES" sz="1600" dirty="0">
                <a:solidFill>
                  <a:prstClr val="black"/>
                </a:solidFill>
                <a:latin typeface="Arial"/>
              </a:rPr>
              <a:t>Cal tenir en compte que els imports són els de licitació ja que els imports adjudicats es coneixeran a mida que es concretin els contractes basats en aquests acords marc.</a:t>
            </a:r>
          </a:p>
        </p:txBody>
      </p:sp>
      <p:sp>
        <p:nvSpPr>
          <p:cNvPr id="8" name="Contenidor de número de diapositiva 7">
            <a:extLst>
              <a:ext uri="{FF2B5EF4-FFF2-40B4-BE49-F238E27FC236}">
                <a16:creationId xmlns:a16="http://schemas.microsoft.com/office/drawing/2014/main" id="{11FF4262-DACB-4BE8-9B06-9FD6CCCB4B0B}"/>
              </a:ext>
            </a:extLst>
          </p:cNvPr>
          <p:cNvSpPr>
            <a:spLocks noGrp="1"/>
          </p:cNvSpPr>
          <p:nvPr>
            <p:ph type="sldNum" sz="quarter" idx="12"/>
          </p:nvPr>
        </p:nvSpPr>
        <p:spPr/>
        <p:txBody>
          <a:bodyPr/>
          <a:lstStyle/>
          <a:p>
            <a:fld id="{69A02D07-1340-466E-8F89-ABB91E672000}" type="slidenum">
              <a:rPr lang="ca-ES" smtClean="0"/>
              <a:t>35</a:t>
            </a:fld>
            <a:endParaRPr lang="ca-ES"/>
          </a:p>
        </p:txBody>
      </p:sp>
      <p:pic>
        <p:nvPicPr>
          <p:cNvPr id="3" name="Imatge 2">
            <a:extLst>
              <a:ext uri="{FF2B5EF4-FFF2-40B4-BE49-F238E27FC236}">
                <a16:creationId xmlns:a16="http://schemas.microsoft.com/office/drawing/2014/main" id="{7BDFD0F6-E34F-0554-A547-08207E30C2A2}"/>
              </a:ext>
            </a:extLst>
          </p:cNvPr>
          <p:cNvPicPr>
            <a:picLocks noChangeAspect="1"/>
          </p:cNvPicPr>
          <p:nvPr/>
        </p:nvPicPr>
        <p:blipFill>
          <a:blip r:embed="rId2"/>
          <a:stretch>
            <a:fillRect/>
          </a:stretch>
        </p:blipFill>
        <p:spPr>
          <a:xfrm>
            <a:off x="573976" y="4121911"/>
            <a:ext cx="5858753" cy="725786"/>
          </a:xfrm>
          <a:prstGeom prst="rect">
            <a:avLst/>
          </a:prstGeom>
        </p:spPr>
      </p:pic>
    </p:spTree>
    <p:extLst>
      <p:ext uri="{BB962C8B-B14F-4D97-AF65-F5344CB8AC3E}">
        <p14:creationId xmlns:p14="http://schemas.microsoft.com/office/powerpoint/2010/main" val="44664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123F0C7D-F477-4B2C-9352-C4FABC734D3D}"/>
              </a:ext>
            </a:extLst>
          </p:cNvPr>
          <p:cNvSpPr txBox="1"/>
          <p:nvPr/>
        </p:nvSpPr>
        <p:spPr>
          <a:xfrm>
            <a:off x="332025" y="551497"/>
            <a:ext cx="6193950" cy="10433625"/>
          </a:xfrm>
          <a:prstGeom prst="rect">
            <a:avLst/>
          </a:prstGeom>
          <a:noFill/>
        </p:spPr>
        <p:txBody>
          <a:bodyPr wrap="square" rtlCol="0">
            <a:spAutoFit/>
          </a:bodyPr>
          <a:lstStyle/>
          <a:p>
            <a:pPr defTabSz="914400"/>
            <a:r>
              <a:rPr lang="ca-ES" sz="1600" b="1" dirty="0">
                <a:solidFill>
                  <a:srgbClr val="0000FF"/>
                </a:solidFill>
                <a:latin typeface="Arial"/>
              </a:rPr>
              <a:t>10. RESUM DE LES DADES PRINCIPALS </a:t>
            </a:r>
          </a:p>
          <a:p>
            <a:pPr defTabSz="914400"/>
            <a:r>
              <a:rPr lang="ca-ES" sz="1600" i="1" dirty="0">
                <a:solidFill>
                  <a:prstClr val="black"/>
                </a:solidFill>
                <a:latin typeface="Arial"/>
              </a:rPr>
              <a:t>           </a:t>
            </a:r>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GLOBAL</a:t>
            </a:r>
            <a:endParaRPr lang="ca-ES" sz="1600" b="1" dirty="0">
              <a:solidFill>
                <a:srgbClr val="0000FF"/>
              </a:solidFill>
              <a:latin typeface="Arial"/>
            </a:endParaRPr>
          </a:p>
          <a:p>
            <a:pPr marL="284400" algn="just" defTabSz="914400">
              <a:tabLst>
                <a:tab pos="180000" algn="l"/>
              </a:tabLst>
            </a:pPr>
            <a:r>
              <a:rPr lang="ca-ES" sz="1600" dirty="0">
                <a:solidFill>
                  <a:prstClr val="black"/>
                </a:solidFill>
                <a:latin typeface="Arial"/>
              </a:rPr>
              <a:t>Al  llarg del primer trimestre de 2024 les diferents Àrees de la Corporació i el seu sector públic han aprovat un total de </a:t>
            </a:r>
            <a:r>
              <a:rPr lang="ca-ES" sz="1600" b="1" dirty="0">
                <a:solidFill>
                  <a:prstClr val="black"/>
                </a:solidFill>
                <a:latin typeface="Arial"/>
              </a:rPr>
              <a:t>191 adjudicacions</a:t>
            </a:r>
            <a:r>
              <a:rPr lang="ca-ES" sz="1600" dirty="0">
                <a:solidFill>
                  <a:prstClr val="black"/>
                </a:solidFill>
                <a:latin typeface="Arial"/>
              </a:rPr>
              <a:t> per un import de </a:t>
            </a:r>
            <a:r>
              <a:rPr lang="ca-ES" sz="1600" b="1" dirty="0">
                <a:solidFill>
                  <a:prstClr val="black"/>
                </a:solidFill>
                <a:latin typeface="Arial"/>
              </a:rPr>
              <a:t>21.463.145,56€. </a:t>
            </a:r>
          </a:p>
          <a:p>
            <a:pPr marL="284400" algn="just" defTabSz="914400">
              <a:tabLst>
                <a:tab pos="180000" algn="l"/>
              </a:tabLst>
            </a:pPr>
            <a:r>
              <a:rPr lang="ca-ES" sz="1600" dirty="0">
                <a:solidFill>
                  <a:prstClr val="black"/>
                </a:solidFill>
                <a:latin typeface="Arial"/>
              </a:rPr>
              <a:t>Les Àrees de la Corporació suposen el 84% del nombre d’adjudicacions i el 75% de l’import total adjudicat</a:t>
            </a:r>
          </a:p>
          <a:p>
            <a:pPr marL="284400" algn="just" defTabSz="914400">
              <a:tabLst>
                <a:tab pos="180000" algn="l"/>
              </a:tabLst>
            </a:pPr>
            <a:endParaRPr lang="ca-ES" sz="1600" b="1" dirty="0">
              <a:solidFill>
                <a:srgbClr val="C00000"/>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ÀREES/OOAA/CONSORCIS</a:t>
            </a:r>
          </a:p>
          <a:p>
            <a:pPr marL="284400" algn="just" defTabSz="914400">
              <a:defRPr/>
            </a:pPr>
            <a:r>
              <a:rPr lang="ca-ES" sz="1600" dirty="0">
                <a:solidFill>
                  <a:prstClr val="black"/>
                </a:solidFill>
                <a:latin typeface="Arial"/>
              </a:rPr>
              <a:t>Pel que fa al nombre, l’Àrea de Cultura ha estat l’àrea amb més activitat contractual al llarg d’aquest primer trimestre de 2024 (inclou les subscripcions a revistes de la Gerència de Biblioteques) al promoure el 27,7% del nombre total de les adjudicacions.</a:t>
            </a:r>
          </a:p>
          <a:p>
            <a:pPr marL="284400" algn="just" defTabSz="914400">
              <a:defRPr/>
            </a:pPr>
            <a:r>
              <a:rPr lang="ca-ES" sz="1600" dirty="0">
                <a:solidFill>
                  <a:prstClr val="black"/>
                </a:solidFill>
                <a:latin typeface="Arial"/>
              </a:rPr>
              <a:t>Pel que fa a l’import, ha estat l’Àrea d’Infraestructures i Territori la que suposa el volum econòmic més important, el 27% de l’import total adjudicat</a:t>
            </a:r>
          </a:p>
          <a:p>
            <a:pPr marL="284400" algn="just" defTabSz="914400"/>
            <a:endParaRPr lang="ca-ES" sz="1600" b="1" dirty="0">
              <a:solidFill>
                <a:srgbClr val="0000FF"/>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TIPUS DE CONTRACTE</a:t>
            </a:r>
            <a:endParaRPr lang="ca-ES" sz="1600" b="1" dirty="0">
              <a:solidFill>
                <a:srgbClr val="0000FF"/>
              </a:solidFill>
              <a:latin typeface="Arial"/>
            </a:endParaRPr>
          </a:p>
          <a:p>
            <a:pPr marL="284400" algn="just" defTabSz="914400"/>
            <a:r>
              <a:rPr lang="ca-ES" sz="1600" dirty="0">
                <a:solidFill>
                  <a:prstClr val="black"/>
                </a:solidFill>
                <a:latin typeface="Arial"/>
              </a:rPr>
              <a:t>Segons la tipologia de contractes, són majoritaris, en nombre, els </a:t>
            </a:r>
            <a:r>
              <a:rPr lang="ca-ES" sz="1600" b="1" dirty="0">
                <a:solidFill>
                  <a:prstClr val="black"/>
                </a:solidFill>
                <a:latin typeface="Arial"/>
              </a:rPr>
              <a:t>contractes de serveis </a:t>
            </a:r>
            <a:r>
              <a:rPr lang="ca-ES" sz="1600" dirty="0">
                <a:solidFill>
                  <a:prstClr val="black"/>
                </a:solidFill>
                <a:latin typeface="Arial"/>
              </a:rPr>
              <a:t>representant el 40,3% sobre el nombre total d’adjudicacions i els contractes privats que suposen el 38,2%. Pel que fa a l’import, son els contractes de serveis els que suposen més import adjudicat, un 32,5% sobre el total.</a:t>
            </a:r>
          </a:p>
          <a:p>
            <a:pPr algn="just" defTabSz="914400"/>
            <a:endParaRPr lang="ca-ES" sz="1600" dirty="0">
              <a:solidFill>
                <a:prstClr val="black"/>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PROCEDIMENT D’ADJUDICACIÓ</a:t>
            </a:r>
          </a:p>
          <a:p>
            <a:pPr marL="284400" algn="just" defTabSz="914400"/>
            <a:r>
              <a:rPr lang="ca-ES" sz="1600" dirty="0">
                <a:solidFill>
                  <a:prstClr val="black"/>
                </a:solidFill>
                <a:latin typeface="Arial"/>
              </a:rPr>
              <a:t>La contractació per </a:t>
            </a:r>
            <a:r>
              <a:rPr lang="ca-ES" sz="1600" b="1" dirty="0">
                <a:solidFill>
                  <a:prstClr val="black"/>
                </a:solidFill>
                <a:latin typeface="Arial"/>
              </a:rPr>
              <a:t>Procediments Oberts </a:t>
            </a:r>
            <a:r>
              <a:rPr lang="ca-ES" sz="1600" dirty="0">
                <a:solidFill>
                  <a:prstClr val="black"/>
                </a:solidFill>
                <a:latin typeface="Arial"/>
              </a:rPr>
              <a:t>ha suposat el </a:t>
            </a:r>
            <a:r>
              <a:rPr lang="ca-ES" sz="1600" b="1" dirty="0">
                <a:solidFill>
                  <a:prstClr val="black"/>
                </a:solidFill>
                <a:latin typeface="Arial"/>
              </a:rPr>
              <a:t>58,6%</a:t>
            </a:r>
            <a:r>
              <a:rPr lang="ca-ES" sz="1600" dirty="0">
                <a:solidFill>
                  <a:prstClr val="black"/>
                </a:solidFill>
                <a:latin typeface="Arial"/>
              </a:rPr>
              <a:t> del nombre total d’adjudicacions i el </a:t>
            </a:r>
            <a:r>
              <a:rPr lang="ca-ES" sz="1600" b="1" dirty="0">
                <a:solidFill>
                  <a:prstClr val="black"/>
                </a:solidFill>
                <a:latin typeface="Arial"/>
              </a:rPr>
              <a:t>81,6% </a:t>
            </a:r>
            <a:r>
              <a:rPr lang="ca-ES" sz="1600" dirty="0">
                <a:solidFill>
                  <a:prstClr val="black"/>
                </a:solidFill>
                <a:latin typeface="Arial"/>
              </a:rPr>
              <a:t>del volum econòmic El 41,4% restant del nombre total d’adjudicacions corresponen als contractes adjudicats per procediments sense publicitat, el que suposa el 18,4% de l’import total adjudicat.</a:t>
            </a:r>
          </a:p>
          <a:p>
            <a:pPr marL="284400" algn="just" defTabSz="914400"/>
            <a:r>
              <a:rPr lang="ca-ES" sz="1600" dirty="0">
                <a:solidFill>
                  <a:prstClr val="black"/>
                </a:solidFill>
                <a:latin typeface="Arial"/>
              </a:rPr>
              <a:t>Dins de la contractació per procediment obert, el procediment de licitació més emprat en aquest primer trimestre de 2024 han estat el</a:t>
            </a:r>
            <a:r>
              <a:rPr lang="ca-ES" sz="1600" b="1" dirty="0">
                <a:solidFill>
                  <a:prstClr val="black"/>
                </a:solidFill>
                <a:latin typeface="Arial"/>
              </a:rPr>
              <a:t> Procediment Obert Ordinari (harmonitzat i no harmonitzat) </a:t>
            </a:r>
            <a:r>
              <a:rPr lang="ca-ES" sz="1600" dirty="0">
                <a:solidFill>
                  <a:prstClr val="black"/>
                </a:solidFill>
                <a:latin typeface="Arial"/>
              </a:rPr>
              <a:t>amb 44 adjudicacions que representen el </a:t>
            </a:r>
            <a:r>
              <a:rPr lang="ca-ES" sz="1600" b="1" dirty="0">
                <a:solidFill>
                  <a:prstClr val="black"/>
                </a:solidFill>
                <a:latin typeface="Arial"/>
              </a:rPr>
              <a:t>23%</a:t>
            </a:r>
            <a:r>
              <a:rPr lang="ca-ES" sz="1600" dirty="0">
                <a:solidFill>
                  <a:prstClr val="black"/>
                </a:solidFill>
                <a:latin typeface="Arial"/>
              </a:rPr>
              <a:t> pel que fa al nombre total de contractes i el </a:t>
            </a:r>
            <a:r>
              <a:rPr lang="ca-ES" sz="1600" b="1" dirty="0">
                <a:solidFill>
                  <a:prstClr val="black"/>
                </a:solidFill>
                <a:latin typeface="Arial"/>
              </a:rPr>
              <a:t>64,7%</a:t>
            </a:r>
            <a:r>
              <a:rPr lang="ca-ES" sz="1600" dirty="0">
                <a:solidFill>
                  <a:prstClr val="black"/>
                </a:solidFill>
                <a:latin typeface="Arial"/>
              </a:rPr>
              <a:t> pel que fa a l’import total adjudicat per Procediments Oberts, i el Procediment Simplificat amb 40 adjudicacions el que suposa el 20,9% del nombre total de contractes i el 40,5% de l’import total adjudicat per procediments amb publicitat.</a:t>
            </a:r>
          </a:p>
        </p:txBody>
      </p:sp>
      <p:sp>
        <p:nvSpPr>
          <p:cNvPr id="4" name="Contenidor de número de diapositiva 3">
            <a:extLst>
              <a:ext uri="{FF2B5EF4-FFF2-40B4-BE49-F238E27FC236}">
                <a16:creationId xmlns:a16="http://schemas.microsoft.com/office/drawing/2014/main" id="{23B8B190-581A-4D4E-BB2A-6940EA7799E0}"/>
              </a:ext>
            </a:extLst>
          </p:cNvPr>
          <p:cNvSpPr>
            <a:spLocks noGrp="1"/>
          </p:cNvSpPr>
          <p:nvPr>
            <p:ph type="sldNum" sz="quarter" idx="12"/>
          </p:nvPr>
        </p:nvSpPr>
        <p:spPr/>
        <p:txBody>
          <a:bodyPr/>
          <a:lstStyle/>
          <a:p>
            <a:fld id="{69A02D07-1340-466E-8F89-ABB91E672000}" type="slidenum">
              <a:rPr lang="ca-ES" smtClean="0"/>
              <a:t>36</a:t>
            </a:fld>
            <a:endParaRPr lang="ca-ES"/>
          </a:p>
        </p:txBody>
      </p:sp>
    </p:spTree>
    <p:extLst>
      <p:ext uri="{BB962C8B-B14F-4D97-AF65-F5344CB8AC3E}">
        <p14:creationId xmlns:p14="http://schemas.microsoft.com/office/powerpoint/2010/main" val="941224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9A82A60F-058C-4765-9A07-528C9FA693A7}"/>
              </a:ext>
            </a:extLst>
          </p:cNvPr>
          <p:cNvSpPr txBox="1"/>
          <p:nvPr/>
        </p:nvSpPr>
        <p:spPr>
          <a:xfrm>
            <a:off x="283087" y="1929774"/>
            <a:ext cx="6291826" cy="9694962"/>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lang="ca-ES" sz="1600" dirty="0">
                <a:solidFill>
                  <a:prstClr val="black"/>
                </a:solidFill>
                <a:latin typeface="Arial"/>
              </a:rPr>
              <a:t>     L’Àrea</a:t>
            </a:r>
            <a:r>
              <a:rPr kumimoji="0" lang="ca-ES" sz="1600" b="1" i="0" u="none" strike="noStrike" kern="1200" cap="none" spc="0" normalizeH="0" baseline="0" noProof="0" dirty="0">
                <a:ln>
                  <a:noFill/>
                </a:ln>
                <a:solidFill>
                  <a:srgbClr val="C00000"/>
                </a:solidFill>
                <a:effectLst/>
                <a:uLnTx/>
                <a:uFillTx/>
                <a:latin typeface="Arial"/>
                <a:ea typeface="+mn-ea"/>
                <a:cs typeface="+mn-cs"/>
              </a:rPr>
              <a:t> </a:t>
            </a:r>
            <a:r>
              <a:rPr lang="ca-ES" sz="1600" dirty="0">
                <a:solidFill>
                  <a:prstClr val="black"/>
                </a:solidFill>
                <a:latin typeface="Arial"/>
              </a:rPr>
              <a:t>de Serveis Generals i Transició Digital és la que ha tingut </a:t>
            </a:r>
          </a:p>
          <a:p>
            <a:pPr marR="0" lvl="0" algn="just" defTabSz="914400" rtl="0" eaLnBrk="1" fontAlgn="auto" latinLnBrk="0" hangingPunct="1">
              <a:lnSpc>
                <a:spcPct val="100000"/>
              </a:lnSpc>
              <a:spcBef>
                <a:spcPts val="0"/>
              </a:spcBef>
              <a:spcAft>
                <a:spcPts val="0"/>
              </a:spcAft>
              <a:buClrTx/>
              <a:buSzTx/>
              <a:tabLst/>
              <a:defRPr/>
            </a:pPr>
            <a:r>
              <a:rPr lang="ca-ES" sz="1600" dirty="0">
                <a:solidFill>
                  <a:prstClr val="black"/>
                </a:solidFill>
                <a:latin typeface="Arial"/>
              </a:rPr>
              <a:t>     més activitat contractual menor.</a:t>
            </a:r>
          </a:p>
          <a:p>
            <a:pPr marL="288000" marR="0" lvl="0" algn="just" defTabSz="914400" rtl="0" eaLnBrk="1" fontAlgn="auto" latinLnBrk="0" hangingPunct="1">
              <a:lnSpc>
                <a:spcPct val="100000"/>
              </a:lnSpc>
              <a:spcBef>
                <a:spcPts val="0"/>
              </a:spcBef>
              <a:spcAft>
                <a:spcPts val="0"/>
              </a:spcAft>
              <a:buClrTx/>
              <a:buSzTx/>
              <a:tabLst/>
              <a:defRPr/>
            </a:pPr>
            <a:r>
              <a:rPr lang="ca-ES" sz="1600" dirty="0">
                <a:solidFill>
                  <a:prstClr val="black"/>
                </a:solidFill>
                <a:latin typeface="Arial"/>
              </a:rPr>
              <a:t>Són majoritaris els contractes de serveis tan pel que fa al         nombre com pel que fa a l’import adjudicat.</a:t>
            </a:r>
          </a:p>
          <a:p>
            <a:pPr marR="0" lvl="0" algn="just" defTabSz="914400" rtl="0" eaLnBrk="1" fontAlgn="auto" latinLnBrk="0" hangingPunct="1">
              <a:lnSpc>
                <a:spcPct val="100000"/>
              </a:lnSpc>
              <a:spcBef>
                <a:spcPts val="0"/>
              </a:spcBef>
              <a:spcAft>
                <a:spcPts val="0"/>
              </a:spcAft>
              <a:buClrTx/>
              <a:buSzTx/>
              <a:tabLst/>
              <a:defRPr/>
            </a:pPr>
            <a:endParaRPr lang="ca-ES" sz="1600" dirty="0">
              <a:solidFill>
                <a:prstClr val="black"/>
              </a:solidFill>
              <a:latin typeface="Arial"/>
            </a:endParaRPr>
          </a:p>
          <a:p>
            <a:pPr marR="0" lvl="0" algn="just" defTabSz="914400" rtl="0" eaLnBrk="1" fontAlgn="auto" latinLnBrk="0" hangingPunct="1">
              <a:lnSpc>
                <a:spcPct val="100000"/>
              </a:lnSpc>
              <a:spcBef>
                <a:spcPts val="0"/>
              </a:spcBef>
              <a:spcAft>
                <a:spcPts val="0"/>
              </a:spcAft>
              <a:buClrTx/>
              <a:buSzTx/>
              <a:tabLst/>
              <a:defRPr/>
            </a:pPr>
            <a:r>
              <a:rPr lang="ca-ES" sz="1600" dirty="0">
                <a:solidFill>
                  <a:prstClr val="black"/>
                </a:solidFill>
                <a:latin typeface="Arial"/>
              </a:rPr>
              <a:t>.    </a:t>
            </a:r>
            <a:r>
              <a:rPr lang="ca-ES" sz="1600" b="1" dirty="0">
                <a:solidFill>
                  <a:srgbClr val="C00000"/>
                </a:solidFill>
                <a:latin typeface="Arial"/>
              </a:rPr>
              <a:t>ESTALVI ECONÒMIC</a:t>
            </a:r>
          </a:p>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r>
              <a:rPr lang="ca-ES" sz="1600" dirty="0">
                <a:solidFill>
                  <a:prstClr val="black"/>
                </a:solidFill>
                <a:latin typeface="Arial"/>
              </a:rPr>
              <a:t>L’estalvi obtingut de l’adjudicació realitzada per les Àrees de la Corporació (calculat en base a la part fixa dels imports de licitació i adjudicació), es situa en 13,3% sobre l’import fix aprovat. El percentatge més elevat el presenten els contractes d’obres. Atenent al procediment, </a:t>
            </a:r>
            <a:r>
              <a:rPr lang="ca-ES" sz="1600" dirty="0" err="1">
                <a:solidFill>
                  <a:prstClr val="black"/>
                </a:solidFill>
                <a:latin typeface="Arial"/>
              </a:rPr>
              <a:t>esl</a:t>
            </a:r>
            <a:r>
              <a:rPr lang="ca-ES" sz="1600" dirty="0">
                <a:solidFill>
                  <a:prstClr val="black"/>
                </a:solidFill>
                <a:latin typeface="Arial"/>
              </a:rPr>
              <a:t> que presenten percentatges més alts son el procediment Simplificat i el Simplificat-Sumari.</a:t>
            </a:r>
          </a:p>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r>
              <a:rPr lang="ca-ES" sz="1600" dirty="0">
                <a:solidFill>
                  <a:prstClr val="black"/>
                </a:solidFill>
                <a:latin typeface="Arial"/>
              </a:rPr>
              <a:t>L’estalvi obtingut de l’adjudicació realitzada pel sector públic (calculat en base als imports totals –fixa i variable- aprovats i adjudicats) es situa en el 5,8%. El percentatge més elevat el presenten els contractes de serveis. Pel que fa al procediment, el que presenta un major percentatge d’estalvi es el Procediment Simplificat-Sumari.</a:t>
            </a:r>
          </a:p>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endParaRPr kumimoji="0" lang="ca-ES" sz="1600" b="1" i="0" u="none" strike="noStrike" kern="1200" cap="none" spc="0" normalizeH="0" baseline="0" noProof="0" dirty="0">
              <a:ln>
                <a:noFill/>
              </a:ln>
              <a:solidFill>
                <a:prstClr val="black"/>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tab pos="180000" algn="l"/>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CONCURRÈNCIA</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la concurrència, la </a:t>
            </a:r>
            <a:r>
              <a:rPr kumimoji="0" lang="ca-ES" sz="1600" b="1" i="0" u="none" strike="noStrike" kern="1200" cap="none" spc="0" normalizeH="0" baseline="0" noProof="0" dirty="0">
                <a:ln>
                  <a:noFill/>
                </a:ln>
                <a:solidFill>
                  <a:prstClr val="black"/>
                </a:solidFill>
                <a:effectLst/>
                <a:uLnTx/>
                <a:uFillTx/>
                <a:latin typeface="Arial"/>
                <a:ea typeface="+mn-ea"/>
                <a:cs typeface="+mn-cs"/>
              </a:rPr>
              <a:t>ràtio licitadors per adjudicació o índex de concurrència </a:t>
            </a:r>
            <a:r>
              <a:rPr kumimoji="0" lang="ca-ES" sz="1600" b="0" i="0" u="none" strike="noStrike" kern="1200" cap="none" spc="0" normalizeH="0" baseline="0" noProof="0" dirty="0">
                <a:ln>
                  <a:noFill/>
                </a:ln>
                <a:solidFill>
                  <a:prstClr val="black"/>
                </a:solidFill>
                <a:effectLst/>
                <a:uLnTx/>
                <a:uFillTx/>
                <a:latin typeface="Arial"/>
                <a:ea typeface="+mn-ea"/>
                <a:cs typeface="+mn-cs"/>
              </a:rPr>
              <a:t>es situa, en </a:t>
            </a:r>
            <a:r>
              <a:rPr lang="ca-ES" sz="1600" dirty="0">
                <a:solidFill>
                  <a:prstClr val="black"/>
                </a:solidFill>
                <a:latin typeface="Arial"/>
              </a:rPr>
              <a:t>aquest primer trimestre de 2024</a:t>
            </a:r>
            <a:r>
              <a:rPr kumimoji="0" lang="ca-ES" sz="1600" b="0" i="0" u="none" strike="noStrike" kern="1200" cap="none" spc="0" normalizeH="0" baseline="0" noProof="0" dirty="0">
                <a:ln>
                  <a:noFill/>
                </a:ln>
                <a:solidFill>
                  <a:prstClr val="black"/>
                </a:solidFill>
                <a:effectLst/>
                <a:uLnTx/>
                <a:uFillTx/>
                <a:latin typeface="Arial"/>
                <a:ea typeface="+mn-ea"/>
                <a:cs typeface="+mn-cs"/>
              </a:rPr>
              <a:t>, en </a:t>
            </a:r>
            <a:r>
              <a:rPr lang="ca-ES" sz="1600" b="1" dirty="0">
                <a:solidFill>
                  <a:prstClr val="black"/>
                </a:solidFill>
                <a:latin typeface="Arial"/>
              </a:rPr>
              <a:t>3,2</a:t>
            </a:r>
            <a:r>
              <a:rPr kumimoji="0" lang="ca-ES" sz="1600" b="0" i="0" u="none" strike="noStrike" kern="1200" cap="none" spc="0" normalizeH="0" baseline="0" noProof="0" dirty="0">
                <a:ln>
                  <a:noFill/>
                </a:ln>
                <a:solidFill>
                  <a:prstClr val="black"/>
                </a:solidFill>
                <a:effectLst/>
                <a:uLnTx/>
                <a:uFillTx/>
                <a:latin typeface="Arial"/>
                <a:ea typeface="+mn-ea"/>
                <a:cs typeface="+mn-cs"/>
              </a:rPr>
              <a:t> empreses licitadores per adjudicació. </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Les </a:t>
            </a:r>
            <a:r>
              <a:rPr kumimoji="0" lang="ca-ES" sz="1600" b="1" i="0" u="none" strike="noStrike" kern="1200" cap="none" spc="0" normalizeH="0" baseline="0" noProof="0" dirty="0">
                <a:ln>
                  <a:noFill/>
                </a:ln>
                <a:solidFill>
                  <a:prstClr val="black"/>
                </a:solidFill>
                <a:effectLst/>
                <a:uLnTx/>
                <a:uFillTx/>
                <a:latin typeface="Arial"/>
                <a:ea typeface="+mn-ea"/>
                <a:cs typeface="+mn-cs"/>
              </a:rPr>
              <a:t>licitacions d’obres </a:t>
            </a:r>
            <a:r>
              <a:rPr kumimoji="0" lang="ca-ES" sz="1600" b="0" i="0" u="none" strike="noStrike" kern="1200" cap="none" spc="0" normalizeH="0" baseline="0" noProof="0" dirty="0">
                <a:ln>
                  <a:noFill/>
                </a:ln>
                <a:solidFill>
                  <a:prstClr val="black"/>
                </a:solidFill>
                <a:effectLst/>
                <a:uLnTx/>
                <a:uFillTx/>
                <a:latin typeface="Arial"/>
                <a:ea typeface="+mn-ea"/>
                <a:cs typeface="+mn-cs"/>
              </a:rPr>
              <a:t>són les que</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b="0" i="0" u="none" strike="noStrike" kern="1200" cap="none" spc="0" normalizeH="0" baseline="0" noProof="0" dirty="0">
                <a:ln>
                  <a:noFill/>
                </a:ln>
                <a:solidFill>
                  <a:prstClr val="black"/>
                </a:solidFill>
                <a:effectLst/>
                <a:uLnTx/>
                <a:uFillTx/>
                <a:latin typeface="Arial"/>
                <a:ea typeface="+mn-ea"/>
                <a:cs typeface="+mn-cs"/>
              </a:rPr>
              <a:t>presenten la concurrència és mes alta, </a:t>
            </a:r>
            <a:r>
              <a:rPr lang="ca-ES" sz="1600" b="1" dirty="0">
                <a:solidFill>
                  <a:prstClr val="black"/>
                </a:solidFill>
                <a:latin typeface="Arial"/>
              </a:rPr>
              <a:t>4</a:t>
            </a:r>
            <a:r>
              <a:rPr kumimoji="0" lang="ca-ES" sz="1600" b="0" i="0" u="none" strike="noStrike" kern="1200" cap="none" spc="0" normalizeH="0" baseline="0" noProof="0" dirty="0">
                <a:ln>
                  <a:noFill/>
                </a:ln>
                <a:solidFill>
                  <a:prstClr val="black"/>
                </a:solidFill>
                <a:effectLst/>
                <a:uLnTx/>
                <a:uFillTx/>
                <a:latin typeface="Arial"/>
                <a:ea typeface="+mn-ea"/>
                <a:cs typeface="+mn-cs"/>
              </a:rPr>
              <a:t> licitadors per adjudicació. </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Si s'atén al tipus de procediment, les </a:t>
            </a:r>
            <a:r>
              <a:rPr kumimoji="0" lang="ca-ES" sz="1600" b="1" i="0" u="none" strike="noStrike" kern="1200" cap="none" spc="0" normalizeH="0" baseline="0" noProof="0" dirty="0">
                <a:ln>
                  <a:noFill/>
                </a:ln>
                <a:solidFill>
                  <a:prstClr val="black"/>
                </a:solidFill>
                <a:effectLst/>
                <a:uLnTx/>
                <a:uFillTx/>
                <a:latin typeface="Arial"/>
                <a:ea typeface="+mn-ea"/>
                <a:cs typeface="+mn-cs"/>
              </a:rPr>
              <a:t>licitacions per Procediment Obert Simplificat </a:t>
            </a:r>
            <a:r>
              <a:rPr kumimoji="0" lang="ca-ES" sz="1600" b="0" i="0" u="none" strike="noStrike" kern="1200" cap="none" spc="0" normalizeH="0" baseline="0" noProof="0" dirty="0">
                <a:ln>
                  <a:noFill/>
                </a:ln>
                <a:solidFill>
                  <a:prstClr val="black"/>
                </a:solidFill>
                <a:effectLst/>
                <a:uLnTx/>
                <a:uFillTx/>
                <a:latin typeface="Arial"/>
                <a:ea typeface="+mn-ea"/>
                <a:cs typeface="+mn-cs"/>
              </a:rPr>
              <a:t>són les que obtenen la ràtio licitadors per adjudicació més elevada amb </a:t>
            </a:r>
            <a:r>
              <a:rPr kumimoji="0" lang="ca-ES" sz="1600" b="1" i="0" u="none" strike="noStrike" kern="1200" cap="none" spc="0" normalizeH="0" baseline="0" noProof="0" dirty="0">
                <a:ln>
                  <a:noFill/>
                </a:ln>
                <a:solidFill>
                  <a:prstClr val="black"/>
                </a:solidFill>
                <a:effectLst/>
                <a:uLnTx/>
                <a:uFillTx/>
                <a:latin typeface="Arial"/>
                <a:ea typeface="+mn-ea"/>
                <a:cs typeface="+mn-cs"/>
              </a:rPr>
              <a:t>4</a:t>
            </a:r>
            <a:r>
              <a:rPr lang="ca-ES" sz="1600" b="1" dirty="0">
                <a:solidFill>
                  <a:prstClr val="black"/>
                </a:solidFill>
                <a:latin typeface="Arial"/>
              </a:rPr>
              <a:t>.</a:t>
            </a:r>
            <a:r>
              <a:rPr kumimoji="0" lang="ca-ES" sz="1600" b="0" i="0" u="none" strike="noStrike" kern="1200" cap="none" spc="0" normalizeH="0" baseline="0" noProof="0" dirty="0">
                <a:ln>
                  <a:noFill/>
                </a:ln>
                <a:solidFill>
                  <a:prstClr val="black"/>
                </a:solidFill>
                <a:effectLst/>
                <a:uLnTx/>
                <a:uFillTx/>
                <a:latin typeface="Arial"/>
                <a:ea typeface="+mn-ea"/>
                <a:cs typeface="+mn-cs"/>
              </a:rPr>
              <a:t> </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El </a:t>
            </a:r>
            <a:r>
              <a:rPr kumimoji="0" lang="ca-ES" sz="1600" b="1" i="0" u="none" strike="noStrike" kern="1200" cap="none" spc="0" normalizeH="0" baseline="0" noProof="0" dirty="0">
                <a:ln>
                  <a:noFill/>
                </a:ln>
                <a:solidFill>
                  <a:prstClr val="black"/>
                </a:solidFill>
                <a:effectLst/>
                <a:uLnTx/>
                <a:uFillTx/>
                <a:latin typeface="Arial"/>
                <a:ea typeface="+mn-ea"/>
                <a:cs typeface="+mn-cs"/>
              </a:rPr>
              <a:t>percentatge de licitacions amb una sola oferta </a:t>
            </a:r>
            <a:r>
              <a:rPr kumimoji="0" lang="ca-ES" sz="1600" b="0" i="0" u="none" strike="noStrike" kern="1200" cap="none" spc="0" normalizeH="0" baseline="0" noProof="0" dirty="0">
                <a:ln>
                  <a:noFill/>
                </a:ln>
                <a:solidFill>
                  <a:prstClr val="black"/>
                </a:solidFill>
                <a:effectLst/>
                <a:uLnTx/>
                <a:uFillTx/>
                <a:latin typeface="Arial"/>
                <a:ea typeface="+mn-ea"/>
                <a:cs typeface="+mn-cs"/>
              </a:rPr>
              <a:t>suposa el </a:t>
            </a:r>
            <a:r>
              <a:rPr kumimoji="0" lang="ca-ES" sz="1600" b="1" i="0" u="none" strike="noStrike" kern="1200" cap="none" spc="0" normalizeH="0" baseline="0" noProof="0" dirty="0">
                <a:ln>
                  <a:noFill/>
                </a:ln>
                <a:solidFill>
                  <a:prstClr val="black"/>
                </a:solidFill>
                <a:effectLst/>
                <a:uLnTx/>
                <a:uFillTx/>
                <a:latin typeface="Arial"/>
                <a:ea typeface="+mn-ea"/>
                <a:cs typeface="+mn-cs"/>
              </a:rPr>
              <a:t>35%</a:t>
            </a:r>
            <a:r>
              <a:rPr kumimoji="0" lang="ca-ES" sz="1600" b="0" i="0" u="none" strike="noStrike" kern="1200" cap="none" spc="0" normalizeH="0" baseline="0" noProof="0" dirty="0">
                <a:ln>
                  <a:noFill/>
                </a:ln>
                <a:solidFill>
                  <a:prstClr val="black"/>
                </a:solidFill>
                <a:effectLst/>
                <a:uLnTx/>
                <a:uFillTx/>
                <a:latin typeface="Arial"/>
                <a:ea typeface="+mn-ea"/>
                <a:cs typeface="+mn-cs"/>
              </a:rPr>
              <a:t> sobre el total d’adjudicacions per procediment obert. </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Son les licitacions de serveis les que presenten un major percentatge de licitacions amb una sola oferta, </a:t>
            </a:r>
            <a:r>
              <a:rPr lang="ca-ES" sz="1600" dirty="0">
                <a:solidFill>
                  <a:prstClr val="black"/>
                </a:solidFill>
                <a:latin typeface="Arial"/>
              </a:rPr>
              <a:t>el 41</a:t>
            </a:r>
            <a:r>
              <a:rPr kumimoji="0" lang="ca-ES" sz="1600" b="0" i="0" u="none" strike="noStrike" kern="1200" cap="none" spc="0" normalizeH="0" baseline="0" noProof="0" dirty="0">
                <a:ln>
                  <a:noFill/>
                </a:ln>
                <a:solidFill>
                  <a:prstClr val="black"/>
                </a:solidFill>
                <a:effectLst/>
                <a:uLnTx/>
                <a:uFillTx/>
                <a:latin typeface="Arial"/>
                <a:ea typeface="+mn-ea"/>
                <a:cs typeface="+mn-cs"/>
              </a:rPr>
              <a:t>%</a:t>
            </a:r>
            <a:r>
              <a:rPr lang="ca-ES" sz="1600" dirty="0">
                <a:solidFill>
                  <a:prstClr val="black"/>
                </a:solidFill>
                <a:latin typeface="Arial"/>
              </a:rPr>
              <a:t> el que representa el 35% del volum econòmic</a:t>
            </a:r>
            <a:r>
              <a:rPr kumimoji="0" lang="ca-ES" sz="1600" b="0" i="0" u="none" strike="noStrike" kern="1200" cap="none" spc="0" normalizeH="0" baseline="0" noProof="0" dirty="0">
                <a:ln>
                  <a:noFill/>
                </a:ln>
                <a:solidFill>
                  <a:prstClr val="black"/>
                </a:solidFill>
                <a:effectLst/>
                <a:uLnTx/>
                <a:uFillTx/>
                <a:latin typeface="Arial"/>
                <a:ea typeface="+mn-ea"/>
                <a:cs typeface="+mn-cs"/>
              </a:rPr>
              <a:t> adjudicat per aquest procediment.</a:t>
            </a:r>
          </a:p>
          <a:p>
            <a:pPr marL="2844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Atenent al tipus de procediment, el que presenta el major percentatge de licitacions amb una sola oferta es el Procediment Simplificat-Sumari, el 48% i representa el 53% del volum adjudicat.</a:t>
            </a:r>
          </a:p>
        </p:txBody>
      </p:sp>
      <p:sp>
        <p:nvSpPr>
          <p:cNvPr id="5" name="Contenidor de número de diapositiva 4">
            <a:extLst>
              <a:ext uri="{FF2B5EF4-FFF2-40B4-BE49-F238E27FC236}">
                <a16:creationId xmlns:a16="http://schemas.microsoft.com/office/drawing/2014/main" id="{D71FE38F-0B1E-4583-9FDB-22799039362E}"/>
              </a:ext>
            </a:extLst>
          </p:cNvPr>
          <p:cNvSpPr>
            <a:spLocks noGrp="1"/>
          </p:cNvSpPr>
          <p:nvPr>
            <p:ph type="sldNum" sz="quarter" idx="12"/>
          </p:nvPr>
        </p:nvSpPr>
        <p:spPr/>
        <p:txBody>
          <a:bodyPr/>
          <a:lstStyle/>
          <a:p>
            <a:fld id="{69A02D07-1340-466E-8F89-ABB91E672000}" type="slidenum">
              <a:rPr lang="ca-ES" smtClean="0"/>
              <a:t>37</a:t>
            </a:fld>
            <a:endParaRPr lang="ca-ES"/>
          </a:p>
        </p:txBody>
      </p:sp>
      <p:sp>
        <p:nvSpPr>
          <p:cNvPr id="2" name="QuadreDeText 1">
            <a:extLst>
              <a:ext uri="{FF2B5EF4-FFF2-40B4-BE49-F238E27FC236}">
                <a16:creationId xmlns:a16="http://schemas.microsoft.com/office/drawing/2014/main" id="{A90B0EF3-9D7D-B01B-933D-E76E40505E00}"/>
              </a:ext>
            </a:extLst>
          </p:cNvPr>
          <p:cNvSpPr txBox="1"/>
          <p:nvPr/>
        </p:nvSpPr>
        <p:spPr>
          <a:xfrm>
            <a:off x="332025" y="567264"/>
            <a:ext cx="6193950" cy="1077218"/>
          </a:xfrm>
          <a:prstGeom prst="rect">
            <a:avLst/>
          </a:prstGeom>
          <a:noFill/>
        </p:spPr>
        <p:txBody>
          <a:bodyPr wrap="square" rtlCol="0">
            <a:spAutoFit/>
          </a:bodyPr>
          <a:lstStyle/>
          <a:p>
            <a:pPr marL="285750" indent="-285750" algn="just" defTabSz="914400">
              <a:buFont typeface="Arial" panose="020B0604020202020204" pitchFamily="34" charset="0"/>
              <a:buChar char="•"/>
            </a:pPr>
            <a:r>
              <a:rPr lang="ca-ES" sz="1600" b="1" dirty="0">
                <a:solidFill>
                  <a:srgbClr val="C00000"/>
                </a:solidFill>
                <a:latin typeface="Arial"/>
              </a:rPr>
              <a:t>CONTRACTACIÓ MENOR </a:t>
            </a:r>
            <a:r>
              <a:rPr lang="ca-ES" sz="1600" i="1" dirty="0">
                <a:solidFill>
                  <a:srgbClr val="C00000"/>
                </a:solidFill>
                <a:latin typeface="Arial"/>
              </a:rPr>
              <a:t>(no inclou el sector públic)</a:t>
            </a:r>
          </a:p>
          <a:p>
            <a:pPr marL="284400" algn="just" defTabSz="914400"/>
            <a:r>
              <a:rPr lang="ca-ES" sz="1600" dirty="0">
                <a:solidFill>
                  <a:prstClr val="black"/>
                </a:solidFill>
                <a:latin typeface="Arial"/>
              </a:rPr>
              <a:t>En total s’han informat </a:t>
            </a:r>
            <a:r>
              <a:rPr lang="ca-ES" sz="1600" b="1" dirty="0">
                <a:solidFill>
                  <a:prstClr val="black"/>
                </a:solidFill>
                <a:latin typeface="Arial"/>
              </a:rPr>
              <a:t>3.459 contractes menors </a:t>
            </a:r>
            <a:r>
              <a:rPr lang="ca-ES" sz="1600" dirty="0">
                <a:solidFill>
                  <a:prstClr val="black"/>
                </a:solidFill>
                <a:latin typeface="Arial"/>
              </a:rPr>
              <a:t>per un import de </a:t>
            </a:r>
            <a:r>
              <a:rPr lang="ca-ES" sz="1600" b="1" dirty="0">
                <a:solidFill>
                  <a:prstClr val="black"/>
                </a:solidFill>
                <a:latin typeface="Arial"/>
              </a:rPr>
              <a:t>5.755.328€.</a:t>
            </a:r>
            <a:r>
              <a:rPr lang="ca-ES" sz="1600" dirty="0">
                <a:solidFill>
                  <a:prstClr val="black"/>
                </a:solidFill>
                <a:latin typeface="Arial"/>
              </a:rPr>
              <a:t> La contractació menor suposa el </a:t>
            </a:r>
            <a:r>
              <a:rPr lang="ca-ES" sz="1600" b="1" dirty="0">
                <a:solidFill>
                  <a:prstClr val="black"/>
                </a:solidFill>
                <a:latin typeface="Arial"/>
              </a:rPr>
              <a:t>26</a:t>
            </a:r>
            <a:r>
              <a:rPr lang="ca-ES" sz="1600" b="1" dirty="0">
                <a:solidFill>
                  <a:srgbClr val="000000"/>
                </a:solidFill>
                <a:latin typeface="Arial"/>
              </a:rPr>
              <a:t>% </a:t>
            </a:r>
            <a:r>
              <a:rPr lang="ca-ES" sz="1600" dirty="0">
                <a:solidFill>
                  <a:prstClr val="black"/>
                </a:solidFill>
                <a:latin typeface="Arial"/>
              </a:rPr>
              <a:t>de l’import total adjudicat per les diferents Àrees de la Corporació</a:t>
            </a:r>
          </a:p>
        </p:txBody>
      </p:sp>
    </p:spTree>
    <p:extLst>
      <p:ext uri="{BB962C8B-B14F-4D97-AF65-F5344CB8AC3E}">
        <p14:creationId xmlns:p14="http://schemas.microsoft.com/office/powerpoint/2010/main" val="2992816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9A14BBDD-FBCC-4432-BB4B-3C22A38D6973}"/>
              </a:ext>
            </a:extLst>
          </p:cNvPr>
          <p:cNvSpPr txBox="1"/>
          <p:nvPr/>
        </p:nvSpPr>
        <p:spPr>
          <a:xfrm>
            <a:off x="301172" y="2848957"/>
            <a:ext cx="6255656" cy="6494085"/>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RESERVA SOCIAL </a:t>
            </a:r>
            <a:r>
              <a:rPr kumimoji="0" lang="ca-ES" sz="1600" i="1" u="none" strike="noStrike" kern="1200" cap="none" spc="0" normalizeH="0" baseline="0" noProof="0" dirty="0">
                <a:ln>
                  <a:noFill/>
                </a:ln>
                <a:solidFill>
                  <a:srgbClr val="C00000"/>
                </a:solidFill>
                <a:effectLst/>
                <a:uLnTx/>
                <a:uFillTx/>
                <a:latin typeface="Arial"/>
                <a:ea typeface="+mn-ea"/>
                <a:cs typeface="+mn-cs"/>
              </a:rPr>
              <a:t>(no inclou el sector públic)</a:t>
            </a:r>
            <a:endParaRPr kumimoji="0" lang="ca-ES" sz="1600" i="1" u="none" strike="noStrike" kern="1200" cap="none" spc="0" normalizeH="0" baseline="0" noProof="0" dirty="0">
              <a:ln>
                <a:noFill/>
              </a:ln>
              <a:solidFill>
                <a:srgbClr val="0000FF"/>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Al llarg del primer trimestre 2024 no s’ha adjudicat cap contracte amb Reserva Social.</a:t>
            </a:r>
            <a:endParaRPr kumimoji="0" lang="ca-ES" sz="16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CLÀUSULES MEDIAMBIENTALS I SOCIALS </a:t>
            </a:r>
            <a:r>
              <a:rPr kumimoji="0" lang="ca-ES" sz="1600" b="0" i="1" u="none" strike="noStrike" kern="1200" cap="none" spc="0" normalizeH="0" baseline="0" noProof="0" dirty="0">
                <a:ln>
                  <a:noFill/>
                </a:ln>
                <a:solidFill>
                  <a:srgbClr val="C00000"/>
                </a:solidFill>
                <a:effectLst/>
                <a:uLnTx/>
                <a:uFillTx/>
                <a:latin typeface="Arial"/>
                <a:ea typeface="+mn-ea"/>
                <a:cs typeface="+mn-cs"/>
              </a:rPr>
              <a:t>(no inclou el sector públic)</a:t>
            </a:r>
            <a:endParaRPr kumimoji="0" lang="ca-ES" sz="1600" b="1" i="0" u="none" strike="noStrike" kern="1200" cap="none" spc="0" normalizeH="0" baseline="0" noProof="0" dirty="0">
              <a:ln>
                <a:noFill/>
              </a:ln>
              <a:solidFill>
                <a:srgbClr val="C00000"/>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 </a:t>
            </a:r>
            <a:r>
              <a:rPr kumimoji="0" lang="ca-ES" sz="1600" b="0" i="0" u="sng" strike="noStrike" kern="1200" cap="none" spc="0" normalizeH="0" baseline="0" noProof="0" dirty="0">
                <a:ln>
                  <a:noFill/>
                </a:ln>
                <a:solidFill>
                  <a:prstClr val="black"/>
                </a:solidFill>
                <a:effectLst/>
                <a:uLnTx/>
                <a:uFillTx/>
                <a:latin typeface="Arial"/>
                <a:ea typeface="+mn-ea"/>
                <a:cs typeface="+mn-cs"/>
              </a:rPr>
              <a:t>Clàusules mediambientals</a:t>
            </a:r>
            <a:r>
              <a:rPr kumimoji="0" lang="ca-ES" sz="1600" b="0" i="0" u="none" strike="noStrike" kern="1200" cap="none" spc="0" normalizeH="0" baseline="0" noProof="0" dirty="0">
                <a:ln>
                  <a:noFill/>
                </a:ln>
                <a:solidFill>
                  <a:prstClr val="black"/>
                </a:solidFill>
                <a:effectLst/>
                <a:uLnTx/>
                <a:uFillTx/>
                <a:latin typeface="Arial"/>
                <a:ea typeface="+mn-ea"/>
                <a:cs typeface="+mn-cs"/>
              </a:rPr>
              <a:t>: En </a:t>
            </a:r>
            <a:r>
              <a:rPr lang="ca-ES" sz="1600" dirty="0">
                <a:solidFill>
                  <a:prstClr val="black"/>
                </a:solidFill>
                <a:latin typeface="Arial"/>
              </a:rPr>
              <a:t>aquest primer trimestre</a:t>
            </a:r>
            <a:r>
              <a:rPr kumimoji="0" lang="ca-ES" sz="1600" b="0" i="0" u="none" strike="noStrike" kern="1200" cap="none" spc="0" normalizeH="0" baseline="0" noProof="0" dirty="0">
                <a:ln>
                  <a:noFill/>
                </a:ln>
                <a:solidFill>
                  <a:prstClr val="black"/>
                </a:solidFill>
                <a:effectLst/>
                <a:uLnTx/>
                <a:uFillTx/>
                <a:latin typeface="Arial"/>
                <a:ea typeface="+mn-ea"/>
                <a:cs typeface="+mn-cs"/>
              </a:rPr>
              <a:t> s’han adjudicat </a:t>
            </a:r>
            <a:r>
              <a:rPr kumimoji="0" lang="ca-ES" sz="1600" b="1" i="0" u="none" strike="noStrike" kern="1200" cap="none" spc="0" normalizeH="0" baseline="0" noProof="0" dirty="0">
                <a:ln>
                  <a:noFill/>
                </a:ln>
                <a:solidFill>
                  <a:prstClr val="black"/>
                </a:solidFill>
                <a:effectLst/>
                <a:uLnTx/>
                <a:uFillTx/>
                <a:latin typeface="Arial"/>
                <a:ea typeface="+mn-ea"/>
                <a:cs typeface="+mn-cs"/>
              </a:rPr>
              <a:t>27 contractes </a:t>
            </a:r>
            <a:r>
              <a:rPr kumimoji="0" lang="ca-ES" sz="1600" b="0" i="0" u="none" strike="noStrike" kern="1200" cap="none" spc="0" normalizeH="0" baseline="0" noProof="0" dirty="0">
                <a:ln>
                  <a:noFill/>
                </a:ln>
                <a:solidFill>
                  <a:prstClr val="black"/>
                </a:solidFill>
                <a:effectLst/>
                <a:uLnTx/>
                <a:uFillTx/>
                <a:latin typeface="Arial"/>
                <a:ea typeface="+mn-ea"/>
                <a:cs typeface="+mn-cs"/>
              </a:rPr>
              <a:t>per un import de </a:t>
            </a:r>
            <a:r>
              <a:rPr kumimoji="0" lang="ca-ES" sz="1600" b="1" i="0" u="none" strike="noStrike" kern="1200" cap="none" spc="0" normalizeH="0" baseline="0" noProof="0" dirty="0">
                <a:ln>
                  <a:noFill/>
                </a:ln>
                <a:solidFill>
                  <a:prstClr val="black"/>
                </a:solidFill>
                <a:effectLst/>
                <a:uLnTx/>
                <a:uFillTx/>
                <a:latin typeface="Arial"/>
                <a:ea typeface="+mn-ea"/>
                <a:cs typeface="+mn-cs"/>
              </a:rPr>
              <a:t>1.519.824,31€</a:t>
            </a:r>
            <a:r>
              <a:rPr kumimoji="0" lang="ca-ES" sz="1600" b="0" i="0" u="none" strike="noStrike" kern="1200" cap="none" spc="0" normalizeH="0" baseline="0" noProof="0" dirty="0">
                <a:ln>
                  <a:noFill/>
                </a:ln>
                <a:solidFill>
                  <a:prstClr val="black"/>
                </a:solidFill>
                <a:effectLst/>
                <a:uLnTx/>
                <a:uFillTx/>
                <a:latin typeface="Arial"/>
                <a:ea typeface="+mn-ea"/>
                <a:cs typeface="+mn-cs"/>
              </a:rPr>
              <a:t>, el que suposa el 17% del nombre total d’adjudicacions i el 9% del total del volum econòmic adjudicat al llarg d’aquest període.</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a:t>
            </a:r>
            <a:r>
              <a:rPr kumimoji="0" lang="ca-ES" sz="1600" b="1" i="0" u="none" strike="noStrike" kern="1200" cap="none" spc="0" normalizeH="0" baseline="0" noProof="0" dirty="0">
                <a:ln>
                  <a:noFill/>
                </a:ln>
                <a:solidFill>
                  <a:prstClr val="black"/>
                </a:solidFill>
                <a:effectLst/>
                <a:uLnTx/>
                <a:uFillTx/>
                <a:latin typeface="Arial"/>
                <a:ea typeface="+mn-ea"/>
                <a:cs typeface="+mn-cs"/>
              </a:rPr>
              <a:t> </a:t>
            </a:r>
            <a:r>
              <a:rPr kumimoji="0" lang="ca-ES" sz="1600" b="0" i="0" u="sng" strike="noStrike" kern="1200" cap="none" spc="0" normalizeH="0" baseline="0" noProof="0" dirty="0">
                <a:ln>
                  <a:noFill/>
                </a:ln>
                <a:solidFill>
                  <a:prstClr val="black"/>
                </a:solidFill>
                <a:effectLst/>
                <a:uLnTx/>
                <a:uFillTx/>
                <a:latin typeface="Arial"/>
                <a:ea typeface="+mn-ea"/>
                <a:cs typeface="+mn-cs"/>
              </a:rPr>
              <a:t>Clàusules socials</a:t>
            </a:r>
            <a:r>
              <a:rPr kumimoji="0" lang="ca-ES" sz="1600" b="0" i="0" u="none" strike="noStrike" kern="1200" cap="none" spc="0" normalizeH="0" baseline="0" noProof="0" dirty="0">
                <a:ln>
                  <a:noFill/>
                </a:ln>
                <a:solidFill>
                  <a:prstClr val="black"/>
                </a:solidFill>
                <a:effectLst/>
                <a:uLnTx/>
                <a:uFillTx/>
                <a:latin typeface="Arial"/>
                <a:ea typeface="+mn-ea"/>
                <a:cs typeface="+mn-cs"/>
              </a:rPr>
              <a:t>: En aquest període s’han adjudicat</a:t>
            </a:r>
            <a:r>
              <a:rPr kumimoji="0" lang="ca-ES" sz="1600" b="1" i="0" u="none" strike="noStrike" kern="1200" cap="none" spc="0" normalizeH="0" baseline="0" noProof="0" dirty="0">
                <a:ln>
                  <a:noFill/>
                </a:ln>
                <a:solidFill>
                  <a:prstClr val="black"/>
                </a:solidFill>
                <a:effectLst/>
                <a:uLnTx/>
                <a:uFillTx/>
                <a:latin typeface="Arial"/>
                <a:ea typeface="+mn-ea"/>
                <a:cs typeface="+mn-cs"/>
              </a:rPr>
              <a:t> 73 contractes </a:t>
            </a:r>
            <a:r>
              <a:rPr kumimoji="0" lang="ca-ES" sz="1600" b="0" i="0" u="none" strike="noStrike" kern="1200" cap="none" spc="0" normalizeH="0" baseline="0" noProof="0" dirty="0">
                <a:ln>
                  <a:noFill/>
                </a:ln>
                <a:solidFill>
                  <a:prstClr val="black"/>
                </a:solidFill>
                <a:effectLst/>
                <a:uLnTx/>
                <a:uFillTx/>
                <a:latin typeface="Arial"/>
                <a:ea typeface="+mn-ea"/>
                <a:cs typeface="+mn-cs"/>
              </a:rPr>
              <a:t>amb per un import de </a:t>
            </a:r>
            <a:r>
              <a:rPr kumimoji="0" lang="ca-ES" sz="1600" b="1" i="0" u="none" strike="noStrike" kern="1200" cap="none" spc="0" normalizeH="0" baseline="0" noProof="0" dirty="0">
                <a:ln>
                  <a:noFill/>
                </a:ln>
                <a:solidFill>
                  <a:prstClr val="black"/>
                </a:solidFill>
                <a:effectLst/>
                <a:uLnTx/>
                <a:uFillTx/>
                <a:latin typeface="Arial"/>
                <a:ea typeface="+mn-ea"/>
                <a:cs typeface="+mn-cs"/>
              </a:rPr>
              <a:t>8.933.980,03€</a:t>
            </a:r>
            <a:r>
              <a:rPr kumimoji="0" lang="ca-ES" sz="1600" b="0" i="0" u="none" strike="noStrike" kern="1200" cap="none" spc="0" normalizeH="0" baseline="0" noProof="0" dirty="0">
                <a:ln>
                  <a:noFill/>
                </a:ln>
                <a:solidFill>
                  <a:prstClr val="black"/>
                </a:solidFill>
                <a:effectLst/>
                <a:uLnTx/>
                <a:uFillTx/>
                <a:latin typeface="Arial"/>
                <a:ea typeface="+mn-ea"/>
                <a:cs typeface="+mn-cs"/>
              </a:rPr>
              <a:t>, el que suposa el </a:t>
            </a:r>
            <a:r>
              <a:rPr lang="ca-ES" sz="1600" dirty="0">
                <a:solidFill>
                  <a:prstClr val="black"/>
                </a:solidFill>
                <a:latin typeface="Arial"/>
              </a:rPr>
              <a:t>45</a:t>
            </a:r>
            <a:r>
              <a:rPr kumimoji="0" lang="ca-ES" sz="1600" b="0" i="0" u="none" strike="noStrike" kern="1200" cap="none" spc="0" normalizeH="0" baseline="0" noProof="0" dirty="0">
                <a:ln>
                  <a:noFill/>
                </a:ln>
                <a:solidFill>
                  <a:prstClr val="black"/>
                </a:solidFill>
                <a:effectLst/>
                <a:uLnTx/>
                <a:uFillTx/>
                <a:latin typeface="Arial"/>
                <a:ea typeface="+mn-ea"/>
                <a:cs typeface="+mn-cs"/>
              </a:rPr>
              <a:t>% del nombre total d’adjudicacions i el 56% del total del volum econòmic adjudicat.</a:t>
            </a:r>
          </a:p>
          <a:p>
            <a:pPr marL="28440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latin typeface="Arial"/>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ca-ES" sz="1600" b="1" i="0" u="none" strike="noStrike" kern="1200" cap="none" spc="0" normalizeH="0" baseline="0" noProof="0" dirty="0">
                <a:ln>
                  <a:noFill/>
                </a:ln>
                <a:solidFill>
                  <a:srgbClr val="C00000"/>
                </a:solidFill>
                <a:effectLst/>
                <a:uLnTx/>
                <a:uFillTx/>
                <a:latin typeface="Arial"/>
                <a:ea typeface="+mn-ea"/>
                <a:cs typeface="+mn-cs"/>
              </a:rPr>
              <a:t>PR</a:t>
            </a:r>
            <a:r>
              <a:rPr lang="ca-ES" sz="1600" b="1" dirty="0">
                <a:solidFill>
                  <a:srgbClr val="C00000"/>
                </a:solidFill>
                <a:latin typeface="Arial"/>
              </a:rPr>
              <a:t>ÒRROGUES </a:t>
            </a:r>
            <a:r>
              <a:rPr kumimoji="0" lang="ca-ES" sz="1600" b="0" i="1" u="none" strike="noStrike" kern="1200" cap="none" spc="0" normalizeH="0" baseline="0" noProof="0" dirty="0">
                <a:ln>
                  <a:noFill/>
                </a:ln>
                <a:solidFill>
                  <a:srgbClr val="C00000"/>
                </a:solidFill>
                <a:effectLst/>
                <a:uLnTx/>
                <a:uFillTx/>
                <a:latin typeface="Arial"/>
                <a:ea typeface="+mn-ea"/>
                <a:cs typeface="+mn-cs"/>
              </a:rPr>
              <a:t>(no inclou el sector públic)</a:t>
            </a:r>
            <a:r>
              <a:rPr lang="ca-ES" sz="1600" b="1" dirty="0">
                <a:solidFill>
                  <a:srgbClr val="C00000"/>
                </a:solidFill>
                <a:latin typeface="Arial"/>
              </a:rPr>
              <a:t> </a:t>
            </a:r>
            <a:endParaRPr kumimoji="0" lang="ca-ES" sz="1600" b="1" i="0" u="none" strike="noStrike" kern="1200" cap="none" spc="0" normalizeH="0" baseline="0" noProof="0" dirty="0">
              <a:ln>
                <a:noFill/>
              </a:ln>
              <a:solidFill>
                <a:srgbClr val="0000FF"/>
              </a:solidFill>
              <a:effectLst/>
              <a:uLnTx/>
              <a:uFillTx/>
              <a:latin typeface="Arial"/>
              <a:ea typeface="+mn-ea"/>
              <a:cs typeface="+mn-cs"/>
            </a:endParaRP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En aquest període s’ha aprovat un total de </a:t>
            </a:r>
            <a:r>
              <a:rPr lang="ca-ES" sz="1600" b="1" dirty="0">
                <a:solidFill>
                  <a:prstClr val="black"/>
                </a:solidFill>
                <a:latin typeface="Arial"/>
              </a:rPr>
              <a:t>58</a:t>
            </a:r>
            <a:r>
              <a:rPr kumimoji="0" lang="ca-ES" sz="1600" b="0" i="0" u="none" strike="noStrike" kern="1200" cap="none" spc="0" normalizeH="0" baseline="0" noProof="0" dirty="0">
                <a:ln>
                  <a:noFill/>
                </a:ln>
                <a:solidFill>
                  <a:prstClr val="black"/>
                </a:solidFill>
                <a:effectLst/>
                <a:uLnTx/>
                <a:uFillTx/>
                <a:latin typeface="Arial"/>
                <a:ea typeface="+mn-ea"/>
                <a:cs typeface="+mn-cs"/>
              </a:rPr>
              <a:t> pròrrogues per un import de </a:t>
            </a:r>
            <a:r>
              <a:rPr kumimoji="0" lang="ca-ES" sz="1600" b="1" i="0" u="none" strike="noStrike" kern="1200" cap="none" spc="0" normalizeH="0" baseline="0" noProof="0" dirty="0">
                <a:ln>
                  <a:noFill/>
                </a:ln>
                <a:solidFill>
                  <a:prstClr val="black"/>
                </a:solidFill>
                <a:effectLst/>
                <a:uLnTx/>
                <a:uFillTx/>
                <a:latin typeface="Arial"/>
                <a:ea typeface="+mn-ea"/>
                <a:cs typeface="+mn-cs"/>
              </a:rPr>
              <a:t>3.859.092,46€</a:t>
            </a:r>
            <a:r>
              <a:rPr kumimoji="0" lang="ca-ES" sz="1600" b="0" i="0" u="none" strike="noStrike" kern="1200" cap="none" spc="0" normalizeH="0" baseline="0" noProof="0" dirty="0">
                <a:ln>
                  <a:noFill/>
                </a:ln>
                <a:solidFill>
                  <a:prstClr val="black"/>
                </a:solidFill>
                <a:effectLst/>
                <a:uLnTx/>
                <a:uFillTx/>
                <a:latin typeface="Arial"/>
                <a:ea typeface="+mn-ea"/>
                <a:cs typeface="+mn-cs"/>
              </a:rPr>
              <a:t>.</a:t>
            </a:r>
          </a:p>
          <a:p>
            <a:pPr marL="28440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a:rPr>
              <a:t>El 44,8% del nombre total de pròrrogues corresponen a l’Àrea de Serveis Generals i Transició Digital.</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l’import, el 59,4% de l'import total l’</a:t>
            </a:r>
            <a:r>
              <a:rPr lang="ca-ES" sz="1600" dirty="0">
                <a:solidFill>
                  <a:prstClr val="black"/>
                </a:solidFill>
                <a:latin typeface="Arial"/>
              </a:rPr>
              <a:t>ha tramès l’Àrea de Sostenibilitat Social, Cicle de Vida i Comunitat.</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Quant al nombre, son les pròrrogues de serveis les més habituals</a:t>
            </a:r>
            <a:r>
              <a:rPr lang="ca-ES" sz="1600" dirty="0">
                <a:solidFill>
                  <a:prstClr val="black"/>
                </a:solidFill>
                <a:latin typeface="Arial"/>
              </a:rPr>
              <a:t> (62,1%).</a:t>
            </a:r>
          </a:p>
          <a:p>
            <a:pPr marL="28440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a:ea typeface="+mn-ea"/>
                <a:cs typeface="+mn-cs"/>
              </a:rPr>
              <a:t>Pel que fa a l’import son els contractes de serveis i els d’obres els que suposen majors imports.</a:t>
            </a:r>
          </a:p>
        </p:txBody>
      </p:sp>
      <p:sp>
        <p:nvSpPr>
          <p:cNvPr id="4" name="Rectangle 3">
            <a:extLst>
              <a:ext uri="{FF2B5EF4-FFF2-40B4-BE49-F238E27FC236}">
                <a16:creationId xmlns:a16="http://schemas.microsoft.com/office/drawing/2014/main" id="{04C3F1AA-B8C0-4087-BDF2-2D9640EA9992}"/>
              </a:ext>
            </a:extLst>
          </p:cNvPr>
          <p:cNvSpPr/>
          <p:nvPr/>
        </p:nvSpPr>
        <p:spPr>
          <a:xfrm>
            <a:off x="261258" y="9484299"/>
            <a:ext cx="6255656" cy="1815882"/>
          </a:xfrm>
          <a:prstGeom prst="rect">
            <a:avLst/>
          </a:prstGeom>
        </p:spPr>
        <p:txBody>
          <a:bodyPr wrap="square">
            <a:spAutoFit/>
          </a:bodyPr>
          <a:lstStyle/>
          <a:p>
            <a:pPr marL="285750" indent="-285750" algn="just" defTabSz="914400">
              <a:buFont typeface="Arial" panose="020B0604020202020204" pitchFamily="34" charset="0"/>
              <a:buChar char="•"/>
            </a:pPr>
            <a:r>
              <a:rPr lang="ca-ES" sz="1600" b="1" dirty="0">
                <a:solidFill>
                  <a:srgbClr val="C00000"/>
                </a:solidFill>
                <a:latin typeface="Arial"/>
              </a:rPr>
              <a:t>ACORDS MARC</a:t>
            </a:r>
          </a:p>
          <a:p>
            <a:pPr marL="284400" algn="just" defTabSz="914400"/>
            <a:r>
              <a:rPr lang="ca-ES" sz="1600" dirty="0">
                <a:solidFill>
                  <a:prstClr val="black"/>
                </a:solidFill>
                <a:latin typeface="Arial"/>
              </a:rPr>
              <a:t>Al llarg del primer trimestre de 2024 la Subdirecció de Logística ha adjudicat </a:t>
            </a:r>
            <a:r>
              <a:rPr lang="ca-ES" sz="1600" b="1" dirty="0">
                <a:solidFill>
                  <a:prstClr val="black"/>
                </a:solidFill>
                <a:latin typeface="Arial"/>
              </a:rPr>
              <a:t>1 </a:t>
            </a:r>
            <a:r>
              <a:rPr lang="ca-ES" sz="1600" dirty="0">
                <a:solidFill>
                  <a:prstClr val="black"/>
                </a:solidFill>
                <a:latin typeface="Arial"/>
              </a:rPr>
              <a:t>acord marc amb pluralitat d’empreses (3 lots) per un import total de </a:t>
            </a:r>
            <a:r>
              <a:rPr lang="ca-ES" sz="1600" b="1" dirty="0">
                <a:solidFill>
                  <a:prstClr val="black"/>
                </a:solidFill>
                <a:latin typeface="Arial"/>
              </a:rPr>
              <a:t>68.034,87€ </a:t>
            </a:r>
            <a:r>
              <a:rPr lang="ca-ES" sz="1600" dirty="0">
                <a:solidFill>
                  <a:prstClr val="black"/>
                </a:solidFill>
                <a:latin typeface="Arial"/>
              </a:rPr>
              <a:t>relatiu a la prestació de serveis urgents de missatgeria i paqueteria de la Diputació de Barcelona i dels ens adherits.</a:t>
            </a:r>
          </a:p>
          <a:p>
            <a:pPr marL="284400" algn="just" defTabSz="914400"/>
            <a:endParaRPr lang="ca-ES" sz="1600" dirty="0">
              <a:solidFill>
                <a:prstClr val="black"/>
              </a:solidFill>
              <a:latin typeface="Arial"/>
            </a:endParaRPr>
          </a:p>
        </p:txBody>
      </p:sp>
      <p:sp>
        <p:nvSpPr>
          <p:cNvPr id="5" name="Contenidor de número de diapositiva 4">
            <a:extLst>
              <a:ext uri="{FF2B5EF4-FFF2-40B4-BE49-F238E27FC236}">
                <a16:creationId xmlns:a16="http://schemas.microsoft.com/office/drawing/2014/main" id="{FC8D7E4C-A91A-433D-B742-207C7E98FB6C}"/>
              </a:ext>
            </a:extLst>
          </p:cNvPr>
          <p:cNvSpPr>
            <a:spLocks noGrp="1"/>
          </p:cNvSpPr>
          <p:nvPr>
            <p:ph type="sldNum" sz="quarter" idx="12"/>
          </p:nvPr>
        </p:nvSpPr>
        <p:spPr/>
        <p:txBody>
          <a:bodyPr/>
          <a:lstStyle/>
          <a:p>
            <a:fld id="{69A02D07-1340-466E-8F89-ABB91E672000}" type="slidenum">
              <a:rPr lang="ca-ES" smtClean="0"/>
              <a:t>38</a:t>
            </a:fld>
            <a:endParaRPr lang="ca-ES"/>
          </a:p>
        </p:txBody>
      </p:sp>
      <p:sp>
        <p:nvSpPr>
          <p:cNvPr id="2" name="2 Rectángulo">
            <a:extLst>
              <a:ext uri="{FF2B5EF4-FFF2-40B4-BE49-F238E27FC236}">
                <a16:creationId xmlns:a16="http://schemas.microsoft.com/office/drawing/2014/main" id="{C30A146E-26E5-F5AB-F6EB-D42D9E2F2FC2}"/>
              </a:ext>
            </a:extLst>
          </p:cNvPr>
          <p:cNvSpPr/>
          <p:nvPr/>
        </p:nvSpPr>
        <p:spPr>
          <a:xfrm>
            <a:off x="341086" y="242708"/>
            <a:ext cx="6175828" cy="2554545"/>
          </a:xfrm>
          <a:prstGeom prst="rect">
            <a:avLst/>
          </a:prstGeom>
        </p:spPr>
        <p:txBody>
          <a:bodyPr wrap="square">
            <a:spAutoFit/>
          </a:bodyPr>
          <a:lstStyle/>
          <a:p>
            <a:pPr marL="284400" algn="just" defTabSz="914400"/>
            <a:endParaRPr lang="ca-ES" sz="1600" dirty="0">
              <a:solidFill>
                <a:prstClr val="black"/>
              </a:solidFill>
              <a:latin typeface="Arial"/>
            </a:endParaRPr>
          </a:p>
          <a:p>
            <a:pPr marL="285750" indent="-285750" algn="just" defTabSz="914400">
              <a:buFont typeface="Arial" panose="020B0604020202020204" pitchFamily="34" charset="0"/>
              <a:buChar char="•"/>
            </a:pPr>
            <a:r>
              <a:rPr lang="ca-ES" sz="1600" b="1" dirty="0">
                <a:solidFill>
                  <a:srgbClr val="C00000"/>
                </a:solidFill>
                <a:latin typeface="Arial"/>
              </a:rPr>
              <a:t>TIPOLOGIA D’EMPRESES</a:t>
            </a:r>
          </a:p>
          <a:p>
            <a:pPr marL="284400" algn="just" defTabSz="914400"/>
            <a:r>
              <a:rPr lang="ca-ES" sz="1600" dirty="0">
                <a:solidFill>
                  <a:prstClr val="black"/>
                </a:solidFill>
                <a:latin typeface="Arial"/>
              </a:rPr>
              <a:t>La tipologia de les empreses adjudicatàries dels procediments oberts adjudicats al llarg del primer trimestre de 2024, presenta la següent distribució: el 73% han estat Pimes, el 22%, Grans Empreses i el 5 % restant, altres tipus d’empresa.</a:t>
            </a:r>
          </a:p>
          <a:p>
            <a:pPr marL="284400" algn="just" defTabSz="914400"/>
            <a:r>
              <a:rPr lang="ca-ES" sz="1600" dirty="0">
                <a:solidFill>
                  <a:prstClr val="black"/>
                </a:solidFill>
                <a:latin typeface="Arial"/>
              </a:rPr>
              <a:t>Del total de les empreses licitadores a les licitacions adjudicades per procediment obert al llarg d’aquest període, el 75% han estat Pimes, el 18% Grans Empreses i el 7% altres tipologies.</a:t>
            </a:r>
          </a:p>
        </p:txBody>
      </p:sp>
    </p:spTree>
    <p:extLst>
      <p:ext uri="{BB962C8B-B14F-4D97-AF65-F5344CB8AC3E}">
        <p14:creationId xmlns:p14="http://schemas.microsoft.com/office/powerpoint/2010/main" val="372151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e número de diapositiva 1">
            <a:extLst>
              <a:ext uri="{FF2B5EF4-FFF2-40B4-BE49-F238E27FC236}">
                <a16:creationId xmlns:a16="http://schemas.microsoft.com/office/drawing/2014/main" id="{5BADAD5F-6B64-08E5-B2F5-443CCD61FC28}"/>
              </a:ext>
            </a:extLst>
          </p:cNvPr>
          <p:cNvSpPr>
            <a:spLocks noGrp="1"/>
          </p:cNvSpPr>
          <p:nvPr>
            <p:ph type="sldNum" sz="quarter" idx="12"/>
          </p:nvPr>
        </p:nvSpPr>
        <p:spPr/>
        <p:txBody>
          <a:bodyPr/>
          <a:lstStyle/>
          <a:p>
            <a:fld id="{69A02D07-1340-466E-8F89-ABB91E672000}" type="slidenum">
              <a:rPr lang="ca-ES" smtClean="0"/>
              <a:t>4</a:t>
            </a:fld>
            <a:endParaRPr lang="ca-ES"/>
          </a:p>
        </p:txBody>
      </p:sp>
      <p:sp>
        <p:nvSpPr>
          <p:cNvPr id="4" name="QuadreDeText 3">
            <a:extLst>
              <a:ext uri="{FF2B5EF4-FFF2-40B4-BE49-F238E27FC236}">
                <a16:creationId xmlns:a16="http://schemas.microsoft.com/office/drawing/2014/main" id="{3F1BC8C6-842C-B99D-AFDA-90470993CBEE}"/>
              </a:ext>
            </a:extLst>
          </p:cNvPr>
          <p:cNvSpPr txBox="1"/>
          <p:nvPr/>
        </p:nvSpPr>
        <p:spPr>
          <a:xfrm>
            <a:off x="620713" y="653128"/>
            <a:ext cx="5765800"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L’informe s’inicia amb un apartat d’explicació dels criteris per a l’obtenció de les dades objecte d’estudi i, a continuació, analitza, des de diferents punts de vista, les diferents activitats contractuals que conformen tot el conjunt. Al final de l’informe es resumeixen les principals dades i es presenten les respectives conclusions</a:t>
            </a:r>
            <a:r>
              <a:rPr kumimoji="0" lang="ca-ES" sz="16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07055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QuadreDeText 2">
            <a:extLst>
              <a:ext uri="{FF2B5EF4-FFF2-40B4-BE49-F238E27FC236}">
                <a16:creationId xmlns:a16="http://schemas.microsoft.com/office/drawing/2014/main" id="{07B6105A-9E27-4B7F-99F1-3D5808F112D1}"/>
              </a:ext>
            </a:extLst>
          </p:cNvPr>
          <p:cNvSpPr txBox="1"/>
          <p:nvPr/>
        </p:nvSpPr>
        <p:spPr>
          <a:xfrm>
            <a:off x="457200" y="694399"/>
            <a:ext cx="5943600" cy="101874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srgbClr val="0000FF"/>
                </a:solidFill>
                <a:effectLst/>
                <a:uLnTx/>
                <a:uFillTx/>
                <a:latin typeface="Arial"/>
                <a:ea typeface="+mn-ea"/>
                <a:cs typeface="+mn-cs"/>
              </a:rPr>
              <a:t>CRITERIS D’EXTRACCIÓ DE LES DADES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Aquest informe s’ha elaborat a partir de les dades obtingudes de </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 l’aplicació de Seguiment d’Expedients de Contractació, on el Servei de Contractació, la Subdirecció d’Edificació, la Direcció de Serveis de Suport a la Coordinació General, i l’Àrea d’Infraestructures i Espais Naturals introdueixen i actualitzen tota la informació de la contractació que gestionen en totes les seves fases d’aprovació, licitació, adjudicació, execució i extinció, a excepció de la contractació menor.</a:t>
            </a:r>
            <a:r>
              <a:rPr lang="ca-ES" sz="1600" dirty="0">
                <a:solidFill>
                  <a:prstClr val="black"/>
                </a:solidFill>
                <a:latin typeface="Arial" panose="020B0604020202020204" pitchFamily="34" charset="0"/>
                <a:cs typeface="Arial" panose="020B0604020202020204" pitchFamily="34" charset="0"/>
              </a:rPr>
              <a:t> També s’ha explotat la informació del Perfil de Contractant pel que fa a la contractació d’aquelles entitats de sector públic que no gestiona el Servei de Contractació.</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ca-ES" sz="1600" dirty="0">
              <a:solidFill>
                <a:prstClr val="black"/>
              </a:solidFill>
              <a:highlight>
                <a:srgbClr val="00FF00"/>
              </a:highlight>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El grau d’anàlisi i integració de les dades respon al nivell d’informació de la que es disposa. En conseqüència alguns apartats seran analitzats des d'un punt de vista agregat, es a dir, integrant el sector públic i d’altres de forma separada al no poder homogeneïtzar criteris.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dades de la contractació menor, només referida a l’àmbit de la Corporació sense incloure el seu sector públic, han estat proporcionades per la Intervenció General i es presenten en un epígraf diferenciat.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criteri escollit per delimitar la contractació d’aquest període ha estat la data d’adjudicació. Es recullen els expedients que han estat adjudicats des de l’1 de gener al </a:t>
            </a:r>
            <a:r>
              <a:rPr lang="ca-ES" sz="1600" dirty="0">
                <a:solidFill>
                  <a:prstClr val="black"/>
                </a:solidFill>
                <a:latin typeface="Arial" panose="020B0604020202020204" pitchFamily="34" charset="0"/>
                <a:cs typeface="Arial" panose="020B0604020202020204" pitchFamily="34" charset="0"/>
              </a:rPr>
              <a:t>31</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lang="ca-ES" sz="1600" dirty="0">
                <a:solidFill>
                  <a:prstClr val="black"/>
                </a:solidFill>
                <a:latin typeface="Arial" panose="020B0604020202020204" pitchFamily="34" charset="0"/>
                <a:cs typeface="Arial" panose="020B0604020202020204" pitchFamily="34" charset="0"/>
              </a:rPr>
              <a:t>març</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2024.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Cada lot és considerat com una adjudicació diferenciada en tractar-se de contractes independents.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Finalment, i per a la correcta interpretació de les dades contingudes en aquest informe, cal tenir en compte les següents consideracions: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Els imports es presenten en aquest informe sense IVA.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les adjudicacions són expressades en termes de preus unitaris, es prenen com a imports  els de la licitació, com a expressió màxima a què està subjecta la seva adjudicació.</a:t>
            </a:r>
          </a:p>
        </p:txBody>
      </p:sp>
      <p:sp>
        <p:nvSpPr>
          <p:cNvPr id="2" name="Contenidor de número de diapositiva 1">
            <a:extLst>
              <a:ext uri="{FF2B5EF4-FFF2-40B4-BE49-F238E27FC236}">
                <a16:creationId xmlns:a16="http://schemas.microsoft.com/office/drawing/2014/main" id="{40F5B794-7571-49EF-8D00-0BD42F0426F9}"/>
              </a:ext>
            </a:extLst>
          </p:cNvPr>
          <p:cNvSpPr>
            <a:spLocks noGrp="1"/>
          </p:cNvSpPr>
          <p:nvPr>
            <p:ph type="sldNum" sz="quarter" idx="12"/>
          </p:nvPr>
        </p:nvSpPr>
        <p:spPr/>
        <p:txBody>
          <a:bodyPr/>
          <a:lstStyle/>
          <a:p>
            <a:fld id="{69A02D07-1340-466E-8F89-ABB91E672000}" type="slidenum">
              <a:rPr lang="ca-ES" smtClean="0"/>
              <a:t>5</a:t>
            </a:fld>
            <a:endParaRPr lang="ca-ES"/>
          </a:p>
        </p:txBody>
      </p:sp>
    </p:spTree>
    <p:extLst>
      <p:ext uri="{BB962C8B-B14F-4D97-AF65-F5344CB8AC3E}">
        <p14:creationId xmlns:p14="http://schemas.microsoft.com/office/powerpoint/2010/main" val="4294241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A975A2BB-5042-4CA9-B02F-5DBE9453B167}"/>
              </a:ext>
            </a:extLst>
          </p:cNvPr>
          <p:cNvSpPr txBox="1"/>
          <p:nvPr/>
        </p:nvSpPr>
        <p:spPr>
          <a:xfrm>
            <a:off x="636097" y="340578"/>
            <a:ext cx="5582763" cy="5755422"/>
          </a:xfrm>
          <a:prstGeom prst="rect">
            <a:avLst/>
          </a:prstGeom>
          <a:noFill/>
        </p:spPr>
        <p:txBody>
          <a:bodyPr wrap="square" rtlCol="0">
            <a:spAutoFit/>
          </a:bodyPr>
          <a:lstStyle/>
          <a:p>
            <a:pPr defTabSz="914400"/>
            <a:r>
              <a:rPr lang="ca-ES" sz="1600" b="1" dirty="0">
                <a:solidFill>
                  <a:srgbClr val="0000FF"/>
                </a:solidFill>
                <a:latin typeface="Arial"/>
              </a:rPr>
              <a:t>1. ADJUDICACIONS</a:t>
            </a:r>
          </a:p>
          <a:p>
            <a:pPr defTabSz="914400"/>
            <a:endParaRPr lang="ca-ES" sz="1600" b="1" dirty="0">
              <a:solidFill>
                <a:srgbClr val="0000FF"/>
              </a:solidFill>
              <a:latin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ca-ES" sz="1600" dirty="0">
                <a:solidFill>
                  <a:prstClr val="black"/>
                </a:solidFill>
                <a:latin typeface="Arial" panose="020B0604020202020204" pitchFamily="34" charset="0"/>
                <a:cs typeface="Arial" panose="020B0604020202020204" pitchFamily="34" charset="0"/>
              </a:rPr>
              <a:t>L’activitat contractual que aquí es presenta és la que promouen, d’una banda, els Serveis de la Diputació de Barcelona que depenen de la Mesa de Serveis Generals i Sector Públic i la contractació que es gestiona per part </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les Àrees d’Infraestructures i Territori, d’Urbanisme, Habitatge i Regeneració Urbana i d’Espais Naturals i Infraestructura Verda que depenen de la Mesa d’Infraestructures, </a:t>
            </a:r>
            <a:r>
              <a:rPr lang="ca-ES" sz="1600" dirty="0">
                <a:solidFill>
                  <a:prstClr val="black"/>
                </a:solidFill>
                <a:latin typeface="Arial" panose="020B0604020202020204" pitchFamily="34" charset="0"/>
                <a:cs typeface="Arial" panose="020B0604020202020204" pitchFamily="34" charset="0"/>
              </a:rPr>
              <a:t>i, d’altra banda, la part del sector públic, tal i com s’ha definit en la introducció d’aquest informe, </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que també depèn de la Mesa de Serveis Generals i Sector Públic.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L’activitat contractual analitzada en aquest primer epígraf recull les adjudicacions promogudes des de les diferents Àrees de la Corporació i del seu sector públic efectuades al llarg del primer trimestre de 2024, independentment de les dates de tramitació o any de la seva execució.</a:t>
            </a:r>
          </a:p>
          <a:p>
            <a:pPr algn="just" defTabSz="914400"/>
            <a:endParaRPr lang="ca-ES" sz="1600"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En la taula següent es presenta l’activitat contractual que es concreta, en el primer trimestre de 2024, en un total de </a:t>
            </a:r>
            <a:r>
              <a:rPr lang="ca-ES" sz="1600" b="1" dirty="0">
                <a:solidFill>
                  <a:srgbClr val="0000FF"/>
                </a:solidFill>
                <a:latin typeface="Arial" panose="020B0604020202020204" pitchFamily="34" charset="0"/>
                <a:cs typeface="Arial" panose="020B0604020202020204" pitchFamily="34" charset="0"/>
              </a:rPr>
              <a:t>191</a:t>
            </a:r>
            <a:r>
              <a:rPr lang="ca-ES" sz="1600" b="1" dirty="0">
                <a:solidFill>
                  <a:prstClr val="black"/>
                </a:solidFill>
                <a:latin typeface="Arial" panose="020B0604020202020204" pitchFamily="34" charset="0"/>
                <a:cs typeface="Arial" panose="020B0604020202020204" pitchFamily="34" charset="0"/>
              </a:rPr>
              <a:t> </a:t>
            </a:r>
            <a:r>
              <a:rPr lang="ca-ES" sz="1600" dirty="0">
                <a:solidFill>
                  <a:prstClr val="black"/>
                </a:solidFill>
                <a:latin typeface="Arial" panose="020B0604020202020204" pitchFamily="34" charset="0"/>
                <a:cs typeface="Arial" panose="020B0604020202020204" pitchFamily="34" charset="0"/>
              </a:rPr>
              <a:t>adjudicacions per un import global de </a:t>
            </a:r>
            <a:r>
              <a:rPr lang="ca-ES" sz="1600" b="1" dirty="0">
                <a:solidFill>
                  <a:srgbClr val="0000FF"/>
                </a:solidFill>
                <a:latin typeface="Arial" panose="020B0604020202020204" pitchFamily="34" charset="0"/>
                <a:cs typeface="Arial" panose="020B0604020202020204" pitchFamily="34" charset="0"/>
              </a:rPr>
              <a:t>21.463.145,56 €.</a:t>
            </a:r>
          </a:p>
        </p:txBody>
      </p:sp>
      <p:sp>
        <p:nvSpPr>
          <p:cNvPr id="4" name="Contenidor de número de diapositiva 3">
            <a:extLst>
              <a:ext uri="{FF2B5EF4-FFF2-40B4-BE49-F238E27FC236}">
                <a16:creationId xmlns:a16="http://schemas.microsoft.com/office/drawing/2014/main" id="{E621A889-3A51-4E8D-8860-3B1783BDC79B}"/>
              </a:ext>
            </a:extLst>
          </p:cNvPr>
          <p:cNvSpPr>
            <a:spLocks noGrp="1"/>
          </p:cNvSpPr>
          <p:nvPr>
            <p:ph type="sldNum" sz="quarter" idx="12"/>
          </p:nvPr>
        </p:nvSpPr>
        <p:spPr/>
        <p:txBody>
          <a:bodyPr/>
          <a:lstStyle/>
          <a:p>
            <a:fld id="{69A02D07-1340-466E-8F89-ABB91E672000}" type="slidenum">
              <a:rPr lang="ca-ES" smtClean="0"/>
              <a:t>6</a:t>
            </a:fld>
            <a:endParaRPr lang="ca-ES"/>
          </a:p>
        </p:txBody>
      </p:sp>
      <p:pic>
        <p:nvPicPr>
          <p:cNvPr id="9" name="Imatge 8">
            <a:extLst>
              <a:ext uri="{FF2B5EF4-FFF2-40B4-BE49-F238E27FC236}">
                <a16:creationId xmlns:a16="http://schemas.microsoft.com/office/drawing/2014/main" id="{31F358BA-B495-84E1-B866-FA0A3D5667DA}"/>
              </a:ext>
            </a:extLst>
          </p:cNvPr>
          <p:cNvPicPr>
            <a:picLocks noChangeAspect="1"/>
          </p:cNvPicPr>
          <p:nvPr/>
        </p:nvPicPr>
        <p:blipFill>
          <a:blip r:embed="rId2"/>
          <a:stretch>
            <a:fillRect/>
          </a:stretch>
        </p:blipFill>
        <p:spPr>
          <a:xfrm>
            <a:off x="3511722" y="8210439"/>
            <a:ext cx="2645548" cy="2125548"/>
          </a:xfrm>
          <a:prstGeom prst="rect">
            <a:avLst/>
          </a:prstGeom>
        </p:spPr>
      </p:pic>
      <p:pic>
        <p:nvPicPr>
          <p:cNvPr id="10" name="Imatge 9">
            <a:extLst>
              <a:ext uri="{FF2B5EF4-FFF2-40B4-BE49-F238E27FC236}">
                <a16:creationId xmlns:a16="http://schemas.microsoft.com/office/drawing/2014/main" id="{025A5192-625F-07D1-4E1E-B965121AA211}"/>
              </a:ext>
            </a:extLst>
          </p:cNvPr>
          <p:cNvPicPr>
            <a:picLocks noChangeAspect="1"/>
          </p:cNvPicPr>
          <p:nvPr/>
        </p:nvPicPr>
        <p:blipFill>
          <a:blip r:embed="rId3"/>
          <a:stretch>
            <a:fillRect/>
          </a:stretch>
        </p:blipFill>
        <p:spPr>
          <a:xfrm>
            <a:off x="582198" y="8210439"/>
            <a:ext cx="2816351" cy="2125548"/>
          </a:xfrm>
          <a:prstGeom prst="rect">
            <a:avLst/>
          </a:prstGeom>
        </p:spPr>
      </p:pic>
      <p:pic>
        <p:nvPicPr>
          <p:cNvPr id="5" name="Imatge 4">
            <a:extLst>
              <a:ext uri="{FF2B5EF4-FFF2-40B4-BE49-F238E27FC236}">
                <a16:creationId xmlns:a16="http://schemas.microsoft.com/office/drawing/2014/main" id="{C1C431A9-EACF-F9EB-5516-873806BCF4AB}"/>
              </a:ext>
            </a:extLst>
          </p:cNvPr>
          <p:cNvPicPr>
            <a:picLocks noChangeAspect="1"/>
          </p:cNvPicPr>
          <p:nvPr/>
        </p:nvPicPr>
        <p:blipFill>
          <a:blip r:embed="rId4"/>
          <a:stretch>
            <a:fillRect/>
          </a:stretch>
        </p:blipFill>
        <p:spPr>
          <a:xfrm>
            <a:off x="1131599" y="6266444"/>
            <a:ext cx="4533900" cy="1587500"/>
          </a:xfrm>
          <a:prstGeom prst="rect">
            <a:avLst/>
          </a:prstGeom>
        </p:spPr>
      </p:pic>
    </p:spTree>
    <p:extLst>
      <p:ext uri="{BB962C8B-B14F-4D97-AF65-F5344CB8AC3E}">
        <p14:creationId xmlns:p14="http://schemas.microsoft.com/office/powerpoint/2010/main" val="3299797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0577F7E-0A64-4C4D-8226-2FA309D666EE}"/>
              </a:ext>
            </a:extLst>
          </p:cNvPr>
          <p:cNvSpPr txBox="1"/>
          <p:nvPr/>
        </p:nvSpPr>
        <p:spPr>
          <a:xfrm>
            <a:off x="417313" y="829799"/>
            <a:ext cx="5773994" cy="584775"/>
          </a:xfrm>
          <a:prstGeom prst="rect">
            <a:avLst/>
          </a:prstGeom>
          <a:noFill/>
        </p:spPr>
        <p:txBody>
          <a:bodyPr wrap="square" rtlCol="0">
            <a:spAutoFit/>
          </a:bodyPr>
          <a:lstStyle/>
          <a:p>
            <a:pPr defTabSz="914400"/>
            <a:r>
              <a:rPr lang="ca-ES" sz="1600" b="1" dirty="0">
                <a:solidFill>
                  <a:srgbClr val="0000FF"/>
                </a:solidFill>
                <a:latin typeface="Arial"/>
              </a:rPr>
              <a:t>1.1. ADJUDICACIONS PER MESES DE CONTRACTACIÓ:</a:t>
            </a:r>
          </a:p>
          <a:p>
            <a:pPr defTabSz="914400"/>
            <a:r>
              <a:rPr lang="ca-ES" sz="1600" b="1" dirty="0">
                <a:solidFill>
                  <a:srgbClr val="0000FF"/>
                </a:solidFill>
                <a:latin typeface="Arial"/>
              </a:rPr>
              <a:t>       NOMBRE</a:t>
            </a:r>
          </a:p>
        </p:txBody>
      </p:sp>
      <p:sp>
        <p:nvSpPr>
          <p:cNvPr id="5" name="QuadreDeText 4">
            <a:extLst>
              <a:ext uri="{FF2B5EF4-FFF2-40B4-BE49-F238E27FC236}">
                <a16:creationId xmlns:a16="http://schemas.microsoft.com/office/drawing/2014/main" id="{6444A4E7-BE22-4F24-9816-A0BC706CD789}"/>
              </a:ext>
            </a:extLst>
          </p:cNvPr>
          <p:cNvSpPr txBox="1"/>
          <p:nvPr/>
        </p:nvSpPr>
        <p:spPr>
          <a:xfrm>
            <a:off x="417313" y="8267411"/>
            <a:ext cx="6023370" cy="3046988"/>
          </a:xfrm>
          <a:prstGeom prst="rect">
            <a:avLst/>
          </a:prstGeom>
          <a:noFill/>
        </p:spPr>
        <p:txBody>
          <a:bodyPr wrap="square" rtlCol="0">
            <a:spAutoFit/>
          </a:bodyPr>
          <a:lstStyle/>
          <a:p>
            <a:pPr algn="just" defTabSz="914400"/>
            <a:r>
              <a:rPr lang="ca-ES" sz="1600" dirty="0">
                <a:solidFill>
                  <a:prstClr val="black"/>
                </a:solidFill>
                <a:latin typeface="Arial" panose="020B0604020202020204" pitchFamily="34" charset="0"/>
                <a:cs typeface="Arial" panose="020B0604020202020204" pitchFamily="34" charset="0"/>
              </a:rPr>
              <a:t>Del </a:t>
            </a:r>
            <a:r>
              <a:rPr lang="ca-ES" sz="1600" u="sng" dirty="0">
                <a:solidFill>
                  <a:prstClr val="black"/>
                </a:solidFill>
                <a:latin typeface="Arial" panose="020B0604020202020204" pitchFamily="34" charset="0"/>
                <a:cs typeface="Arial" panose="020B0604020202020204" pitchFamily="34" charset="0"/>
              </a:rPr>
              <a:t>nombre total de contractes</a:t>
            </a:r>
            <a:r>
              <a:rPr lang="ca-ES" sz="1600" dirty="0">
                <a:solidFill>
                  <a:prstClr val="black"/>
                </a:solidFill>
                <a:latin typeface="Arial" panose="020B0604020202020204" pitchFamily="34" charset="0"/>
                <a:cs typeface="Arial" panose="020B0604020202020204" pitchFamily="34" charset="0"/>
              </a:rPr>
              <a:t> adjudicats al llarg del primer trimestre de 2024, el </a:t>
            </a:r>
            <a:r>
              <a:rPr lang="ca-ES" sz="1600" b="1" dirty="0">
                <a:solidFill>
                  <a:prstClr val="black"/>
                </a:solidFill>
                <a:latin typeface="Arial" panose="020B0604020202020204" pitchFamily="34" charset="0"/>
                <a:cs typeface="Arial" panose="020B0604020202020204" pitchFamily="34" charset="0"/>
              </a:rPr>
              <a:t>86% </a:t>
            </a:r>
            <a:r>
              <a:rPr lang="ca-ES" sz="1600" dirty="0">
                <a:solidFill>
                  <a:prstClr val="black"/>
                </a:solidFill>
                <a:latin typeface="Arial" panose="020B0604020202020204" pitchFamily="34" charset="0"/>
                <a:cs typeface="Arial" panose="020B0604020202020204" pitchFamily="34" charset="0"/>
              </a:rPr>
              <a:t>ha estat gestionat en la Mesa de contractació de Serveis Interns i Sector Públic (on el Servei de Contractació ha gestionat el 80% del nombre total d’adjudicacions d’aquesta Mesa) i, el </a:t>
            </a:r>
            <a:r>
              <a:rPr lang="ca-ES" sz="1600" b="1" dirty="0">
                <a:solidFill>
                  <a:prstClr val="black"/>
                </a:solidFill>
                <a:latin typeface="Arial" panose="020B0604020202020204" pitchFamily="34" charset="0"/>
                <a:cs typeface="Arial" panose="020B0604020202020204" pitchFamily="34" charset="0"/>
              </a:rPr>
              <a:t>14%,</a:t>
            </a:r>
            <a:r>
              <a:rPr lang="ca-ES" sz="1600" dirty="0">
                <a:solidFill>
                  <a:prstClr val="black"/>
                </a:solidFill>
                <a:latin typeface="Arial" panose="020B0604020202020204" pitchFamily="34" charset="0"/>
                <a:cs typeface="Arial" panose="020B0604020202020204" pitchFamily="34" charset="0"/>
              </a:rPr>
              <a:t> en la Mesa d’Infraestructures</a:t>
            </a:r>
          </a:p>
          <a:p>
            <a:pPr algn="just" defTabSz="914400"/>
            <a:endParaRPr lang="ca-ES" sz="1600" b="1" dirty="0">
              <a:solidFill>
                <a:prstClr val="black"/>
              </a:solidFill>
              <a:latin typeface="Arial" panose="020B0604020202020204" pitchFamily="34" charset="0"/>
              <a:cs typeface="Arial" panose="020B0604020202020204" pitchFamily="34" charset="0"/>
            </a:endParaRPr>
          </a:p>
          <a:p>
            <a:pPr algn="just" defTabSz="914400"/>
            <a:r>
              <a:rPr lang="ca-ES" sz="1600" dirty="0">
                <a:solidFill>
                  <a:prstClr val="black"/>
                </a:solidFill>
                <a:latin typeface="Arial" panose="020B0604020202020204" pitchFamily="34" charset="0"/>
                <a:cs typeface="Arial" panose="020B0604020202020204" pitchFamily="34" charset="0"/>
              </a:rPr>
              <a:t>L’activitat contractual de les entitats del sector públic considerades en aquest informe, gestionada en la Mesa de Serveis Generals i Sector Públic ha suposat el 18% del total gestionat en aquesta Mesa.</a:t>
            </a:r>
          </a:p>
          <a:p>
            <a:pPr algn="just" defTabSz="914400"/>
            <a:endParaRPr lang="ca-ES" sz="1600" dirty="0">
              <a:solidFill>
                <a:prstClr val="black"/>
              </a:solidFill>
              <a:latin typeface="Arial" panose="020B0604020202020204" pitchFamily="34" charset="0"/>
              <a:cs typeface="Arial" panose="020B0604020202020204" pitchFamily="34" charset="0"/>
            </a:endParaRPr>
          </a:p>
        </p:txBody>
      </p:sp>
      <p:sp>
        <p:nvSpPr>
          <p:cNvPr id="6" name="Contenidor de número de diapositiva 5">
            <a:extLst>
              <a:ext uri="{FF2B5EF4-FFF2-40B4-BE49-F238E27FC236}">
                <a16:creationId xmlns:a16="http://schemas.microsoft.com/office/drawing/2014/main" id="{2420BFD2-7CA5-40CE-91C2-BA68D41117FC}"/>
              </a:ext>
            </a:extLst>
          </p:cNvPr>
          <p:cNvSpPr>
            <a:spLocks noGrp="1"/>
          </p:cNvSpPr>
          <p:nvPr>
            <p:ph type="sldNum" sz="quarter" idx="12"/>
          </p:nvPr>
        </p:nvSpPr>
        <p:spPr>
          <a:xfrm>
            <a:off x="6116781" y="11734800"/>
            <a:ext cx="269731" cy="214492"/>
          </a:xfrm>
        </p:spPr>
        <p:txBody>
          <a:bodyPr/>
          <a:lstStyle/>
          <a:p>
            <a:fld id="{69A02D07-1340-466E-8F89-ABB91E672000}" type="slidenum">
              <a:rPr lang="ca-ES" smtClean="0"/>
              <a:t>7</a:t>
            </a:fld>
            <a:endParaRPr lang="ca-ES" dirty="0"/>
          </a:p>
        </p:txBody>
      </p:sp>
      <p:pic>
        <p:nvPicPr>
          <p:cNvPr id="4" name="Imatge 3">
            <a:extLst>
              <a:ext uri="{FF2B5EF4-FFF2-40B4-BE49-F238E27FC236}">
                <a16:creationId xmlns:a16="http://schemas.microsoft.com/office/drawing/2014/main" id="{28B91503-D58F-0877-12DF-141DD78AC3F3}"/>
              </a:ext>
            </a:extLst>
          </p:cNvPr>
          <p:cNvPicPr>
            <a:picLocks noChangeAspect="1"/>
          </p:cNvPicPr>
          <p:nvPr/>
        </p:nvPicPr>
        <p:blipFill>
          <a:blip r:embed="rId2"/>
          <a:stretch>
            <a:fillRect/>
          </a:stretch>
        </p:blipFill>
        <p:spPr>
          <a:xfrm>
            <a:off x="-867010" y="5687788"/>
            <a:ext cx="7307693" cy="2579623"/>
          </a:xfrm>
          <a:prstGeom prst="rect">
            <a:avLst/>
          </a:prstGeom>
        </p:spPr>
      </p:pic>
      <p:pic>
        <p:nvPicPr>
          <p:cNvPr id="9" name="Imatge 8">
            <a:extLst>
              <a:ext uri="{FF2B5EF4-FFF2-40B4-BE49-F238E27FC236}">
                <a16:creationId xmlns:a16="http://schemas.microsoft.com/office/drawing/2014/main" id="{DB199429-1182-6F49-1EEE-CEAAD65A0CF4}"/>
              </a:ext>
            </a:extLst>
          </p:cNvPr>
          <p:cNvPicPr>
            <a:picLocks noChangeAspect="1"/>
          </p:cNvPicPr>
          <p:nvPr/>
        </p:nvPicPr>
        <p:blipFill>
          <a:blip r:embed="rId3"/>
          <a:stretch>
            <a:fillRect/>
          </a:stretch>
        </p:blipFill>
        <p:spPr>
          <a:xfrm>
            <a:off x="666693" y="4388213"/>
            <a:ext cx="5719819" cy="860504"/>
          </a:xfrm>
          <a:prstGeom prst="rect">
            <a:avLst/>
          </a:prstGeom>
        </p:spPr>
      </p:pic>
      <p:pic>
        <p:nvPicPr>
          <p:cNvPr id="8" name="Imatge 7">
            <a:extLst>
              <a:ext uri="{FF2B5EF4-FFF2-40B4-BE49-F238E27FC236}">
                <a16:creationId xmlns:a16="http://schemas.microsoft.com/office/drawing/2014/main" id="{7FCDBAB0-5ACC-3AA7-4470-F5919E406197}"/>
              </a:ext>
            </a:extLst>
          </p:cNvPr>
          <p:cNvPicPr>
            <a:picLocks noChangeAspect="1"/>
          </p:cNvPicPr>
          <p:nvPr/>
        </p:nvPicPr>
        <p:blipFill>
          <a:blip r:embed="rId4"/>
          <a:stretch>
            <a:fillRect/>
          </a:stretch>
        </p:blipFill>
        <p:spPr>
          <a:xfrm>
            <a:off x="666692" y="1574396"/>
            <a:ext cx="5719819" cy="2374746"/>
          </a:xfrm>
          <a:prstGeom prst="rect">
            <a:avLst/>
          </a:prstGeom>
        </p:spPr>
      </p:pic>
    </p:spTree>
    <p:extLst>
      <p:ext uri="{BB962C8B-B14F-4D97-AF65-F5344CB8AC3E}">
        <p14:creationId xmlns:p14="http://schemas.microsoft.com/office/powerpoint/2010/main" val="293370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74A4B69C-F95D-42F4-A10A-F4518A059850}"/>
              </a:ext>
            </a:extLst>
          </p:cNvPr>
          <p:cNvSpPr txBox="1"/>
          <p:nvPr/>
        </p:nvSpPr>
        <p:spPr>
          <a:xfrm>
            <a:off x="364788" y="648929"/>
            <a:ext cx="5696799" cy="584775"/>
          </a:xfrm>
          <a:prstGeom prst="rect">
            <a:avLst/>
          </a:prstGeom>
          <a:noFill/>
        </p:spPr>
        <p:txBody>
          <a:bodyPr wrap="square" rtlCol="0">
            <a:spAutoFit/>
          </a:bodyPr>
          <a:lstStyle/>
          <a:p>
            <a:pPr defTabSz="914400"/>
            <a:r>
              <a:rPr lang="ca-ES" sz="1600" b="1" dirty="0">
                <a:solidFill>
                  <a:srgbClr val="0000FF"/>
                </a:solidFill>
                <a:latin typeface="Arial"/>
              </a:rPr>
              <a:t>1.1. ADJUDICACIONS PER MESES DE CONTRACTACIÓ:</a:t>
            </a:r>
          </a:p>
          <a:p>
            <a:pPr defTabSz="914400"/>
            <a:r>
              <a:rPr lang="ca-ES" sz="1600" b="1" dirty="0">
                <a:solidFill>
                  <a:srgbClr val="0000FF"/>
                </a:solidFill>
                <a:latin typeface="Arial"/>
              </a:rPr>
              <a:t>       IMPORT</a:t>
            </a:r>
          </a:p>
        </p:txBody>
      </p:sp>
      <p:sp>
        <p:nvSpPr>
          <p:cNvPr id="5" name="QuadreDeText 4">
            <a:extLst>
              <a:ext uri="{FF2B5EF4-FFF2-40B4-BE49-F238E27FC236}">
                <a16:creationId xmlns:a16="http://schemas.microsoft.com/office/drawing/2014/main" id="{D9C3F436-75E8-49E6-B8AB-5C6A5B399354}"/>
              </a:ext>
            </a:extLst>
          </p:cNvPr>
          <p:cNvSpPr txBox="1"/>
          <p:nvPr/>
        </p:nvSpPr>
        <p:spPr>
          <a:xfrm>
            <a:off x="467917" y="7586116"/>
            <a:ext cx="6023370" cy="3785652"/>
          </a:xfrm>
          <a:prstGeom prst="rect">
            <a:avLst/>
          </a:prstGeom>
          <a:noFill/>
        </p:spPr>
        <p:txBody>
          <a:bodyPr wrap="square" rtlCol="0">
            <a:spAutoFit/>
          </a:bodyPr>
          <a:lstStyle/>
          <a:p>
            <a:pPr algn="just" defTabSz="914400"/>
            <a:r>
              <a:rPr lang="ca-ES" sz="1600" dirty="0">
                <a:solidFill>
                  <a:prstClr val="black"/>
                </a:solidFill>
                <a:latin typeface="Arial" panose="020B0604020202020204" pitchFamily="34" charset="0"/>
                <a:cs typeface="Arial" panose="020B0604020202020204" pitchFamily="34" charset="0"/>
              </a:rPr>
              <a:t>Pel que fa </a:t>
            </a:r>
            <a:r>
              <a:rPr lang="ca-ES" sz="1600" u="sng" dirty="0">
                <a:solidFill>
                  <a:prstClr val="black"/>
                </a:solidFill>
                <a:latin typeface="Arial" panose="020B0604020202020204" pitchFamily="34" charset="0"/>
                <a:cs typeface="Arial" panose="020B0604020202020204" pitchFamily="34" charset="0"/>
              </a:rPr>
              <a:t>als imports adjudicats</a:t>
            </a:r>
            <a:r>
              <a:rPr lang="ca-ES" sz="1600" dirty="0">
                <a:solidFill>
                  <a:prstClr val="black"/>
                </a:solidFill>
                <a:latin typeface="Arial" panose="020B0604020202020204" pitchFamily="34" charset="0"/>
                <a:cs typeface="Arial" panose="020B0604020202020204" pitchFamily="34" charset="0"/>
              </a:rPr>
              <a:t>, els percentatges de distribució entre la Mesa de contractació de Serveis Interns i Sector Públic i la Mesa de Territori i Sostenibilitat han estat el </a:t>
            </a:r>
            <a:r>
              <a:rPr lang="ca-ES" sz="1600" b="1" dirty="0">
                <a:solidFill>
                  <a:prstClr val="black"/>
                </a:solidFill>
                <a:latin typeface="Arial" panose="020B0604020202020204" pitchFamily="34" charset="0"/>
                <a:cs typeface="Arial" panose="020B0604020202020204" pitchFamily="34" charset="0"/>
              </a:rPr>
              <a:t>73%</a:t>
            </a:r>
            <a:r>
              <a:rPr lang="ca-ES" sz="1600" dirty="0">
                <a:solidFill>
                  <a:prstClr val="black"/>
                </a:solidFill>
                <a:latin typeface="Arial" panose="020B0604020202020204" pitchFamily="34" charset="0"/>
                <a:cs typeface="Arial" panose="020B0604020202020204" pitchFamily="34" charset="0"/>
              </a:rPr>
              <a:t> i el </a:t>
            </a:r>
            <a:r>
              <a:rPr lang="ca-ES" sz="1600" b="1" dirty="0">
                <a:solidFill>
                  <a:prstClr val="black"/>
                </a:solidFill>
                <a:latin typeface="Arial" panose="020B0604020202020204" pitchFamily="34" charset="0"/>
                <a:cs typeface="Arial" panose="020B0604020202020204" pitchFamily="34" charset="0"/>
              </a:rPr>
              <a:t>27%, </a:t>
            </a:r>
            <a:r>
              <a:rPr lang="ca-ES" sz="1600" dirty="0">
                <a:solidFill>
                  <a:prstClr val="black"/>
                </a:solidFill>
                <a:latin typeface="Arial" panose="020B0604020202020204" pitchFamily="34" charset="0"/>
                <a:cs typeface="Arial" panose="020B0604020202020204" pitchFamily="34" charset="0"/>
              </a:rPr>
              <a:t>respectivament.</a:t>
            </a:r>
          </a:p>
          <a:p>
            <a:pPr algn="just" defTabSz="914400"/>
            <a:r>
              <a:rPr lang="ca-ES" sz="1600" dirty="0">
                <a:solidFill>
                  <a:prstClr val="black"/>
                </a:solidFill>
                <a:latin typeface="Arial" panose="020B0604020202020204" pitchFamily="34" charset="0"/>
                <a:cs typeface="Arial" panose="020B0604020202020204" pitchFamily="34" charset="0"/>
              </a:rPr>
              <a:t>En la Mesa de Serveis Generals i Sector Públic, el 87,9% de l’import adjudicat ha estat gestionat pel Servei de Contractació.</a:t>
            </a:r>
          </a:p>
          <a:p>
            <a:pPr algn="just" defTabSz="914400"/>
            <a:r>
              <a:rPr lang="ca-ES" sz="1600" dirty="0">
                <a:solidFill>
                  <a:prstClr val="black"/>
                </a:solidFill>
                <a:latin typeface="Arial" panose="020B0604020202020204" pitchFamily="34" charset="0"/>
                <a:cs typeface="Arial" panose="020B0604020202020204" pitchFamily="34" charset="0"/>
              </a:rPr>
              <a:t>De l’import total adjudicat en la Mesa d’Infraestructures, el 89% ha estat gestionat per la Gerència de Serveis d’Infraestructures Viàries i Mobilitat.</a:t>
            </a:r>
          </a:p>
          <a:p>
            <a:pPr algn="just" defTabSz="914400"/>
            <a:endParaRPr lang="ca-ES" sz="1600"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L’import total adjudicat corresponent a l’activitat contractual de les entitats del sector públic considerades en aquest informe gestionada en la Mesa de Serveis Generals i Sector Públic ha suposat el 34,7% del total gestionat en aquesta Mesa.</a:t>
            </a:r>
          </a:p>
          <a:p>
            <a:pPr algn="just" defTabSz="914400"/>
            <a:endParaRPr lang="ca-ES" sz="1600" dirty="0">
              <a:solidFill>
                <a:prstClr val="black"/>
              </a:solidFill>
              <a:latin typeface="Arial" panose="020B0604020202020204" pitchFamily="34" charset="0"/>
              <a:cs typeface="Arial" panose="020B0604020202020204" pitchFamily="34" charset="0"/>
            </a:endParaRPr>
          </a:p>
        </p:txBody>
      </p:sp>
      <p:sp>
        <p:nvSpPr>
          <p:cNvPr id="6" name="Contenidor de número de diapositiva 5">
            <a:extLst>
              <a:ext uri="{FF2B5EF4-FFF2-40B4-BE49-F238E27FC236}">
                <a16:creationId xmlns:a16="http://schemas.microsoft.com/office/drawing/2014/main" id="{7E3CA7DB-CC6B-4CE4-A64D-566FB0CCD1D3}"/>
              </a:ext>
            </a:extLst>
          </p:cNvPr>
          <p:cNvSpPr>
            <a:spLocks noGrp="1"/>
          </p:cNvSpPr>
          <p:nvPr>
            <p:ph type="sldNum" sz="quarter" idx="12"/>
          </p:nvPr>
        </p:nvSpPr>
        <p:spPr/>
        <p:txBody>
          <a:bodyPr/>
          <a:lstStyle/>
          <a:p>
            <a:fld id="{69A02D07-1340-466E-8F89-ABB91E672000}" type="slidenum">
              <a:rPr lang="ca-ES" smtClean="0"/>
              <a:t>8</a:t>
            </a:fld>
            <a:endParaRPr lang="ca-ES"/>
          </a:p>
        </p:txBody>
      </p:sp>
      <p:pic>
        <p:nvPicPr>
          <p:cNvPr id="10" name="Imatge 9">
            <a:extLst>
              <a:ext uri="{FF2B5EF4-FFF2-40B4-BE49-F238E27FC236}">
                <a16:creationId xmlns:a16="http://schemas.microsoft.com/office/drawing/2014/main" id="{CAE1FFF8-B781-70C9-A8D9-C3FAB919A2FB}"/>
              </a:ext>
            </a:extLst>
          </p:cNvPr>
          <p:cNvPicPr>
            <a:picLocks noChangeAspect="1"/>
          </p:cNvPicPr>
          <p:nvPr/>
        </p:nvPicPr>
        <p:blipFill>
          <a:blip r:embed="rId2"/>
          <a:stretch>
            <a:fillRect/>
          </a:stretch>
        </p:blipFill>
        <p:spPr>
          <a:xfrm>
            <a:off x="-127829" y="5252976"/>
            <a:ext cx="6132266" cy="2158505"/>
          </a:xfrm>
          <a:prstGeom prst="rect">
            <a:avLst/>
          </a:prstGeom>
        </p:spPr>
      </p:pic>
      <p:pic>
        <p:nvPicPr>
          <p:cNvPr id="7" name="Imatge 6">
            <a:extLst>
              <a:ext uri="{FF2B5EF4-FFF2-40B4-BE49-F238E27FC236}">
                <a16:creationId xmlns:a16="http://schemas.microsoft.com/office/drawing/2014/main" id="{26F11FC2-F69E-6686-BFE9-79F1D8CBA3C0}"/>
              </a:ext>
            </a:extLst>
          </p:cNvPr>
          <p:cNvPicPr>
            <a:picLocks noChangeAspect="1"/>
          </p:cNvPicPr>
          <p:nvPr/>
        </p:nvPicPr>
        <p:blipFill>
          <a:blip r:embed="rId3"/>
          <a:stretch>
            <a:fillRect/>
          </a:stretch>
        </p:blipFill>
        <p:spPr>
          <a:xfrm>
            <a:off x="604490" y="4186364"/>
            <a:ext cx="5750223" cy="875255"/>
          </a:xfrm>
          <a:prstGeom prst="rect">
            <a:avLst/>
          </a:prstGeom>
        </p:spPr>
      </p:pic>
      <p:pic>
        <p:nvPicPr>
          <p:cNvPr id="8" name="Imatge 7">
            <a:extLst>
              <a:ext uri="{FF2B5EF4-FFF2-40B4-BE49-F238E27FC236}">
                <a16:creationId xmlns:a16="http://schemas.microsoft.com/office/drawing/2014/main" id="{17C0EB12-4DA9-9C2A-6E4E-964045FDA639}"/>
              </a:ext>
            </a:extLst>
          </p:cNvPr>
          <p:cNvPicPr>
            <a:picLocks noChangeAspect="1"/>
          </p:cNvPicPr>
          <p:nvPr/>
        </p:nvPicPr>
        <p:blipFill>
          <a:blip r:embed="rId4"/>
          <a:stretch>
            <a:fillRect/>
          </a:stretch>
        </p:blipFill>
        <p:spPr>
          <a:xfrm>
            <a:off x="604490" y="1382323"/>
            <a:ext cx="5750223" cy="2397638"/>
          </a:xfrm>
          <a:prstGeom prst="rect">
            <a:avLst/>
          </a:prstGeom>
        </p:spPr>
      </p:pic>
    </p:spTree>
    <p:extLst>
      <p:ext uri="{BB962C8B-B14F-4D97-AF65-F5344CB8AC3E}">
        <p14:creationId xmlns:p14="http://schemas.microsoft.com/office/powerpoint/2010/main" val="158479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uadreDeText 1">
            <a:extLst>
              <a:ext uri="{FF2B5EF4-FFF2-40B4-BE49-F238E27FC236}">
                <a16:creationId xmlns:a16="http://schemas.microsoft.com/office/drawing/2014/main" id="{DBF08F7B-8003-46BC-878E-11B68B35E961}"/>
              </a:ext>
            </a:extLst>
          </p:cNvPr>
          <p:cNvSpPr txBox="1"/>
          <p:nvPr/>
        </p:nvSpPr>
        <p:spPr>
          <a:xfrm>
            <a:off x="456764" y="421146"/>
            <a:ext cx="6681892" cy="338554"/>
          </a:xfrm>
          <a:prstGeom prst="rect">
            <a:avLst/>
          </a:prstGeom>
          <a:noFill/>
        </p:spPr>
        <p:txBody>
          <a:bodyPr wrap="square" rtlCol="0">
            <a:spAutoFit/>
          </a:bodyPr>
          <a:lstStyle/>
          <a:p>
            <a:pPr defTabSz="914400"/>
            <a:r>
              <a:rPr lang="ca-ES" sz="1600" b="1" dirty="0">
                <a:solidFill>
                  <a:srgbClr val="0000FF"/>
                </a:solidFill>
                <a:latin typeface="Arial"/>
              </a:rPr>
              <a:t>1.2. ADJUDICACIONS PER ÀREES I SERVEIS PROMOTORS</a:t>
            </a:r>
          </a:p>
        </p:txBody>
      </p:sp>
      <p:sp>
        <p:nvSpPr>
          <p:cNvPr id="4" name="QuadreDeText 3">
            <a:extLst>
              <a:ext uri="{FF2B5EF4-FFF2-40B4-BE49-F238E27FC236}">
                <a16:creationId xmlns:a16="http://schemas.microsoft.com/office/drawing/2014/main" id="{E948BCD2-1818-4560-BDDE-57DD2A1E845C}"/>
              </a:ext>
            </a:extLst>
          </p:cNvPr>
          <p:cNvSpPr txBox="1"/>
          <p:nvPr/>
        </p:nvSpPr>
        <p:spPr>
          <a:xfrm>
            <a:off x="355464" y="3693754"/>
            <a:ext cx="6194323" cy="3046988"/>
          </a:xfrm>
          <a:prstGeom prst="rect">
            <a:avLst/>
          </a:prstGeom>
          <a:noFill/>
        </p:spPr>
        <p:txBody>
          <a:bodyPr wrap="square" rtlCol="0">
            <a:spAutoFit/>
          </a:bodyPr>
          <a:lstStyle/>
          <a:p>
            <a:pPr algn="just" defTabSz="914400"/>
            <a:r>
              <a:rPr lang="ca-ES" sz="1600" dirty="0">
                <a:solidFill>
                  <a:prstClr val="black"/>
                </a:solidFill>
                <a:latin typeface="Arial"/>
              </a:rPr>
              <a:t>En aquesta taula es presenta la distribució de les adjudicacions segons les diferents àrees de la Diputació de Barcelona.</a:t>
            </a:r>
          </a:p>
          <a:p>
            <a:pPr algn="just" defTabSz="914400"/>
            <a:endParaRPr lang="ca-ES" sz="1600" dirty="0">
              <a:solidFill>
                <a:prstClr val="black"/>
              </a:solidFill>
              <a:latin typeface="Arial"/>
            </a:endParaRPr>
          </a:p>
          <a:p>
            <a:pPr algn="just" defTabSz="914400"/>
            <a:r>
              <a:rPr lang="ca-ES" sz="1600" dirty="0">
                <a:solidFill>
                  <a:prstClr val="black"/>
                </a:solidFill>
                <a:latin typeface="Arial"/>
              </a:rPr>
              <a:t>Es destaca que l’Àrea de Cultura ha estat l’àrea amb més activitat contractual al llarg d’aquest primer trimestre d'enguany al promoure 53 adjudicacions, el 32,9% del nombre total de les adjudicacions, el que representa el 15,2% del volum econòmic adjudicat en aquest període. </a:t>
            </a:r>
          </a:p>
          <a:p>
            <a:pPr algn="just" defTabSz="914400"/>
            <a:r>
              <a:rPr lang="ca-ES" sz="1600" dirty="0">
                <a:solidFill>
                  <a:prstClr val="black"/>
                </a:solidFill>
                <a:latin typeface="Arial"/>
              </a:rPr>
              <a:t>Pel que fa a l’import destaquen l’Àrea d’Infraestructures i Territori, amb un import adjudicat que suposa el 36,1% del total de l’import adjudicat al llarg del primer trimestre de 2024 i l’Àrea de Serveis Generals i Transició Digital que suposa el 31,6% del total.</a:t>
            </a:r>
          </a:p>
        </p:txBody>
      </p:sp>
      <p:sp>
        <p:nvSpPr>
          <p:cNvPr id="7" name="Contenidor de número de diapositiva 6">
            <a:extLst>
              <a:ext uri="{FF2B5EF4-FFF2-40B4-BE49-F238E27FC236}">
                <a16:creationId xmlns:a16="http://schemas.microsoft.com/office/drawing/2014/main" id="{BED7D952-7BE8-4854-9918-3DC2D0C07809}"/>
              </a:ext>
            </a:extLst>
          </p:cNvPr>
          <p:cNvSpPr>
            <a:spLocks noGrp="1"/>
          </p:cNvSpPr>
          <p:nvPr>
            <p:ph type="sldNum" sz="quarter" idx="12"/>
          </p:nvPr>
        </p:nvSpPr>
        <p:spPr/>
        <p:txBody>
          <a:bodyPr/>
          <a:lstStyle/>
          <a:p>
            <a:fld id="{69A02D07-1340-466E-8F89-ABB91E672000}" type="slidenum">
              <a:rPr lang="ca-ES" smtClean="0"/>
              <a:t>9</a:t>
            </a:fld>
            <a:endParaRPr lang="ca-ES"/>
          </a:p>
        </p:txBody>
      </p:sp>
      <p:pic>
        <p:nvPicPr>
          <p:cNvPr id="8" name="Imatge 7">
            <a:extLst>
              <a:ext uri="{FF2B5EF4-FFF2-40B4-BE49-F238E27FC236}">
                <a16:creationId xmlns:a16="http://schemas.microsoft.com/office/drawing/2014/main" id="{285BEAA8-9EDC-7E09-A442-A4066F04C113}"/>
              </a:ext>
            </a:extLst>
          </p:cNvPr>
          <p:cNvPicPr>
            <a:picLocks noChangeAspect="1"/>
          </p:cNvPicPr>
          <p:nvPr/>
        </p:nvPicPr>
        <p:blipFill>
          <a:blip r:embed="rId2"/>
          <a:stretch>
            <a:fillRect/>
          </a:stretch>
        </p:blipFill>
        <p:spPr>
          <a:xfrm>
            <a:off x="530419" y="870344"/>
            <a:ext cx="5929749" cy="2560692"/>
          </a:xfrm>
          <a:prstGeom prst="rect">
            <a:avLst/>
          </a:prstGeom>
        </p:spPr>
      </p:pic>
      <p:pic>
        <p:nvPicPr>
          <p:cNvPr id="9" name="Imatge 8">
            <a:extLst>
              <a:ext uri="{FF2B5EF4-FFF2-40B4-BE49-F238E27FC236}">
                <a16:creationId xmlns:a16="http://schemas.microsoft.com/office/drawing/2014/main" id="{0E794DC5-3997-67C1-DDF7-0C01EB6016DF}"/>
              </a:ext>
            </a:extLst>
          </p:cNvPr>
          <p:cNvPicPr>
            <a:picLocks noChangeAspect="1"/>
          </p:cNvPicPr>
          <p:nvPr/>
        </p:nvPicPr>
        <p:blipFill>
          <a:blip r:embed="rId3"/>
          <a:stretch>
            <a:fillRect/>
          </a:stretch>
        </p:blipFill>
        <p:spPr>
          <a:xfrm>
            <a:off x="335388" y="7095194"/>
            <a:ext cx="6214399" cy="1728189"/>
          </a:xfrm>
          <a:prstGeom prst="rect">
            <a:avLst/>
          </a:prstGeom>
        </p:spPr>
      </p:pic>
      <p:pic>
        <p:nvPicPr>
          <p:cNvPr id="10" name="Imatge 9">
            <a:extLst>
              <a:ext uri="{FF2B5EF4-FFF2-40B4-BE49-F238E27FC236}">
                <a16:creationId xmlns:a16="http://schemas.microsoft.com/office/drawing/2014/main" id="{8B1B54D3-77B9-1994-5339-307EC46AFB81}"/>
              </a:ext>
            </a:extLst>
          </p:cNvPr>
          <p:cNvPicPr>
            <a:picLocks noChangeAspect="1"/>
          </p:cNvPicPr>
          <p:nvPr/>
        </p:nvPicPr>
        <p:blipFill>
          <a:blip r:embed="rId4"/>
          <a:stretch>
            <a:fillRect/>
          </a:stretch>
        </p:blipFill>
        <p:spPr>
          <a:xfrm>
            <a:off x="290612" y="9542761"/>
            <a:ext cx="6169556" cy="2022386"/>
          </a:xfrm>
          <a:prstGeom prst="rect">
            <a:avLst/>
          </a:prstGeom>
        </p:spPr>
      </p:pic>
    </p:spTree>
    <p:extLst>
      <p:ext uri="{BB962C8B-B14F-4D97-AF65-F5344CB8AC3E}">
        <p14:creationId xmlns:p14="http://schemas.microsoft.com/office/powerpoint/2010/main" val="2938217790"/>
      </p:ext>
    </p:extLst>
  </p:cSld>
  <p:clrMapOvr>
    <a:masterClrMapping/>
  </p:clrMapOvr>
</p:sld>
</file>

<file path=ppt/theme/theme1.xml><?xml version="1.0" encoding="utf-8"?>
<a:theme xmlns:a="http://schemas.openxmlformats.org/drawingml/2006/main" name="Tema de l'Office">
  <a:themeElements>
    <a:clrScheme name="Tema de l'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l'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l'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5309</TotalTime>
  <Words>6126</Words>
  <Application>Microsoft Office PowerPoint</Application>
  <PresentationFormat>Pantalla panoràmica</PresentationFormat>
  <Paragraphs>401</Paragraphs>
  <Slides>38</Slides>
  <Notes>0</Notes>
  <HiddenSlides>0</HiddenSlides>
  <MMClips>0</MMClips>
  <ScaleCrop>false</ScaleCrop>
  <HeadingPairs>
    <vt:vector size="6" baseType="variant">
      <vt:variant>
        <vt:lpstr>Tipus de lletra utilitzats</vt:lpstr>
      </vt:variant>
      <vt:variant>
        <vt:i4>4</vt:i4>
      </vt:variant>
      <vt:variant>
        <vt:lpstr>Tema</vt:lpstr>
      </vt:variant>
      <vt:variant>
        <vt:i4>1</vt:i4>
      </vt:variant>
      <vt:variant>
        <vt:lpstr>Títols de les diapositives</vt:lpstr>
      </vt:variant>
      <vt:variant>
        <vt:i4>38</vt:i4>
      </vt:variant>
    </vt:vector>
  </HeadingPairs>
  <TitlesOfParts>
    <vt:vector size="43" baseType="lpstr">
      <vt:lpstr>Arial</vt:lpstr>
      <vt:lpstr>ArialMT</vt:lpstr>
      <vt:lpstr>Calibri</vt:lpstr>
      <vt:lpstr>Calibri Light</vt:lpstr>
      <vt:lpstr>Tema de l'Office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FALGUERA LLOR, M.ALBA</dc:creator>
  <cp:lastModifiedBy>FALGUERA LLOR, M.ALBA</cp:lastModifiedBy>
  <cp:revision>90</cp:revision>
  <cp:lastPrinted>2024-05-15T08:32:50Z</cp:lastPrinted>
  <dcterms:created xsi:type="dcterms:W3CDTF">2023-02-24T11:26:33Z</dcterms:created>
  <dcterms:modified xsi:type="dcterms:W3CDTF">2024-07-09T14:55:11Z</dcterms:modified>
</cp:coreProperties>
</file>