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69"/>
  </p:notesMasterIdLst>
  <p:sldIdLst>
    <p:sldId id="256" r:id="rId2"/>
    <p:sldId id="257" r:id="rId3"/>
    <p:sldId id="258" r:id="rId4"/>
    <p:sldId id="312" r:id="rId5"/>
    <p:sldId id="259" r:id="rId6"/>
    <p:sldId id="331" r:id="rId7"/>
    <p:sldId id="260" r:id="rId8"/>
    <p:sldId id="261" r:id="rId9"/>
    <p:sldId id="262" r:id="rId10"/>
    <p:sldId id="323" r:id="rId11"/>
    <p:sldId id="263" r:id="rId12"/>
    <p:sldId id="342" r:id="rId13"/>
    <p:sldId id="264" r:id="rId14"/>
    <p:sldId id="321" r:id="rId15"/>
    <p:sldId id="266" r:id="rId16"/>
    <p:sldId id="357" r:id="rId17"/>
    <p:sldId id="322" r:id="rId18"/>
    <p:sldId id="267" r:id="rId19"/>
    <p:sldId id="356" r:id="rId20"/>
    <p:sldId id="268" r:id="rId21"/>
    <p:sldId id="269" r:id="rId22"/>
    <p:sldId id="308" r:id="rId23"/>
    <p:sldId id="349" r:id="rId24"/>
    <p:sldId id="272" r:id="rId25"/>
    <p:sldId id="273" r:id="rId26"/>
    <p:sldId id="274" r:id="rId27"/>
    <p:sldId id="275" r:id="rId28"/>
    <p:sldId id="350" r:id="rId29"/>
    <p:sldId id="276" r:id="rId30"/>
    <p:sldId id="277" r:id="rId31"/>
    <p:sldId id="278" r:id="rId32"/>
    <p:sldId id="279" r:id="rId33"/>
    <p:sldId id="351" r:id="rId34"/>
    <p:sldId id="314" r:id="rId35"/>
    <p:sldId id="280" r:id="rId36"/>
    <p:sldId id="315" r:id="rId37"/>
    <p:sldId id="282" r:id="rId38"/>
    <p:sldId id="283" r:id="rId39"/>
    <p:sldId id="316" r:id="rId40"/>
    <p:sldId id="317" r:id="rId41"/>
    <p:sldId id="352" r:id="rId42"/>
    <p:sldId id="281" r:id="rId43"/>
    <p:sldId id="325" r:id="rId44"/>
    <p:sldId id="326" r:id="rId45"/>
    <p:sldId id="311" r:id="rId46"/>
    <p:sldId id="335" r:id="rId47"/>
    <p:sldId id="284" r:id="rId48"/>
    <p:sldId id="285" r:id="rId49"/>
    <p:sldId id="339" r:id="rId50"/>
    <p:sldId id="318" r:id="rId51"/>
    <p:sldId id="341" r:id="rId52"/>
    <p:sldId id="336" r:id="rId53"/>
    <p:sldId id="288" r:id="rId54"/>
    <p:sldId id="289" r:id="rId55"/>
    <p:sldId id="327" r:id="rId56"/>
    <p:sldId id="337" r:id="rId57"/>
    <p:sldId id="290" r:id="rId58"/>
    <p:sldId id="358" r:id="rId59"/>
    <p:sldId id="330" r:id="rId60"/>
    <p:sldId id="359" r:id="rId61"/>
    <p:sldId id="292" r:id="rId62"/>
    <p:sldId id="338" r:id="rId63"/>
    <p:sldId id="293" r:id="rId64"/>
    <p:sldId id="329" r:id="rId65"/>
    <p:sldId id="294" r:id="rId66"/>
    <p:sldId id="295" r:id="rId67"/>
    <p:sldId id="354" r:id="rId68"/>
  </p:sldIdLst>
  <p:sldSz cx="6858000" cy="12192000"/>
  <p:notesSz cx="6889750" cy="96710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759A441-117D-4493-2E2B-28783FC5B748}" name="FALGUERA LLOR, M.ALBA" initials="FLM" userId="S::falguerala@diba.cat::b8ae6cc3-b683-4414-832b-d0439fe9f6e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9FF33"/>
    <a:srgbClr val="66FF66"/>
    <a:srgbClr val="F6F7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96357" autoAdjust="0"/>
  </p:normalViewPr>
  <p:slideViewPr>
    <p:cSldViewPr snapToGrid="0">
      <p:cViewPr>
        <p:scale>
          <a:sx n="75" d="100"/>
          <a:sy n="75" d="100"/>
        </p:scale>
        <p:origin x="1512" y="3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idor de capçalera 1"/>
          <p:cNvSpPr>
            <a:spLocks noGrp="1"/>
          </p:cNvSpPr>
          <p:nvPr>
            <p:ph type="hdr" sz="quarter"/>
          </p:nvPr>
        </p:nvSpPr>
        <p:spPr>
          <a:xfrm>
            <a:off x="1" y="0"/>
            <a:ext cx="2984847" cy="484811"/>
          </a:xfrm>
          <a:prstGeom prst="rect">
            <a:avLst/>
          </a:prstGeom>
        </p:spPr>
        <p:txBody>
          <a:bodyPr vert="horz" lIns="91430" tIns="45715" rIns="91430" bIns="45715" rtlCol="0"/>
          <a:lstStyle>
            <a:lvl1pPr algn="l">
              <a:defRPr sz="1200"/>
            </a:lvl1pPr>
          </a:lstStyle>
          <a:p>
            <a:endParaRPr lang="ca-ES"/>
          </a:p>
        </p:txBody>
      </p:sp>
      <p:sp>
        <p:nvSpPr>
          <p:cNvPr id="3" name="Contenidor de data 2"/>
          <p:cNvSpPr>
            <a:spLocks noGrp="1"/>
          </p:cNvSpPr>
          <p:nvPr>
            <p:ph type="dt" idx="1"/>
          </p:nvPr>
        </p:nvSpPr>
        <p:spPr>
          <a:xfrm>
            <a:off x="3903263" y="0"/>
            <a:ext cx="2984847" cy="484811"/>
          </a:xfrm>
          <a:prstGeom prst="rect">
            <a:avLst/>
          </a:prstGeom>
        </p:spPr>
        <p:txBody>
          <a:bodyPr vert="horz" lIns="91430" tIns="45715" rIns="91430" bIns="45715" rtlCol="0"/>
          <a:lstStyle>
            <a:lvl1pPr algn="r">
              <a:defRPr sz="1200"/>
            </a:lvl1pPr>
          </a:lstStyle>
          <a:p>
            <a:fld id="{3C40F921-2A6D-46DA-982C-78CBC5936601}" type="datetimeFigureOut">
              <a:rPr lang="ca-ES" smtClean="0"/>
              <a:t>27/05/2026</a:t>
            </a:fld>
            <a:endParaRPr lang="ca-ES"/>
          </a:p>
        </p:txBody>
      </p:sp>
      <p:sp>
        <p:nvSpPr>
          <p:cNvPr id="4" name="Contenidor d'imatge de diapositiva 3"/>
          <p:cNvSpPr>
            <a:spLocks noGrp="1" noRot="1" noChangeAspect="1"/>
          </p:cNvSpPr>
          <p:nvPr>
            <p:ph type="sldImg" idx="2"/>
          </p:nvPr>
        </p:nvSpPr>
        <p:spPr>
          <a:xfrm>
            <a:off x="2527300" y="1209675"/>
            <a:ext cx="1835150" cy="3263900"/>
          </a:xfrm>
          <a:prstGeom prst="rect">
            <a:avLst/>
          </a:prstGeom>
          <a:noFill/>
          <a:ln w="12700">
            <a:solidFill>
              <a:prstClr val="black"/>
            </a:solidFill>
          </a:ln>
        </p:spPr>
        <p:txBody>
          <a:bodyPr vert="horz" lIns="91430" tIns="45715" rIns="91430" bIns="45715" rtlCol="0" anchor="ctr"/>
          <a:lstStyle/>
          <a:p>
            <a:endParaRPr lang="ca-ES"/>
          </a:p>
        </p:txBody>
      </p:sp>
      <p:sp>
        <p:nvSpPr>
          <p:cNvPr id="5" name="Contenidor de notes 4"/>
          <p:cNvSpPr>
            <a:spLocks noGrp="1"/>
          </p:cNvSpPr>
          <p:nvPr>
            <p:ph type="body" sz="quarter" idx="3"/>
          </p:nvPr>
        </p:nvSpPr>
        <p:spPr>
          <a:xfrm>
            <a:off x="688811" y="4654510"/>
            <a:ext cx="5512128" cy="3807661"/>
          </a:xfrm>
          <a:prstGeom prst="rect">
            <a:avLst/>
          </a:prstGeom>
        </p:spPr>
        <p:txBody>
          <a:bodyPr vert="horz" lIns="91430" tIns="45715" rIns="91430" bIns="45715" rtlCol="0"/>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6" name="Contenidor de peu de pàgina 5"/>
          <p:cNvSpPr>
            <a:spLocks noGrp="1"/>
          </p:cNvSpPr>
          <p:nvPr>
            <p:ph type="ftr" sz="quarter" idx="4"/>
          </p:nvPr>
        </p:nvSpPr>
        <p:spPr>
          <a:xfrm>
            <a:off x="1" y="9186242"/>
            <a:ext cx="2984847" cy="484811"/>
          </a:xfrm>
          <a:prstGeom prst="rect">
            <a:avLst/>
          </a:prstGeom>
        </p:spPr>
        <p:txBody>
          <a:bodyPr vert="horz" lIns="91430" tIns="45715" rIns="91430" bIns="45715" rtlCol="0" anchor="b"/>
          <a:lstStyle>
            <a:lvl1pPr algn="l">
              <a:defRPr sz="1200"/>
            </a:lvl1pPr>
          </a:lstStyle>
          <a:p>
            <a:endParaRPr lang="ca-ES"/>
          </a:p>
        </p:txBody>
      </p:sp>
      <p:sp>
        <p:nvSpPr>
          <p:cNvPr id="7" name="Contenidor de número de diapositiva 6"/>
          <p:cNvSpPr>
            <a:spLocks noGrp="1"/>
          </p:cNvSpPr>
          <p:nvPr>
            <p:ph type="sldNum" sz="quarter" idx="5"/>
          </p:nvPr>
        </p:nvSpPr>
        <p:spPr>
          <a:xfrm>
            <a:off x="3903263" y="9186242"/>
            <a:ext cx="2984847" cy="484811"/>
          </a:xfrm>
          <a:prstGeom prst="rect">
            <a:avLst/>
          </a:prstGeom>
        </p:spPr>
        <p:txBody>
          <a:bodyPr vert="horz" lIns="91430" tIns="45715" rIns="91430" bIns="45715" rtlCol="0" anchor="b"/>
          <a:lstStyle>
            <a:lvl1pPr algn="r">
              <a:defRPr sz="1200"/>
            </a:lvl1pPr>
          </a:lstStyle>
          <a:p>
            <a:fld id="{FB0E5CB7-5B36-42DD-B03A-D766DC475257}" type="slidenum">
              <a:rPr lang="ca-ES" smtClean="0"/>
              <a:t>‹#›</a:t>
            </a:fld>
            <a:endParaRPr lang="ca-ES"/>
          </a:p>
        </p:txBody>
      </p:sp>
    </p:spTree>
    <p:extLst>
      <p:ext uri="{BB962C8B-B14F-4D97-AF65-F5344CB8AC3E}">
        <p14:creationId xmlns:p14="http://schemas.microsoft.com/office/powerpoint/2010/main" val="3949046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ca-ES" dirty="0"/>
          </a:p>
        </p:txBody>
      </p:sp>
      <p:sp>
        <p:nvSpPr>
          <p:cNvPr id="4" name="Contenidor de número de diapositiva 3"/>
          <p:cNvSpPr>
            <a:spLocks noGrp="1"/>
          </p:cNvSpPr>
          <p:nvPr>
            <p:ph type="sldNum" sz="quarter" idx="5"/>
          </p:nvPr>
        </p:nvSpPr>
        <p:spPr/>
        <p:txBody>
          <a:bodyPr/>
          <a:lstStyle/>
          <a:p>
            <a:fld id="{FB0E5CB7-5B36-42DD-B03A-D766DC475257}" type="slidenum">
              <a:rPr lang="ca-ES" smtClean="0"/>
              <a:t>20</a:t>
            </a:fld>
            <a:endParaRPr lang="ca-ES"/>
          </a:p>
        </p:txBody>
      </p:sp>
    </p:spTree>
    <p:extLst>
      <p:ext uri="{BB962C8B-B14F-4D97-AF65-F5344CB8AC3E}">
        <p14:creationId xmlns:p14="http://schemas.microsoft.com/office/powerpoint/2010/main" val="2403508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ca-ES" dirty="0"/>
          </a:p>
        </p:txBody>
      </p:sp>
      <p:sp>
        <p:nvSpPr>
          <p:cNvPr id="4" name="Contenidor de número de diapositiva 3"/>
          <p:cNvSpPr>
            <a:spLocks noGrp="1"/>
          </p:cNvSpPr>
          <p:nvPr>
            <p:ph type="sldNum" sz="quarter" idx="5"/>
          </p:nvPr>
        </p:nvSpPr>
        <p:spPr/>
        <p:txBody>
          <a:bodyPr/>
          <a:lstStyle/>
          <a:p>
            <a:fld id="{FB0E5CB7-5B36-42DD-B03A-D766DC475257}" type="slidenum">
              <a:rPr lang="ca-ES" smtClean="0"/>
              <a:t>35</a:t>
            </a:fld>
            <a:endParaRPr lang="ca-ES"/>
          </a:p>
        </p:txBody>
      </p:sp>
    </p:spTree>
    <p:extLst>
      <p:ext uri="{BB962C8B-B14F-4D97-AF65-F5344CB8AC3E}">
        <p14:creationId xmlns:p14="http://schemas.microsoft.com/office/powerpoint/2010/main" val="20300015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ca-ES" dirty="0"/>
          </a:p>
        </p:txBody>
      </p:sp>
      <p:sp>
        <p:nvSpPr>
          <p:cNvPr id="4" name="Contenidor de número de diapositiva 3"/>
          <p:cNvSpPr>
            <a:spLocks noGrp="1"/>
          </p:cNvSpPr>
          <p:nvPr>
            <p:ph type="sldNum" sz="quarter" idx="5"/>
          </p:nvPr>
        </p:nvSpPr>
        <p:spPr/>
        <p:txBody>
          <a:bodyPr/>
          <a:lstStyle/>
          <a:p>
            <a:fld id="{FB0E5CB7-5B36-42DD-B03A-D766DC475257}" type="slidenum">
              <a:rPr lang="ca-ES" smtClean="0"/>
              <a:t>61</a:t>
            </a:fld>
            <a:endParaRPr lang="ca-ES"/>
          </a:p>
        </p:txBody>
      </p:sp>
    </p:spTree>
    <p:extLst>
      <p:ext uri="{BB962C8B-B14F-4D97-AF65-F5344CB8AC3E}">
        <p14:creationId xmlns:p14="http://schemas.microsoft.com/office/powerpoint/2010/main" val="3183440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ol">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ca-ES"/>
              <a:t>Feu clic aquí per editar l'estil</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ca-ES"/>
              <a:t>Feu clic aquí per editar l'estil de subtítols del patró</a:t>
            </a:r>
            <a:endParaRPr lang="en-US" dirty="0"/>
          </a:p>
        </p:txBody>
      </p:sp>
      <p:sp>
        <p:nvSpPr>
          <p:cNvPr id="4" name="Date Placeholder 3"/>
          <p:cNvSpPr>
            <a:spLocks noGrp="1"/>
          </p:cNvSpPr>
          <p:nvPr>
            <p:ph type="dt" sz="half" idx="10"/>
          </p:nvPr>
        </p:nvSpPr>
        <p:spPr/>
        <p:txBody>
          <a:bodyPr/>
          <a:lstStyle/>
          <a:p>
            <a:fld id="{17C426DB-AA85-40CE-A15F-50641E9DA35A}" type="datetime1">
              <a:rPr lang="ca-ES" smtClean="0"/>
              <a:t>27/05/2026</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3316185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ol i text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dirty="0"/>
          </a:p>
        </p:txBody>
      </p:sp>
      <p:sp>
        <p:nvSpPr>
          <p:cNvPr id="3" name="Vertical Text Placeholder 2"/>
          <p:cNvSpPr>
            <a:spLocks noGrp="1"/>
          </p:cNvSpPr>
          <p:nvPr>
            <p:ph type="body" orient="vert" idx="1"/>
          </p:nvPr>
        </p:nvSpPr>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4" name="Date Placeholder 3"/>
          <p:cNvSpPr>
            <a:spLocks noGrp="1"/>
          </p:cNvSpPr>
          <p:nvPr>
            <p:ph type="dt" sz="half" idx="10"/>
          </p:nvPr>
        </p:nvSpPr>
        <p:spPr/>
        <p:txBody>
          <a:bodyPr/>
          <a:lstStyle/>
          <a:p>
            <a:fld id="{4227C735-B927-4DE6-8E01-3E7D0E7CE836}" type="datetime1">
              <a:rPr lang="ca-ES" smtClean="0"/>
              <a:t>27/05/2026</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2010626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ol vertical i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ca-ES"/>
              <a:t>Feu clic aquí per editar l'estil</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4" name="Date Placeholder 3"/>
          <p:cNvSpPr>
            <a:spLocks noGrp="1"/>
          </p:cNvSpPr>
          <p:nvPr>
            <p:ph type="dt" sz="half" idx="10"/>
          </p:nvPr>
        </p:nvSpPr>
        <p:spPr/>
        <p:txBody>
          <a:bodyPr/>
          <a:lstStyle/>
          <a:p>
            <a:fld id="{0C32BFC7-F7D9-4EB6-9D77-EF16E4BB2201}" type="datetime1">
              <a:rPr lang="ca-ES" smtClean="0"/>
              <a:t>27/05/2026</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3349162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ol i objec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dirty="0"/>
          </a:p>
        </p:txBody>
      </p:sp>
      <p:sp>
        <p:nvSpPr>
          <p:cNvPr id="3" name="Content Placeholder 2"/>
          <p:cNvSpPr>
            <a:spLocks noGrp="1"/>
          </p:cNvSpPr>
          <p:nvPr>
            <p:ph idx="1"/>
          </p:nvPr>
        </p:nvSpPr>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4" name="Date Placeholder 3"/>
          <p:cNvSpPr>
            <a:spLocks noGrp="1"/>
          </p:cNvSpPr>
          <p:nvPr>
            <p:ph type="dt" sz="half" idx="10"/>
          </p:nvPr>
        </p:nvSpPr>
        <p:spPr/>
        <p:txBody>
          <a:bodyPr/>
          <a:lstStyle/>
          <a:p>
            <a:fld id="{13A1B351-196F-43C6-8FAC-102716C4201E}" type="datetime1">
              <a:rPr lang="ca-ES" smtClean="0"/>
              <a:t>27/05/2026</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3487199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pçalera de la secció">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ca-ES"/>
              <a:t>Feu clic aquí per editar l'estil</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ca-ES"/>
              <a:t>Feu clic per editar els estils del text del patró</a:t>
            </a:r>
          </a:p>
        </p:txBody>
      </p:sp>
      <p:sp>
        <p:nvSpPr>
          <p:cNvPr id="4" name="Date Placeholder 3"/>
          <p:cNvSpPr>
            <a:spLocks noGrp="1"/>
          </p:cNvSpPr>
          <p:nvPr>
            <p:ph type="dt" sz="half" idx="10"/>
          </p:nvPr>
        </p:nvSpPr>
        <p:spPr/>
        <p:txBody>
          <a:bodyPr/>
          <a:lstStyle/>
          <a:p>
            <a:fld id="{D83BD914-98A9-460F-B9B6-83EB97947070}" type="datetime1">
              <a:rPr lang="ca-ES" smtClean="0"/>
              <a:t>27/05/2026</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710514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c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5" name="Date Placeholder 4"/>
          <p:cNvSpPr>
            <a:spLocks noGrp="1"/>
          </p:cNvSpPr>
          <p:nvPr>
            <p:ph type="dt" sz="half" idx="10"/>
          </p:nvPr>
        </p:nvSpPr>
        <p:spPr/>
        <p:txBody>
          <a:bodyPr/>
          <a:lstStyle/>
          <a:p>
            <a:fld id="{9060C3F2-342A-42B4-B446-4AE54FDF03DC}" type="datetime1">
              <a:rPr lang="ca-ES" smtClean="0"/>
              <a:t>27/05/2026</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167360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ca-ES"/>
              <a:t>Feu clic aquí per editar l'estil</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a-ES"/>
              <a:t>Feu clic per editar els estils del text del patró</a:t>
            </a:r>
          </a:p>
        </p:txBody>
      </p:sp>
      <p:sp>
        <p:nvSpPr>
          <p:cNvPr id="4" name="Content Placeholder 3"/>
          <p:cNvSpPr>
            <a:spLocks noGrp="1"/>
          </p:cNvSpPr>
          <p:nvPr>
            <p:ph sz="half" idx="2"/>
          </p:nvPr>
        </p:nvSpPr>
        <p:spPr>
          <a:xfrm>
            <a:off x="472381" y="4453467"/>
            <a:ext cx="2901255" cy="6550379"/>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a-ES"/>
              <a:t>Feu clic per editar els estils del text del patró</a:t>
            </a:r>
          </a:p>
        </p:txBody>
      </p:sp>
      <p:sp>
        <p:nvSpPr>
          <p:cNvPr id="6" name="Content Placeholder 5"/>
          <p:cNvSpPr>
            <a:spLocks noGrp="1"/>
          </p:cNvSpPr>
          <p:nvPr>
            <p:ph sz="quarter" idx="4"/>
          </p:nvPr>
        </p:nvSpPr>
        <p:spPr>
          <a:xfrm>
            <a:off x="3471863" y="4453467"/>
            <a:ext cx="2915543" cy="6550379"/>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7" name="Date Placeholder 6"/>
          <p:cNvSpPr>
            <a:spLocks noGrp="1"/>
          </p:cNvSpPr>
          <p:nvPr>
            <p:ph type="dt" sz="half" idx="10"/>
          </p:nvPr>
        </p:nvSpPr>
        <p:spPr/>
        <p:txBody>
          <a:bodyPr/>
          <a:lstStyle/>
          <a:p>
            <a:fld id="{A3B648EB-3BA3-4763-96FD-4D2CB61CBB40}" type="datetime1">
              <a:rPr lang="ca-ES" smtClean="0"/>
              <a:t>27/05/2026</a:t>
            </a:fld>
            <a:endParaRPr lang="ca-ES"/>
          </a:p>
        </p:txBody>
      </p:sp>
      <p:sp>
        <p:nvSpPr>
          <p:cNvPr id="8" name="Footer Placeholder 7"/>
          <p:cNvSpPr>
            <a:spLocks noGrp="1"/>
          </p:cNvSpPr>
          <p:nvPr>
            <p:ph type="ftr" sz="quarter" idx="11"/>
          </p:nvPr>
        </p:nvSpPr>
        <p:spPr/>
        <p:txBody>
          <a:bodyPr/>
          <a:lstStyle/>
          <a:p>
            <a:endParaRPr lang="ca-ES"/>
          </a:p>
        </p:txBody>
      </p:sp>
      <p:sp>
        <p:nvSpPr>
          <p:cNvPr id="9" name="Slide Number Placeholder 8"/>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1071116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omés títo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dirty="0"/>
          </a:p>
        </p:txBody>
      </p:sp>
      <p:sp>
        <p:nvSpPr>
          <p:cNvPr id="3" name="Date Placeholder 2"/>
          <p:cNvSpPr>
            <a:spLocks noGrp="1"/>
          </p:cNvSpPr>
          <p:nvPr>
            <p:ph type="dt" sz="half" idx="10"/>
          </p:nvPr>
        </p:nvSpPr>
        <p:spPr/>
        <p:txBody>
          <a:bodyPr/>
          <a:lstStyle/>
          <a:p>
            <a:fld id="{3856345F-9411-4109-B5F4-CBC8C88911D3}" type="datetime1">
              <a:rPr lang="ca-ES" smtClean="0"/>
              <a:t>27/05/2026</a:t>
            </a:fld>
            <a:endParaRPr lang="ca-ES"/>
          </a:p>
        </p:txBody>
      </p:sp>
      <p:sp>
        <p:nvSpPr>
          <p:cNvPr id="4" name="Footer Placeholder 3"/>
          <p:cNvSpPr>
            <a:spLocks noGrp="1"/>
          </p:cNvSpPr>
          <p:nvPr>
            <p:ph type="ftr" sz="quarter" idx="11"/>
          </p:nvPr>
        </p:nvSpPr>
        <p:spPr/>
        <p:txBody>
          <a:bodyPr/>
          <a:lstStyle/>
          <a:p>
            <a:endParaRPr lang="ca-ES"/>
          </a:p>
        </p:txBody>
      </p:sp>
      <p:sp>
        <p:nvSpPr>
          <p:cNvPr id="5" name="Slide Number Placeholder 4"/>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2995102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661557-0292-427F-BEB1-23F9C75D187A}" type="datetime1">
              <a:rPr lang="ca-ES" smtClean="0"/>
              <a:t>27/05/2026</a:t>
            </a:fld>
            <a:endParaRPr lang="ca-ES"/>
          </a:p>
        </p:txBody>
      </p:sp>
      <p:sp>
        <p:nvSpPr>
          <p:cNvPr id="3" name="Footer Placeholder 2"/>
          <p:cNvSpPr>
            <a:spLocks noGrp="1"/>
          </p:cNvSpPr>
          <p:nvPr>
            <p:ph type="ftr" sz="quarter" idx="11"/>
          </p:nvPr>
        </p:nvSpPr>
        <p:spPr/>
        <p:txBody>
          <a:bodyPr/>
          <a:lstStyle/>
          <a:p>
            <a:endParaRPr lang="ca-ES"/>
          </a:p>
        </p:txBody>
      </p:sp>
      <p:sp>
        <p:nvSpPr>
          <p:cNvPr id="4" name="Slide Number Placeholder 3"/>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1324574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ingut amb llegenda">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ca-ES"/>
              <a:t>Feu clic aquí per editar l'estil</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a-ES"/>
              <a:t>Feu clic per editar els estils del text del patró</a:t>
            </a:r>
          </a:p>
        </p:txBody>
      </p:sp>
      <p:sp>
        <p:nvSpPr>
          <p:cNvPr id="5" name="Date Placeholder 4"/>
          <p:cNvSpPr>
            <a:spLocks noGrp="1"/>
          </p:cNvSpPr>
          <p:nvPr>
            <p:ph type="dt" sz="half" idx="10"/>
          </p:nvPr>
        </p:nvSpPr>
        <p:spPr/>
        <p:txBody>
          <a:bodyPr/>
          <a:lstStyle/>
          <a:p>
            <a:fld id="{4BAB1FE8-4ACB-47E2-AFF8-B305D3B5EC78}" type="datetime1">
              <a:rPr lang="ca-ES" smtClean="0"/>
              <a:t>27/05/2026</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2730969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tge amb llegenda">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ca-ES"/>
              <a:t>Feu clic aquí per editar l'estil</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ca-ES"/>
              <a:t>Feu clic a la icona per afegir una imatge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a-ES"/>
              <a:t>Feu clic per editar els estils del text del patró</a:t>
            </a:r>
          </a:p>
        </p:txBody>
      </p:sp>
      <p:sp>
        <p:nvSpPr>
          <p:cNvPr id="5" name="Date Placeholder 4"/>
          <p:cNvSpPr>
            <a:spLocks noGrp="1"/>
          </p:cNvSpPr>
          <p:nvPr>
            <p:ph type="dt" sz="half" idx="10"/>
          </p:nvPr>
        </p:nvSpPr>
        <p:spPr/>
        <p:txBody>
          <a:bodyPr/>
          <a:lstStyle/>
          <a:p>
            <a:fld id="{AAA6CC76-341B-4BBA-9B02-A829D80F84A8}" type="datetime1">
              <a:rPr lang="ca-ES" smtClean="0"/>
              <a:t>27/05/2026</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134190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ca-ES"/>
              <a:t>Feu clic aquí per editar l'estil</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80E41CC9-AC26-4608-A4FF-CBCA56A7733F}" type="datetime1">
              <a:rPr lang="ca-ES" smtClean="0"/>
              <a:t>27/05/2026</a:t>
            </a:fld>
            <a:endParaRPr lang="ca-ES"/>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ca-ES"/>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69A02D07-1340-466E-8F89-ABB91E672000}" type="slidenum">
              <a:rPr lang="ca-ES" smtClean="0"/>
              <a:t>‹#›</a:t>
            </a:fld>
            <a:endParaRPr lang="ca-ES"/>
          </a:p>
        </p:txBody>
      </p:sp>
    </p:spTree>
    <p:extLst>
      <p:ext uri="{BB962C8B-B14F-4D97-AF65-F5344CB8AC3E}">
        <p14:creationId xmlns:p14="http://schemas.microsoft.com/office/powerpoint/2010/main" val="3241185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emf"/></Relationships>
</file>

<file path=ppt/slides/_rels/slide1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emf"/><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emf"/></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57.emf"/></Relationships>
</file>

<file path=ppt/slides/_rels/slide36.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9.emf"/><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37.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4.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image" Target="../media/image66.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emf"/><Relationship Id="rId1" Type="http://schemas.openxmlformats.org/officeDocument/2006/relationships/slideLayout" Target="../slideLayouts/slideLayout7.xml"/><Relationship Id="rId5" Type="http://schemas.openxmlformats.org/officeDocument/2006/relationships/image" Target="../media/image71.emf"/><Relationship Id="rId4" Type="http://schemas.openxmlformats.org/officeDocument/2006/relationships/image" Target="../media/image70.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emf"/><Relationship Id="rId1" Type="http://schemas.openxmlformats.org/officeDocument/2006/relationships/slideLayout" Target="../slideLayouts/slideLayout7.xml"/><Relationship Id="rId5" Type="http://schemas.openxmlformats.org/officeDocument/2006/relationships/image" Target="../media/image75.emf"/><Relationship Id="rId4" Type="http://schemas.openxmlformats.org/officeDocument/2006/relationships/image" Target="../media/image74.png"/></Relationships>
</file>

<file path=ppt/slides/_rels/slide43.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76.emf"/><Relationship Id="rId1" Type="http://schemas.openxmlformats.org/officeDocument/2006/relationships/slideLayout" Target="../slideLayouts/slideLayout7.xml"/><Relationship Id="rId4" Type="http://schemas.openxmlformats.org/officeDocument/2006/relationships/image" Target="../media/image78.emf"/></Relationships>
</file>

<file path=ppt/slides/_rels/slide44.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79.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emf"/><Relationship Id="rId1" Type="http://schemas.openxmlformats.org/officeDocument/2006/relationships/slideLayout" Target="../slideLayouts/slideLayout7.xml"/><Relationship Id="rId4" Type="http://schemas.openxmlformats.org/officeDocument/2006/relationships/image" Target="../media/image8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85.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image" Target="../media/image88.em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90.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91.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emf"/><Relationship Id="rId1" Type="http://schemas.openxmlformats.org/officeDocument/2006/relationships/slideLayout" Target="../slideLayouts/slideLayout7.xml"/><Relationship Id="rId4" Type="http://schemas.openxmlformats.org/officeDocument/2006/relationships/image" Target="../media/image94.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image" Target="../media/image95.emf"/><Relationship Id="rId1" Type="http://schemas.openxmlformats.org/officeDocument/2006/relationships/slideLayout" Target="../slideLayouts/slideLayout7.xml"/><Relationship Id="rId5" Type="http://schemas.openxmlformats.org/officeDocument/2006/relationships/image" Target="../media/image98.emf"/><Relationship Id="rId4" Type="http://schemas.openxmlformats.org/officeDocument/2006/relationships/image" Target="../media/image97.em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00.emf"/></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uadroTexto 1">
            <a:extLst>
              <a:ext uri="{FF2B5EF4-FFF2-40B4-BE49-F238E27FC236}">
                <a16:creationId xmlns:a16="http://schemas.microsoft.com/office/drawing/2014/main" id="{BE650456-5F7C-460D-BE33-CF8CD3569037}"/>
              </a:ext>
            </a:extLst>
          </p:cNvPr>
          <p:cNvSpPr txBox="1"/>
          <p:nvPr/>
        </p:nvSpPr>
        <p:spPr>
          <a:xfrm>
            <a:off x="0" y="7074098"/>
            <a:ext cx="6858000" cy="1846659"/>
          </a:xfrm>
          <a:prstGeom prst="rect">
            <a:avLst/>
          </a:prstGeom>
          <a:solidFill>
            <a:schemeClr val="bg1"/>
          </a:solidFill>
        </p:spPr>
        <p:txBody>
          <a:bodyPr wrap="square" rtlCol="0">
            <a:spAutoFit/>
          </a:bodyPr>
          <a:lstStyle/>
          <a:p>
            <a:pPr algn="ctr" defTabSz="914400"/>
            <a:r>
              <a:rPr lang="es-ES" sz="3200" b="1" spc="-150" dirty="0">
                <a:solidFill>
                  <a:schemeClr val="tx1">
                    <a:lumMod val="85000"/>
                    <a:lumOff val="15000"/>
                  </a:schemeClr>
                </a:solidFill>
              </a:rPr>
              <a:t>INFORME DE L’ACTIVITAT CONTRACTUAL</a:t>
            </a:r>
          </a:p>
          <a:p>
            <a:pPr algn="ctr" defTabSz="914400"/>
            <a:r>
              <a:rPr lang="es-ES" sz="3200" b="1" spc="-150" dirty="0">
                <a:solidFill>
                  <a:schemeClr val="tx1">
                    <a:lumMod val="85000"/>
                    <a:lumOff val="15000"/>
                  </a:schemeClr>
                </a:solidFill>
              </a:rPr>
              <a:t>DE LA DIPUTACIÓ DE BARCELONA</a:t>
            </a:r>
          </a:p>
          <a:p>
            <a:pPr algn="ctr" defTabSz="914400"/>
            <a:r>
              <a:rPr lang="es-ES" sz="3200" b="1" spc="-150" dirty="0">
                <a:solidFill>
                  <a:schemeClr val="tx1">
                    <a:lumMod val="85000"/>
                    <a:lumOff val="15000"/>
                  </a:schemeClr>
                </a:solidFill>
              </a:rPr>
              <a:t>I ENS DEL SECTOR PÚBLIC</a:t>
            </a:r>
          </a:p>
          <a:p>
            <a:pPr algn="ctr" defTabSz="914400"/>
            <a:r>
              <a:rPr lang="es-ES" b="1" dirty="0">
                <a:solidFill>
                  <a:srgbClr val="0000FF"/>
                </a:solidFill>
                <a:latin typeface="Arial"/>
              </a:rPr>
              <a:t>PRIMER TRIMESTRE 2026</a:t>
            </a:r>
            <a:endParaRPr lang="es-ES" sz="2800" b="1" dirty="0">
              <a:solidFill>
                <a:srgbClr val="0000FF"/>
              </a:solidFill>
            </a:endParaRPr>
          </a:p>
        </p:txBody>
      </p:sp>
      <p:pic>
        <p:nvPicPr>
          <p:cNvPr id="11" name="Imatge 10">
            <a:extLst>
              <a:ext uri="{FF2B5EF4-FFF2-40B4-BE49-F238E27FC236}">
                <a16:creationId xmlns:a16="http://schemas.microsoft.com/office/drawing/2014/main" id="{038CE0E8-0E9E-42C9-A6AC-99DCCC691E51}"/>
              </a:ext>
            </a:extLst>
          </p:cNvPr>
          <p:cNvPicPr>
            <a:picLocks noChangeAspect="1"/>
          </p:cNvPicPr>
          <p:nvPr/>
        </p:nvPicPr>
        <p:blipFill>
          <a:blip r:embed="rId2"/>
          <a:stretch>
            <a:fillRect/>
          </a:stretch>
        </p:blipFill>
        <p:spPr>
          <a:xfrm>
            <a:off x="2969725" y="10886091"/>
            <a:ext cx="918549" cy="354724"/>
          </a:xfrm>
          <a:prstGeom prst="rect">
            <a:avLst/>
          </a:prstGeom>
        </p:spPr>
      </p:pic>
      <p:cxnSp>
        <p:nvCxnSpPr>
          <p:cNvPr id="13" name="Connector recte 12">
            <a:extLst>
              <a:ext uri="{FF2B5EF4-FFF2-40B4-BE49-F238E27FC236}">
                <a16:creationId xmlns:a16="http://schemas.microsoft.com/office/drawing/2014/main" id="{05EF32D6-3A84-4D14-A26D-FBC0DE645A31}"/>
              </a:ext>
            </a:extLst>
          </p:cNvPr>
          <p:cNvCxnSpPr/>
          <p:nvPr/>
        </p:nvCxnSpPr>
        <p:spPr>
          <a:xfrm>
            <a:off x="0" y="9530531"/>
            <a:ext cx="6858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Connector recte 14">
            <a:extLst>
              <a:ext uri="{FF2B5EF4-FFF2-40B4-BE49-F238E27FC236}">
                <a16:creationId xmlns:a16="http://schemas.microsoft.com/office/drawing/2014/main" id="{5EAA2E00-D17D-42ED-9EF9-36773732C751}"/>
              </a:ext>
            </a:extLst>
          </p:cNvPr>
          <p:cNvCxnSpPr/>
          <p:nvPr/>
        </p:nvCxnSpPr>
        <p:spPr>
          <a:xfrm>
            <a:off x="0" y="6695768"/>
            <a:ext cx="6858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6" name="QuadreDeText 15">
            <a:extLst>
              <a:ext uri="{FF2B5EF4-FFF2-40B4-BE49-F238E27FC236}">
                <a16:creationId xmlns:a16="http://schemas.microsoft.com/office/drawing/2014/main" id="{8E02B2DE-B46D-BC7A-3E05-EA7CD9CE4054}"/>
              </a:ext>
            </a:extLst>
          </p:cNvPr>
          <p:cNvSpPr txBox="1"/>
          <p:nvPr/>
        </p:nvSpPr>
        <p:spPr>
          <a:xfrm>
            <a:off x="2240037" y="11240815"/>
            <a:ext cx="2395164" cy="369332"/>
          </a:xfrm>
          <a:prstGeom prst="rect">
            <a:avLst/>
          </a:prstGeom>
          <a:noFill/>
        </p:spPr>
        <p:txBody>
          <a:bodyPr wrap="square" rtlCol="0">
            <a:spAutoFit/>
          </a:bodyPr>
          <a:lstStyle/>
          <a:p>
            <a:r>
              <a:rPr lang="ca-ES" sz="900" b="1" dirty="0">
                <a:latin typeface="Arial" panose="020B0604020202020204" pitchFamily="34" charset="0"/>
                <a:cs typeface="Arial" panose="020B0604020202020204" pitchFamily="34" charset="0"/>
              </a:rPr>
              <a:t>Direcció de Serveis de Compra Pública</a:t>
            </a:r>
          </a:p>
          <a:p>
            <a:r>
              <a:rPr lang="ca-ES" sz="900" dirty="0">
                <a:latin typeface="Arial" panose="020B0604020202020204" pitchFamily="34" charset="0"/>
                <a:cs typeface="Arial" panose="020B0604020202020204" pitchFamily="34" charset="0"/>
              </a:rPr>
              <a:t>Àrea de Serveis Generals i Transició Digital</a:t>
            </a:r>
          </a:p>
        </p:txBody>
      </p:sp>
    </p:spTree>
    <p:extLst>
      <p:ext uri="{BB962C8B-B14F-4D97-AF65-F5344CB8AC3E}">
        <p14:creationId xmlns:p14="http://schemas.microsoft.com/office/powerpoint/2010/main" val="3412888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5B2566E9-CD0B-5043-B6A8-A6883BC39921}"/>
              </a:ext>
            </a:extLst>
          </p:cNvPr>
          <p:cNvSpPr>
            <a:spLocks noGrp="1"/>
          </p:cNvSpPr>
          <p:nvPr>
            <p:ph type="sldNum" sz="quarter" idx="12"/>
          </p:nvPr>
        </p:nvSpPr>
        <p:spPr>
          <a:xfrm>
            <a:off x="6085849" y="11550773"/>
            <a:ext cx="300664" cy="398519"/>
          </a:xfrm>
        </p:spPr>
        <p:txBody>
          <a:bodyPr/>
          <a:lstStyle/>
          <a:p>
            <a:fld id="{69A02D07-1340-466E-8F89-ABB91E672000}" type="slidenum">
              <a:rPr lang="ca-ES" b="1" smtClean="0">
                <a:solidFill>
                  <a:schemeClr val="tx1"/>
                </a:solidFill>
              </a:rPr>
              <a:t>10</a:t>
            </a:fld>
            <a:endParaRPr lang="ca-ES" b="1" dirty="0">
              <a:solidFill>
                <a:schemeClr val="tx1"/>
              </a:solidFill>
            </a:endParaRPr>
          </a:p>
        </p:txBody>
      </p:sp>
      <p:sp>
        <p:nvSpPr>
          <p:cNvPr id="4" name="QuadreDeText 3">
            <a:extLst>
              <a:ext uri="{FF2B5EF4-FFF2-40B4-BE49-F238E27FC236}">
                <a16:creationId xmlns:a16="http://schemas.microsoft.com/office/drawing/2014/main" id="{D0B0316C-D3E9-243F-4CC8-E3C1FFA64D9E}"/>
              </a:ext>
            </a:extLst>
          </p:cNvPr>
          <p:cNvSpPr txBox="1"/>
          <p:nvPr/>
        </p:nvSpPr>
        <p:spPr>
          <a:xfrm>
            <a:off x="301657" y="358658"/>
            <a:ext cx="6254685"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1.2. ADJUDICACIONS PER ÀMBITS: ÀREES I SECTOR PÚBLIC</a:t>
            </a:r>
          </a:p>
        </p:txBody>
      </p:sp>
      <p:pic>
        <p:nvPicPr>
          <p:cNvPr id="6" name="Imatge 5">
            <a:extLst>
              <a:ext uri="{FF2B5EF4-FFF2-40B4-BE49-F238E27FC236}">
                <a16:creationId xmlns:a16="http://schemas.microsoft.com/office/drawing/2014/main" id="{1B72CF3E-7A53-850F-E170-B446EAD8817F}"/>
              </a:ext>
            </a:extLst>
          </p:cNvPr>
          <p:cNvPicPr>
            <a:picLocks noChangeAspect="1"/>
          </p:cNvPicPr>
          <p:nvPr/>
        </p:nvPicPr>
        <p:blipFill>
          <a:blip r:embed="rId2"/>
          <a:stretch>
            <a:fillRect/>
          </a:stretch>
        </p:blipFill>
        <p:spPr>
          <a:xfrm>
            <a:off x="444730" y="1347537"/>
            <a:ext cx="6111612" cy="5847620"/>
          </a:xfrm>
          <a:prstGeom prst="rect">
            <a:avLst/>
          </a:prstGeom>
        </p:spPr>
      </p:pic>
    </p:spTree>
    <p:extLst>
      <p:ext uri="{BB962C8B-B14F-4D97-AF65-F5344CB8AC3E}">
        <p14:creationId xmlns:p14="http://schemas.microsoft.com/office/powerpoint/2010/main" val="4092627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QuadreDeText 3">
            <a:extLst>
              <a:ext uri="{FF2B5EF4-FFF2-40B4-BE49-F238E27FC236}">
                <a16:creationId xmlns:a16="http://schemas.microsoft.com/office/drawing/2014/main" id="{E948BCD2-1818-4560-BDDE-57DD2A1E845C}"/>
              </a:ext>
            </a:extLst>
          </p:cNvPr>
          <p:cNvSpPr txBox="1"/>
          <p:nvPr/>
        </p:nvSpPr>
        <p:spPr>
          <a:xfrm>
            <a:off x="351171" y="918393"/>
            <a:ext cx="6062035" cy="1077218"/>
          </a:xfrm>
          <a:prstGeom prst="rect">
            <a:avLst/>
          </a:prstGeom>
          <a:noFill/>
        </p:spPr>
        <p:txBody>
          <a:bodyPr wrap="square" rtlCol="0">
            <a:spAutoFit/>
          </a:bodyPr>
          <a:lstStyle/>
          <a:p>
            <a:pPr algn="just" defTabSz="914400"/>
            <a:r>
              <a:rPr lang="ca-ES" sz="1600" dirty="0">
                <a:solidFill>
                  <a:prstClr val="black"/>
                </a:solidFill>
                <a:latin typeface="Arial"/>
              </a:rPr>
              <a:t>Pel que fa al </a:t>
            </a:r>
            <a:r>
              <a:rPr lang="ca-ES" sz="1600" u="sng" dirty="0">
                <a:solidFill>
                  <a:prstClr val="black"/>
                </a:solidFill>
                <a:latin typeface="Arial"/>
              </a:rPr>
              <a:t>nombre</a:t>
            </a:r>
            <a:r>
              <a:rPr lang="ca-ES" sz="1600" dirty="0">
                <a:solidFill>
                  <a:prstClr val="black"/>
                </a:solidFill>
                <a:latin typeface="Arial"/>
              </a:rPr>
              <a:t>, destaquen les àrees de Serveis Generals i Transició Digital, la de </a:t>
            </a:r>
            <a:r>
              <a:rPr kumimoji="0" lang="ca-ES" sz="1600" b="0" i="0" u="none" strike="noStrike" kern="1200" cap="none" spc="0" normalizeH="0" baseline="0" noProof="0" dirty="0">
                <a:ln>
                  <a:noFill/>
                </a:ln>
                <a:solidFill>
                  <a:prstClr val="black"/>
                </a:solidFill>
                <a:effectLst/>
                <a:uLnTx/>
                <a:uFillTx/>
                <a:latin typeface="Arial"/>
                <a:ea typeface="+mn-ea"/>
                <a:cs typeface="+mn-cs"/>
              </a:rPr>
              <a:t>Cultura</a:t>
            </a:r>
            <a:r>
              <a:rPr lang="ca-ES" sz="1600" dirty="0">
                <a:solidFill>
                  <a:prstClr val="black"/>
                </a:solidFill>
                <a:latin typeface="Arial"/>
              </a:rPr>
              <a:t> i la d</a:t>
            </a:r>
            <a:r>
              <a:rPr kumimoji="0" lang="ca-ES" sz="1600" b="0" i="0" u="none" strike="noStrike" kern="1200" cap="none" spc="0" normalizeH="0" baseline="0" noProof="0" dirty="0">
                <a:ln>
                  <a:noFill/>
                </a:ln>
                <a:solidFill>
                  <a:prstClr val="black"/>
                </a:solidFill>
                <a:effectLst/>
                <a:uLnTx/>
                <a:uFillTx/>
                <a:latin typeface="Arial"/>
                <a:ea typeface="+mn-ea"/>
                <a:cs typeface="+mn-cs"/>
              </a:rPr>
              <a:t>’Infraestructures i Territori </a:t>
            </a:r>
            <a:r>
              <a:rPr lang="ca-ES" sz="1600" dirty="0">
                <a:solidFill>
                  <a:prstClr val="black"/>
                </a:solidFill>
                <a:latin typeface="Arial"/>
              </a:rPr>
              <a:t>per ser les àrees amb més activitat contractual. </a:t>
            </a:r>
          </a:p>
          <a:p>
            <a:pPr algn="just" defTabSz="914400"/>
            <a:endParaRPr lang="ca-ES" sz="1600" dirty="0">
              <a:solidFill>
                <a:prstClr val="black"/>
              </a:solidFill>
              <a:latin typeface="Arial"/>
            </a:endParaRPr>
          </a:p>
        </p:txBody>
      </p:sp>
      <p:sp>
        <p:nvSpPr>
          <p:cNvPr id="7" name="Contenidor de número de diapositiva 6">
            <a:extLst>
              <a:ext uri="{FF2B5EF4-FFF2-40B4-BE49-F238E27FC236}">
                <a16:creationId xmlns:a16="http://schemas.microsoft.com/office/drawing/2014/main" id="{BED7D952-7BE8-4854-9918-3DC2D0C07809}"/>
              </a:ext>
            </a:extLst>
          </p:cNvPr>
          <p:cNvSpPr>
            <a:spLocks noGrp="1"/>
          </p:cNvSpPr>
          <p:nvPr>
            <p:ph type="sldNum" sz="quarter" idx="12"/>
          </p:nvPr>
        </p:nvSpPr>
        <p:spPr>
          <a:xfrm>
            <a:off x="5937037" y="10949051"/>
            <a:ext cx="436975" cy="649111"/>
          </a:xfrm>
        </p:spPr>
        <p:txBody>
          <a:bodyPr/>
          <a:lstStyle/>
          <a:p>
            <a:fld id="{69A02D07-1340-466E-8F89-ABB91E672000}" type="slidenum">
              <a:rPr lang="ca-ES" b="1" smtClean="0">
                <a:solidFill>
                  <a:schemeClr val="tx1"/>
                </a:solidFill>
              </a:rPr>
              <a:t>11</a:t>
            </a:fld>
            <a:endParaRPr lang="ca-ES" b="1" dirty="0">
              <a:solidFill>
                <a:schemeClr val="tx1"/>
              </a:solidFill>
            </a:endParaRPr>
          </a:p>
        </p:txBody>
      </p:sp>
      <p:sp>
        <p:nvSpPr>
          <p:cNvPr id="10" name="QuadreDeText 9">
            <a:extLst>
              <a:ext uri="{FF2B5EF4-FFF2-40B4-BE49-F238E27FC236}">
                <a16:creationId xmlns:a16="http://schemas.microsoft.com/office/drawing/2014/main" id="{EEC7CB61-7F6B-BD5F-194E-0469B34D9DEF}"/>
              </a:ext>
            </a:extLst>
          </p:cNvPr>
          <p:cNvSpPr txBox="1"/>
          <p:nvPr/>
        </p:nvSpPr>
        <p:spPr>
          <a:xfrm>
            <a:off x="483987" y="5660850"/>
            <a:ext cx="5890025"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a:t>
            </a:r>
            <a:r>
              <a:rPr kumimoji="0" lang="ca-ES" sz="1600" b="0" i="0" u="sng" strike="noStrike" kern="1200" cap="none" spc="0" normalizeH="0" baseline="0" noProof="0" dirty="0">
                <a:ln>
                  <a:noFill/>
                </a:ln>
                <a:solidFill>
                  <a:prstClr val="black"/>
                </a:solidFill>
                <a:effectLst/>
                <a:uLnTx/>
                <a:uFillTx/>
                <a:latin typeface="Arial"/>
                <a:ea typeface="+mn-ea"/>
                <a:cs typeface="+mn-cs"/>
              </a:rPr>
              <a:t>import</a:t>
            </a:r>
            <a:r>
              <a:rPr kumimoji="0" lang="ca-ES" sz="1600" b="0" i="0" u="none" strike="noStrike" kern="1200" cap="none" spc="0" normalizeH="0" baseline="0" noProof="0" dirty="0">
                <a:ln>
                  <a:noFill/>
                </a:ln>
                <a:solidFill>
                  <a:prstClr val="black"/>
                </a:solidFill>
                <a:effectLst/>
                <a:uLnTx/>
                <a:uFillTx/>
                <a:latin typeface="Arial"/>
                <a:ea typeface="+mn-ea"/>
                <a:cs typeface="+mn-cs"/>
              </a:rPr>
              <a:t> destaca l’Àrea de Serveis Generals i Transició Digital, amb un import adjudicat que suposa el 44% del total de l’import adjudicat al llarg del primer trimestre de 2026 seguit de l’Àrea d’Infraestructures i Territori</a:t>
            </a:r>
            <a:r>
              <a:rPr lang="ca-ES" sz="1600" dirty="0">
                <a:solidFill>
                  <a:prstClr val="black"/>
                </a:solidFill>
                <a:latin typeface="Arial"/>
              </a:rPr>
              <a:t>, </a:t>
            </a:r>
            <a:r>
              <a:rPr kumimoji="0" lang="ca-ES" sz="1600" b="0" i="0" u="none" strike="noStrike" kern="1200" cap="none" spc="0" normalizeH="0" baseline="0" noProof="0" dirty="0">
                <a:ln>
                  <a:noFill/>
                </a:ln>
                <a:solidFill>
                  <a:prstClr val="black"/>
                </a:solidFill>
                <a:effectLst/>
                <a:uLnTx/>
                <a:uFillTx/>
                <a:latin typeface="Arial"/>
                <a:ea typeface="+mn-ea"/>
                <a:cs typeface="+mn-cs"/>
              </a:rPr>
              <a:t>que suposa el 18% del total i de l’Àrea de Cultura que suposa el 10% del total</a:t>
            </a:r>
          </a:p>
        </p:txBody>
      </p:sp>
      <p:sp>
        <p:nvSpPr>
          <p:cNvPr id="6" name="QuadreDeText 5">
            <a:extLst>
              <a:ext uri="{FF2B5EF4-FFF2-40B4-BE49-F238E27FC236}">
                <a16:creationId xmlns:a16="http://schemas.microsoft.com/office/drawing/2014/main" id="{5528FCA9-D307-DD52-8840-87B258EEEB7D}"/>
              </a:ext>
            </a:extLst>
          </p:cNvPr>
          <p:cNvSpPr txBox="1"/>
          <p:nvPr/>
        </p:nvSpPr>
        <p:spPr>
          <a:xfrm>
            <a:off x="468526" y="9871997"/>
            <a:ext cx="5860918" cy="830997"/>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continuació es presenta una taula on es detallen les adjudicacions de les àrees de la corporació per serveis promotors</a:t>
            </a:r>
            <a:r>
              <a:rPr lang="ca-ES" sz="1600" dirty="0">
                <a:solidFill>
                  <a:prstClr val="black"/>
                </a:solidFill>
                <a:latin typeface="Arial" panose="020B0604020202020204" pitchFamily="34" charset="0"/>
                <a:cs typeface="Arial" panose="020B0604020202020204" pitchFamily="34" charset="0"/>
              </a:rPr>
              <a:t>.</a:t>
            </a: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2" name="Imatge 11">
            <a:extLst>
              <a:ext uri="{FF2B5EF4-FFF2-40B4-BE49-F238E27FC236}">
                <a16:creationId xmlns:a16="http://schemas.microsoft.com/office/drawing/2014/main" id="{D213E0E3-5808-7744-20F4-0FBBC51064F7}"/>
              </a:ext>
            </a:extLst>
          </p:cNvPr>
          <p:cNvPicPr>
            <a:picLocks noChangeAspect="1"/>
          </p:cNvPicPr>
          <p:nvPr/>
        </p:nvPicPr>
        <p:blipFill>
          <a:blip r:embed="rId2"/>
          <a:stretch>
            <a:fillRect/>
          </a:stretch>
        </p:blipFill>
        <p:spPr>
          <a:xfrm>
            <a:off x="468526" y="1995611"/>
            <a:ext cx="5937037" cy="3417527"/>
          </a:xfrm>
          <a:prstGeom prst="rect">
            <a:avLst/>
          </a:prstGeom>
        </p:spPr>
      </p:pic>
      <p:pic>
        <p:nvPicPr>
          <p:cNvPr id="14" name="Imatge 13">
            <a:extLst>
              <a:ext uri="{FF2B5EF4-FFF2-40B4-BE49-F238E27FC236}">
                <a16:creationId xmlns:a16="http://schemas.microsoft.com/office/drawing/2014/main" id="{A70CEE07-F57B-1BEA-6FDC-379884F74C70}"/>
              </a:ext>
            </a:extLst>
          </p:cNvPr>
          <p:cNvPicPr>
            <a:picLocks noChangeAspect="1"/>
          </p:cNvPicPr>
          <p:nvPr/>
        </p:nvPicPr>
        <p:blipFill>
          <a:blip r:embed="rId3"/>
          <a:stretch>
            <a:fillRect/>
          </a:stretch>
        </p:blipFill>
        <p:spPr>
          <a:xfrm>
            <a:off x="365934" y="7601049"/>
            <a:ext cx="6142219" cy="1655166"/>
          </a:xfrm>
          <a:prstGeom prst="rect">
            <a:avLst/>
          </a:prstGeom>
        </p:spPr>
      </p:pic>
    </p:spTree>
    <p:extLst>
      <p:ext uri="{BB962C8B-B14F-4D97-AF65-F5344CB8AC3E}">
        <p14:creationId xmlns:p14="http://schemas.microsoft.com/office/powerpoint/2010/main" val="2938217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FB4E0BB0-59FA-417A-72AA-B4E3D50A05CF}"/>
              </a:ext>
            </a:extLst>
          </p:cNvPr>
          <p:cNvSpPr>
            <a:spLocks noGrp="1"/>
          </p:cNvSpPr>
          <p:nvPr>
            <p:ph type="sldNum" sz="quarter" idx="12"/>
          </p:nvPr>
        </p:nvSpPr>
        <p:spPr/>
        <p:txBody>
          <a:bodyPr/>
          <a:lstStyle/>
          <a:p>
            <a:fld id="{69A02D07-1340-466E-8F89-ABB91E672000}" type="slidenum">
              <a:rPr lang="ca-ES" smtClean="0"/>
              <a:t>12</a:t>
            </a:fld>
            <a:endParaRPr lang="ca-ES"/>
          </a:p>
        </p:txBody>
      </p:sp>
      <p:sp>
        <p:nvSpPr>
          <p:cNvPr id="6" name="QuadreDeText 5">
            <a:extLst>
              <a:ext uri="{FF2B5EF4-FFF2-40B4-BE49-F238E27FC236}">
                <a16:creationId xmlns:a16="http://schemas.microsoft.com/office/drawing/2014/main" id="{A97D0A24-0C15-FBF4-7CDE-9D1AB94C38F7}"/>
              </a:ext>
            </a:extLst>
          </p:cNvPr>
          <p:cNvSpPr txBox="1"/>
          <p:nvPr/>
        </p:nvSpPr>
        <p:spPr>
          <a:xfrm>
            <a:off x="433234" y="800441"/>
            <a:ext cx="6133381" cy="584775"/>
          </a:xfrm>
          <a:prstGeom prst="rect">
            <a:avLst/>
          </a:prstGeom>
          <a:noFill/>
        </p:spPr>
        <p:txBody>
          <a:bodyPr wrap="square" rtlCol="0">
            <a:spAutoFit/>
          </a:bodyPr>
          <a:lstStyle/>
          <a:p>
            <a:r>
              <a:rPr lang="ca-ES" sz="1600" b="1" dirty="0">
                <a:solidFill>
                  <a:srgbClr val="0000FF"/>
                </a:solidFill>
              </a:rPr>
              <a:t>TOTAL ADJUDICACIONS DE LA CORPORACIÓ. </a:t>
            </a:r>
          </a:p>
          <a:p>
            <a:r>
              <a:rPr lang="ca-ES" sz="1600" b="1" dirty="0">
                <a:solidFill>
                  <a:srgbClr val="0000FF"/>
                </a:solidFill>
              </a:rPr>
              <a:t>PER ÀREES I SERVEIS PROMOTORS</a:t>
            </a:r>
          </a:p>
        </p:txBody>
      </p:sp>
      <p:pic>
        <p:nvPicPr>
          <p:cNvPr id="8" name="Imatge 7">
            <a:extLst>
              <a:ext uri="{FF2B5EF4-FFF2-40B4-BE49-F238E27FC236}">
                <a16:creationId xmlns:a16="http://schemas.microsoft.com/office/drawing/2014/main" id="{BB629B77-B626-5822-CE1E-7DDD444D2CED}"/>
              </a:ext>
            </a:extLst>
          </p:cNvPr>
          <p:cNvPicPr>
            <a:picLocks noChangeAspect="1"/>
          </p:cNvPicPr>
          <p:nvPr/>
        </p:nvPicPr>
        <p:blipFill>
          <a:blip r:embed="rId2"/>
          <a:stretch>
            <a:fillRect/>
          </a:stretch>
        </p:blipFill>
        <p:spPr>
          <a:xfrm>
            <a:off x="433234" y="1940012"/>
            <a:ext cx="6018081" cy="4918537"/>
          </a:xfrm>
          <a:prstGeom prst="rect">
            <a:avLst/>
          </a:prstGeom>
        </p:spPr>
      </p:pic>
    </p:spTree>
    <p:extLst>
      <p:ext uri="{BB962C8B-B14F-4D97-AF65-F5344CB8AC3E}">
        <p14:creationId xmlns:p14="http://schemas.microsoft.com/office/powerpoint/2010/main" val="48204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EC84F12B-EEE7-48AA-98B8-38110A848172}"/>
              </a:ext>
            </a:extLst>
          </p:cNvPr>
          <p:cNvSpPr>
            <a:spLocks noGrp="1"/>
          </p:cNvSpPr>
          <p:nvPr>
            <p:ph type="sldNum" sz="quarter" idx="12"/>
          </p:nvPr>
        </p:nvSpPr>
        <p:spPr>
          <a:xfrm>
            <a:off x="5997039" y="11300181"/>
            <a:ext cx="389474" cy="649111"/>
          </a:xfrm>
        </p:spPr>
        <p:txBody>
          <a:bodyPr/>
          <a:lstStyle/>
          <a:p>
            <a:fld id="{69A02D07-1340-466E-8F89-ABB91E672000}" type="slidenum">
              <a:rPr lang="ca-ES" b="1" smtClean="0">
                <a:solidFill>
                  <a:schemeClr val="tx1"/>
                </a:solidFill>
              </a:rPr>
              <a:t>13</a:t>
            </a:fld>
            <a:endParaRPr lang="ca-ES" b="1" dirty="0">
              <a:solidFill>
                <a:schemeClr val="tx1"/>
              </a:solidFill>
            </a:endParaRPr>
          </a:p>
        </p:txBody>
      </p:sp>
      <p:sp>
        <p:nvSpPr>
          <p:cNvPr id="489" name="QuadreDeText 488">
            <a:extLst>
              <a:ext uri="{FF2B5EF4-FFF2-40B4-BE49-F238E27FC236}">
                <a16:creationId xmlns:a16="http://schemas.microsoft.com/office/drawing/2014/main" id="{2E191B62-8374-16AD-1AE3-FEA43A5BECBE}"/>
              </a:ext>
            </a:extLst>
          </p:cNvPr>
          <p:cNvSpPr txBox="1"/>
          <p:nvPr/>
        </p:nvSpPr>
        <p:spPr>
          <a:xfrm>
            <a:off x="607523" y="513680"/>
            <a:ext cx="5778990" cy="1077218"/>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Dins les </a:t>
            </a:r>
            <a:r>
              <a:rPr lang="ca-ES" sz="1600" u="sng" dirty="0">
                <a:latin typeface="Arial" panose="020B0604020202020204" pitchFamily="34" charset="0"/>
                <a:cs typeface="Arial" panose="020B0604020202020204" pitchFamily="34" charset="0"/>
              </a:rPr>
              <a:t>àrees de la corporació</a:t>
            </a:r>
            <a:r>
              <a:rPr lang="ca-ES" sz="1600" dirty="0">
                <a:latin typeface="Arial" panose="020B0604020202020204" pitchFamily="34" charset="0"/>
                <a:cs typeface="Arial" panose="020B0604020202020204" pitchFamily="34" charset="0"/>
              </a:rPr>
              <a:t>, pel que fa al </a:t>
            </a:r>
            <a:r>
              <a:rPr lang="ca-ES" sz="1600" u="sng" dirty="0">
                <a:latin typeface="Arial" panose="020B0604020202020204" pitchFamily="34" charset="0"/>
                <a:cs typeface="Arial" panose="020B0604020202020204" pitchFamily="34" charset="0"/>
              </a:rPr>
              <a:t>nombre</a:t>
            </a:r>
            <a:r>
              <a:rPr lang="ca-ES" sz="1600" dirty="0">
                <a:latin typeface="Arial" panose="020B0604020202020204" pitchFamily="34" charset="0"/>
                <a:cs typeface="Arial" panose="020B0604020202020204" pitchFamily="34" charset="0"/>
              </a:rPr>
              <a:t> d’adjudicacions, els serveis promotors amb més activitat contractual al llarg del primer trimestre de 2026 han estat els següents:</a:t>
            </a:r>
          </a:p>
        </p:txBody>
      </p:sp>
      <p:sp>
        <p:nvSpPr>
          <p:cNvPr id="493" name="QuadreDeText 492">
            <a:extLst>
              <a:ext uri="{FF2B5EF4-FFF2-40B4-BE49-F238E27FC236}">
                <a16:creationId xmlns:a16="http://schemas.microsoft.com/office/drawing/2014/main" id="{FDF1F25A-10DB-9221-9CDC-CC15D3156270}"/>
              </a:ext>
            </a:extLst>
          </p:cNvPr>
          <p:cNvSpPr txBox="1"/>
          <p:nvPr/>
        </p:nvSpPr>
        <p:spPr>
          <a:xfrm>
            <a:off x="607523" y="6251934"/>
            <a:ext cx="5762992" cy="584775"/>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Pel que fa als </a:t>
            </a:r>
            <a:r>
              <a:rPr lang="ca-ES" sz="1600" u="sng" dirty="0">
                <a:latin typeface="Arial" panose="020B0604020202020204" pitchFamily="34" charset="0"/>
                <a:cs typeface="Arial" panose="020B0604020202020204" pitchFamily="34" charset="0"/>
              </a:rPr>
              <a:t>imports</a:t>
            </a:r>
            <a:r>
              <a:rPr lang="ca-ES" sz="1600" dirty="0">
                <a:latin typeface="Arial" panose="020B0604020202020204" pitchFamily="34" charset="0"/>
                <a:cs typeface="Arial" panose="020B0604020202020204" pitchFamily="34" charset="0"/>
              </a:rPr>
              <a:t> adjudicats, aquests son els serveis promotors més significants:</a:t>
            </a:r>
          </a:p>
        </p:txBody>
      </p:sp>
      <p:pic>
        <p:nvPicPr>
          <p:cNvPr id="6" name="Imatge 5">
            <a:extLst>
              <a:ext uri="{FF2B5EF4-FFF2-40B4-BE49-F238E27FC236}">
                <a16:creationId xmlns:a16="http://schemas.microsoft.com/office/drawing/2014/main" id="{D2657B23-D914-13FA-88D4-C1A13D22436D}"/>
              </a:ext>
            </a:extLst>
          </p:cNvPr>
          <p:cNvPicPr>
            <a:picLocks noChangeAspect="1"/>
          </p:cNvPicPr>
          <p:nvPr/>
        </p:nvPicPr>
        <p:blipFill>
          <a:blip r:embed="rId2"/>
          <a:stretch>
            <a:fillRect/>
          </a:stretch>
        </p:blipFill>
        <p:spPr>
          <a:xfrm>
            <a:off x="706193" y="1707516"/>
            <a:ext cx="5581650" cy="1308100"/>
          </a:xfrm>
          <a:prstGeom prst="rect">
            <a:avLst/>
          </a:prstGeom>
        </p:spPr>
      </p:pic>
      <p:pic>
        <p:nvPicPr>
          <p:cNvPr id="9" name="Imatge 8">
            <a:extLst>
              <a:ext uri="{FF2B5EF4-FFF2-40B4-BE49-F238E27FC236}">
                <a16:creationId xmlns:a16="http://schemas.microsoft.com/office/drawing/2014/main" id="{DCABA14E-BD85-A261-436B-3C9C8F9F5F3A}"/>
              </a:ext>
            </a:extLst>
          </p:cNvPr>
          <p:cNvPicPr>
            <a:picLocks noChangeAspect="1"/>
          </p:cNvPicPr>
          <p:nvPr/>
        </p:nvPicPr>
        <p:blipFill>
          <a:blip r:embed="rId3"/>
          <a:stretch>
            <a:fillRect/>
          </a:stretch>
        </p:blipFill>
        <p:spPr>
          <a:xfrm>
            <a:off x="877180" y="3136722"/>
            <a:ext cx="5223678" cy="3115212"/>
          </a:xfrm>
          <a:prstGeom prst="rect">
            <a:avLst/>
          </a:prstGeom>
        </p:spPr>
      </p:pic>
      <p:pic>
        <p:nvPicPr>
          <p:cNvPr id="12" name="Imatge 11">
            <a:extLst>
              <a:ext uri="{FF2B5EF4-FFF2-40B4-BE49-F238E27FC236}">
                <a16:creationId xmlns:a16="http://schemas.microsoft.com/office/drawing/2014/main" id="{3D387628-5622-47E0-008A-FC21E40D7143}"/>
              </a:ext>
            </a:extLst>
          </p:cNvPr>
          <p:cNvPicPr>
            <a:picLocks noChangeAspect="1"/>
          </p:cNvPicPr>
          <p:nvPr/>
        </p:nvPicPr>
        <p:blipFill>
          <a:blip r:embed="rId4"/>
          <a:stretch>
            <a:fillRect/>
          </a:stretch>
        </p:blipFill>
        <p:spPr>
          <a:xfrm>
            <a:off x="638175" y="7124007"/>
            <a:ext cx="5581650" cy="1333500"/>
          </a:xfrm>
          <a:prstGeom prst="rect">
            <a:avLst/>
          </a:prstGeom>
        </p:spPr>
      </p:pic>
      <p:pic>
        <p:nvPicPr>
          <p:cNvPr id="14" name="Imatge 13">
            <a:extLst>
              <a:ext uri="{FF2B5EF4-FFF2-40B4-BE49-F238E27FC236}">
                <a16:creationId xmlns:a16="http://schemas.microsoft.com/office/drawing/2014/main" id="{4D3A3729-83C7-095F-BD5A-7C991901A2AC}"/>
              </a:ext>
            </a:extLst>
          </p:cNvPr>
          <p:cNvPicPr>
            <a:picLocks noChangeAspect="1"/>
          </p:cNvPicPr>
          <p:nvPr/>
        </p:nvPicPr>
        <p:blipFill>
          <a:blip r:embed="rId5"/>
          <a:stretch>
            <a:fillRect/>
          </a:stretch>
        </p:blipFill>
        <p:spPr>
          <a:xfrm>
            <a:off x="706193" y="8738484"/>
            <a:ext cx="5904212" cy="3210808"/>
          </a:xfrm>
          <a:prstGeom prst="rect">
            <a:avLst/>
          </a:prstGeom>
        </p:spPr>
      </p:pic>
    </p:spTree>
    <p:extLst>
      <p:ext uri="{BB962C8B-B14F-4D97-AF65-F5344CB8AC3E}">
        <p14:creationId xmlns:p14="http://schemas.microsoft.com/office/powerpoint/2010/main" val="521058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CD224BAE-99A9-3088-7492-54790F74AB81}"/>
              </a:ext>
            </a:extLst>
          </p:cNvPr>
          <p:cNvSpPr>
            <a:spLocks noGrp="1"/>
          </p:cNvSpPr>
          <p:nvPr>
            <p:ph type="sldNum" sz="quarter" idx="12"/>
          </p:nvPr>
        </p:nvSpPr>
        <p:spPr>
          <a:xfrm>
            <a:off x="6059589" y="11300181"/>
            <a:ext cx="326923" cy="649111"/>
          </a:xfrm>
        </p:spPr>
        <p:txBody>
          <a:bodyPr/>
          <a:lstStyle/>
          <a:p>
            <a:fld id="{69A02D07-1340-466E-8F89-ABB91E672000}" type="slidenum">
              <a:rPr lang="ca-ES" b="1" smtClean="0">
                <a:solidFill>
                  <a:schemeClr val="tx1"/>
                </a:solidFill>
              </a:rPr>
              <a:t>14</a:t>
            </a:fld>
            <a:endParaRPr lang="ca-ES" b="1" dirty="0">
              <a:solidFill>
                <a:schemeClr val="tx1"/>
              </a:solidFill>
            </a:endParaRPr>
          </a:p>
        </p:txBody>
      </p:sp>
      <p:sp>
        <p:nvSpPr>
          <p:cNvPr id="4" name="QuadreDeText 3">
            <a:extLst>
              <a:ext uri="{FF2B5EF4-FFF2-40B4-BE49-F238E27FC236}">
                <a16:creationId xmlns:a16="http://schemas.microsoft.com/office/drawing/2014/main" id="{33F40FF8-AC26-5B7E-A828-DEFF273E0A0C}"/>
              </a:ext>
            </a:extLst>
          </p:cNvPr>
          <p:cNvSpPr txBox="1"/>
          <p:nvPr/>
        </p:nvSpPr>
        <p:spPr>
          <a:xfrm>
            <a:off x="363006" y="3035384"/>
            <a:ext cx="6191798" cy="1323439"/>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Dins dels </a:t>
            </a:r>
            <a:r>
              <a:rPr lang="ca-ES" sz="1600" u="sng" dirty="0">
                <a:solidFill>
                  <a:prstClr val="black"/>
                </a:solidFill>
                <a:latin typeface="Arial" panose="020B0604020202020204" pitchFamily="34" charset="0"/>
                <a:cs typeface="Arial" panose="020B0604020202020204" pitchFamily="34" charset="0"/>
              </a:rPr>
              <a:t>e</a:t>
            </a:r>
            <a:r>
              <a:rPr kumimoji="0" lang="ca-ES" sz="1600" b="0" i="0" u="sng"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ns</a:t>
            </a:r>
            <a:r>
              <a:rPr kumimoji="0" lang="ca-ES" sz="16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del sector públic</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és la Xal l’organisme que ha adjudicat més contractes al llarg d’aquest </a:t>
            </a:r>
            <a:r>
              <a:rPr lang="ca-ES" sz="1600" dirty="0">
                <a:solidFill>
                  <a:prstClr val="black"/>
                </a:solidFill>
                <a:latin typeface="Arial" panose="020B0604020202020204" pitchFamily="34" charset="0"/>
                <a:cs typeface="Arial" panose="020B0604020202020204" pitchFamily="34" charset="0"/>
              </a:rPr>
              <a:t>període, el 40</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sobre el total, seguit del Centre de Cultura Contemporània de Barcelona</a:t>
            </a:r>
            <a:r>
              <a:rPr lang="ca-ES" sz="1600" dirty="0">
                <a:solidFill>
                  <a:prstClr val="black"/>
                </a:solidFill>
                <a:latin typeface="Arial" panose="020B0604020202020204" pitchFamily="34" charset="0"/>
                <a:cs typeface="Arial" panose="020B0604020202020204" pitchFamily="34" charset="0"/>
              </a:rPr>
              <a:t>,</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suposa el 2</a:t>
            </a:r>
            <a:r>
              <a:rPr lang="ca-ES" sz="1600" dirty="0">
                <a:solidFill>
                  <a:prstClr val="black"/>
                </a:solidFill>
                <a:latin typeface="Arial" panose="020B0604020202020204" pitchFamily="34" charset="0"/>
                <a:cs typeface="Arial" panose="020B0604020202020204" pitchFamily="34" charset="0"/>
              </a:rPr>
              <a:t>8</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 del Consorci de les Drassanes que suposa el 24%.</a:t>
            </a:r>
          </a:p>
        </p:txBody>
      </p:sp>
      <p:sp>
        <p:nvSpPr>
          <p:cNvPr id="7" name="QuadreDeText 6">
            <a:extLst>
              <a:ext uri="{FF2B5EF4-FFF2-40B4-BE49-F238E27FC236}">
                <a16:creationId xmlns:a16="http://schemas.microsoft.com/office/drawing/2014/main" id="{740CE04F-98C2-700E-10FF-D312941E31F6}"/>
              </a:ext>
            </a:extLst>
          </p:cNvPr>
          <p:cNvSpPr txBox="1"/>
          <p:nvPr/>
        </p:nvSpPr>
        <p:spPr>
          <a:xfrm>
            <a:off x="627956" y="7182458"/>
            <a:ext cx="5758556" cy="1323439"/>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Pel que fa als imports, és l’Organisme Autònom de Gestió Tributària el que suposa el 34% de l’import total adjudicat pel sector públic, seguit </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del Centre de Cultura Contemporània </a:t>
            </a:r>
            <a:r>
              <a:rPr lang="ca-ES" sz="1600" dirty="0">
                <a:latin typeface="Arial" panose="020B0604020202020204" pitchFamily="34" charset="0"/>
                <a:cs typeface="Arial" panose="020B0604020202020204" pitchFamily="34" charset="0"/>
              </a:rPr>
              <a:t>de Barcelona amb un 28% sobre el total i la XAL amb el 22% sobre el total.</a:t>
            </a:r>
          </a:p>
        </p:txBody>
      </p:sp>
      <p:sp>
        <p:nvSpPr>
          <p:cNvPr id="9" name="QuadreDeText 8">
            <a:extLst>
              <a:ext uri="{FF2B5EF4-FFF2-40B4-BE49-F238E27FC236}">
                <a16:creationId xmlns:a16="http://schemas.microsoft.com/office/drawing/2014/main" id="{30A283C4-A975-1A66-BC36-6FD9483F5BF7}"/>
              </a:ext>
            </a:extLst>
          </p:cNvPr>
          <p:cNvSpPr txBox="1"/>
          <p:nvPr/>
        </p:nvSpPr>
        <p:spPr>
          <a:xfrm>
            <a:off x="363006" y="482164"/>
            <a:ext cx="5660648" cy="33855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Calibri" panose="020F0502020204030204"/>
                <a:ea typeface="+mn-ea"/>
                <a:cs typeface="+mn-cs"/>
              </a:rPr>
              <a:t>TOTAL ADJUDICACIONS DEL SECTOR PÚBLIC </a:t>
            </a:r>
          </a:p>
        </p:txBody>
      </p:sp>
      <p:pic>
        <p:nvPicPr>
          <p:cNvPr id="16" name="Imatge 15">
            <a:extLst>
              <a:ext uri="{FF2B5EF4-FFF2-40B4-BE49-F238E27FC236}">
                <a16:creationId xmlns:a16="http://schemas.microsoft.com/office/drawing/2014/main" id="{3CE186A5-E13F-CB11-8350-4D04F378A3EA}"/>
              </a:ext>
            </a:extLst>
          </p:cNvPr>
          <p:cNvPicPr>
            <a:picLocks noChangeAspect="1"/>
          </p:cNvPicPr>
          <p:nvPr/>
        </p:nvPicPr>
        <p:blipFill>
          <a:blip r:embed="rId2"/>
          <a:stretch>
            <a:fillRect/>
          </a:stretch>
        </p:blipFill>
        <p:spPr>
          <a:xfrm>
            <a:off x="442651" y="4544177"/>
            <a:ext cx="5758556" cy="2452927"/>
          </a:xfrm>
          <a:prstGeom prst="rect">
            <a:avLst/>
          </a:prstGeom>
        </p:spPr>
      </p:pic>
      <p:pic>
        <p:nvPicPr>
          <p:cNvPr id="18" name="Imatge 17">
            <a:extLst>
              <a:ext uri="{FF2B5EF4-FFF2-40B4-BE49-F238E27FC236}">
                <a16:creationId xmlns:a16="http://schemas.microsoft.com/office/drawing/2014/main" id="{25DC04C6-025C-392D-D6BB-3988249E20F1}"/>
              </a:ext>
            </a:extLst>
          </p:cNvPr>
          <p:cNvPicPr>
            <a:picLocks noChangeAspect="1"/>
          </p:cNvPicPr>
          <p:nvPr/>
        </p:nvPicPr>
        <p:blipFill>
          <a:blip r:embed="rId3"/>
          <a:stretch>
            <a:fillRect/>
          </a:stretch>
        </p:blipFill>
        <p:spPr>
          <a:xfrm>
            <a:off x="455970" y="927668"/>
            <a:ext cx="6021832" cy="1966893"/>
          </a:xfrm>
          <a:prstGeom prst="rect">
            <a:avLst/>
          </a:prstGeom>
        </p:spPr>
      </p:pic>
      <p:pic>
        <p:nvPicPr>
          <p:cNvPr id="20" name="Imatge 19">
            <a:extLst>
              <a:ext uri="{FF2B5EF4-FFF2-40B4-BE49-F238E27FC236}">
                <a16:creationId xmlns:a16="http://schemas.microsoft.com/office/drawing/2014/main" id="{177EF1E1-5FC9-FDB1-E73B-C033105F0D0F}"/>
              </a:ext>
            </a:extLst>
          </p:cNvPr>
          <p:cNvPicPr>
            <a:picLocks noChangeAspect="1"/>
          </p:cNvPicPr>
          <p:nvPr/>
        </p:nvPicPr>
        <p:blipFill>
          <a:blip r:embed="rId4"/>
          <a:stretch>
            <a:fillRect/>
          </a:stretch>
        </p:blipFill>
        <p:spPr>
          <a:xfrm>
            <a:off x="979953" y="8445030"/>
            <a:ext cx="4898094" cy="3034588"/>
          </a:xfrm>
          <a:prstGeom prst="rect">
            <a:avLst/>
          </a:prstGeom>
        </p:spPr>
      </p:pic>
    </p:spTree>
    <p:extLst>
      <p:ext uri="{BB962C8B-B14F-4D97-AF65-F5344CB8AC3E}">
        <p14:creationId xmlns:p14="http://schemas.microsoft.com/office/powerpoint/2010/main" val="2258218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854292-6827-43E7-964A-ABAE1BBF7146}"/>
              </a:ext>
            </a:extLst>
          </p:cNvPr>
          <p:cNvSpPr/>
          <p:nvPr/>
        </p:nvSpPr>
        <p:spPr>
          <a:xfrm>
            <a:off x="450850" y="642929"/>
            <a:ext cx="5681796" cy="338554"/>
          </a:xfrm>
          <a:prstGeom prst="rect">
            <a:avLst/>
          </a:prstGeom>
        </p:spPr>
        <p:txBody>
          <a:bodyPr wrap="square">
            <a:spAutoFit/>
          </a:bodyPr>
          <a:lstStyle/>
          <a:p>
            <a:pPr defTabSz="914400"/>
            <a:r>
              <a:rPr lang="ca-ES" sz="1600" b="1" dirty="0">
                <a:solidFill>
                  <a:srgbClr val="0000FF"/>
                </a:solidFill>
                <a:latin typeface="Arial"/>
              </a:rPr>
              <a:t>1.3. ADJUDICACIONS PER TIPUS DE CONTRACTE</a:t>
            </a:r>
            <a:endParaRPr lang="ca-ES" sz="1600" dirty="0">
              <a:solidFill>
                <a:prstClr val="black"/>
              </a:solidFill>
              <a:latin typeface="Arial"/>
            </a:endParaRPr>
          </a:p>
        </p:txBody>
      </p:sp>
      <p:sp>
        <p:nvSpPr>
          <p:cNvPr id="8" name="Contenidor de número de diapositiva 7">
            <a:extLst>
              <a:ext uri="{FF2B5EF4-FFF2-40B4-BE49-F238E27FC236}">
                <a16:creationId xmlns:a16="http://schemas.microsoft.com/office/drawing/2014/main" id="{BE4FAC25-A402-4CA4-8EBA-58621253703D}"/>
              </a:ext>
            </a:extLst>
          </p:cNvPr>
          <p:cNvSpPr>
            <a:spLocks noGrp="1"/>
          </p:cNvSpPr>
          <p:nvPr>
            <p:ph type="sldNum" sz="quarter" idx="12"/>
          </p:nvPr>
        </p:nvSpPr>
        <p:spPr>
          <a:xfrm>
            <a:off x="6398992" y="11609789"/>
            <a:ext cx="311370" cy="546283"/>
          </a:xfrm>
        </p:spPr>
        <p:txBody>
          <a:bodyPr/>
          <a:lstStyle/>
          <a:p>
            <a:fld id="{69A02D07-1340-466E-8F89-ABB91E672000}" type="slidenum">
              <a:rPr lang="ca-ES" b="1" smtClean="0">
                <a:solidFill>
                  <a:schemeClr val="tx1"/>
                </a:solidFill>
              </a:rPr>
              <a:t>15</a:t>
            </a:fld>
            <a:endParaRPr lang="ca-ES" b="1" dirty="0">
              <a:solidFill>
                <a:schemeClr val="tx1"/>
              </a:solidFill>
            </a:endParaRPr>
          </a:p>
        </p:txBody>
      </p:sp>
      <p:sp>
        <p:nvSpPr>
          <p:cNvPr id="9" name="QuadreDeText 8">
            <a:extLst>
              <a:ext uri="{FF2B5EF4-FFF2-40B4-BE49-F238E27FC236}">
                <a16:creationId xmlns:a16="http://schemas.microsoft.com/office/drawing/2014/main" id="{A7B28879-0108-0A79-F965-9903AC27F6E3}"/>
              </a:ext>
            </a:extLst>
          </p:cNvPr>
          <p:cNvSpPr txBox="1"/>
          <p:nvPr/>
        </p:nvSpPr>
        <p:spPr>
          <a:xfrm>
            <a:off x="427981" y="10595254"/>
            <a:ext cx="5948142" cy="338554"/>
          </a:xfrm>
          <a:prstGeom prst="rect">
            <a:avLst/>
          </a:prstGeom>
          <a:noFill/>
        </p:spPr>
        <p:txBody>
          <a:bodyPr wrap="square" rtlCol="0">
            <a:spAutoFit/>
          </a:bodyPr>
          <a:lstStyle/>
          <a:p>
            <a:r>
              <a:rPr lang="ca-ES" sz="1600" dirty="0"/>
              <a:t>A continuació es presenta un desglossament del sector públic.</a:t>
            </a:r>
          </a:p>
        </p:txBody>
      </p:sp>
      <p:pic>
        <p:nvPicPr>
          <p:cNvPr id="6" name="Imatge 5">
            <a:extLst>
              <a:ext uri="{FF2B5EF4-FFF2-40B4-BE49-F238E27FC236}">
                <a16:creationId xmlns:a16="http://schemas.microsoft.com/office/drawing/2014/main" id="{A37209DC-799E-EE86-9782-13AB0778B2B8}"/>
              </a:ext>
            </a:extLst>
          </p:cNvPr>
          <p:cNvPicPr>
            <a:picLocks noChangeAspect="1"/>
          </p:cNvPicPr>
          <p:nvPr/>
        </p:nvPicPr>
        <p:blipFill>
          <a:blip r:embed="rId2"/>
          <a:stretch>
            <a:fillRect/>
          </a:stretch>
        </p:blipFill>
        <p:spPr>
          <a:xfrm>
            <a:off x="524841" y="1769452"/>
            <a:ext cx="5999275" cy="1590634"/>
          </a:xfrm>
          <a:prstGeom prst="rect">
            <a:avLst/>
          </a:prstGeom>
        </p:spPr>
      </p:pic>
      <p:pic>
        <p:nvPicPr>
          <p:cNvPr id="10" name="Imatge 9">
            <a:extLst>
              <a:ext uri="{FF2B5EF4-FFF2-40B4-BE49-F238E27FC236}">
                <a16:creationId xmlns:a16="http://schemas.microsoft.com/office/drawing/2014/main" id="{DF3402B0-B499-EE7F-86C2-1F7FE28A9AA4}"/>
              </a:ext>
            </a:extLst>
          </p:cNvPr>
          <p:cNvPicPr>
            <a:picLocks noChangeAspect="1"/>
          </p:cNvPicPr>
          <p:nvPr/>
        </p:nvPicPr>
        <p:blipFill>
          <a:blip r:embed="rId3"/>
          <a:stretch>
            <a:fillRect/>
          </a:stretch>
        </p:blipFill>
        <p:spPr>
          <a:xfrm>
            <a:off x="524841" y="3569460"/>
            <a:ext cx="5999275" cy="2240096"/>
          </a:xfrm>
          <a:prstGeom prst="rect">
            <a:avLst/>
          </a:prstGeom>
        </p:spPr>
      </p:pic>
    </p:spTree>
    <p:extLst>
      <p:ext uri="{BB962C8B-B14F-4D97-AF65-F5344CB8AC3E}">
        <p14:creationId xmlns:p14="http://schemas.microsoft.com/office/powerpoint/2010/main" val="1420855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25D03CF9-A52A-3B14-1C19-98ADE90B30EC}"/>
              </a:ext>
            </a:extLst>
          </p:cNvPr>
          <p:cNvSpPr>
            <a:spLocks noGrp="1"/>
          </p:cNvSpPr>
          <p:nvPr>
            <p:ph type="sldNum" sz="quarter" idx="12"/>
          </p:nvPr>
        </p:nvSpPr>
        <p:spPr/>
        <p:txBody>
          <a:bodyPr/>
          <a:lstStyle/>
          <a:p>
            <a:fld id="{69A02D07-1340-466E-8F89-ABB91E672000}" type="slidenum">
              <a:rPr lang="ca-ES" smtClean="0"/>
              <a:t>16</a:t>
            </a:fld>
            <a:endParaRPr lang="ca-ES"/>
          </a:p>
        </p:txBody>
      </p:sp>
      <p:pic>
        <p:nvPicPr>
          <p:cNvPr id="5" name="Imatge 4">
            <a:extLst>
              <a:ext uri="{FF2B5EF4-FFF2-40B4-BE49-F238E27FC236}">
                <a16:creationId xmlns:a16="http://schemas.microsoft.com/office/drawing/2014/main" id="{88B1E642-7072-24A1-FEDD-C51433335CBC}"/>
              </a:ext>
            </a:extLst>
          </p:cNvPr>
          <p:cNvPicPr>
            <a:picLocks noChangeAspect="1"/>
          </p:cNvPicPr>
          <p:nvPr/>
        </p:nvPicPr>
        <p:blipFill>
          <a:blip r:embed="rId2"/>
          <a:stretch>
            <a:fillRect/>
          </a:stretch>
        </p:blipFill>
        <p:spPr>
          <a:xfrm>
            <a:off x="480672" y="823055"/>
            <a:ext cx="5896656" cy="5966984"/>
          </a:xfrm>
          <a:prstGeom prst="rect">
            <a:avLst/>
          </a:prstGeom>
        </p:spPr>
      </p:pic>
    </p:spTree>
    <p:extLst>
      <p:ext uri="{BB962C8B-B14F-4D97-AF65-F5344CB8AC3E}">
        <p14:creationId xmlns:p14="http://schemas.microsoft.com/office/powerpoint/2010/main" val="3792300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5330DF4E-E197-6269-E74D-5B99B6D1F3D7}"/>
              </a:ext>
            </a:extLst>
          </p:cNvPr>
          <p:cNvSpPr>
            <a:spLocks noGrp="1"/>
          </p:cNvSpPr>
          <p:nvPr>
            <p:ph type="sldNum" sz="quarter" idx="12"/>
          </p:nvPr>
        </p:nvSpPr>
        <p:spPr>
          <a:xfrm>
            <a:off x="6044539" y="11300181"/>
            <a:ext cx="341973" cy="649111"/>
          </a:xfrm>
        </p:spPr>
        <p:txBody>
          <a:bodyPr/>
          <a:lstStyle/>
          <a:p>
            <a:fld id="{69A02D07-1340-466E-8F89-ABB91E672000}" type="slidenum">
              <a:rPr lang="ca-ES" b="1" smtClean="0">
                <a:solidFill>
                  <a:schemeClr val="tx1"/>
                </a:solidFill>
              </a:rPr>
              <a:t>17</a:t>
            </a:fld>
            <a:endParaRPr lang="ca-ES" b="1" dirty="0">
              <a:solidFill>
                <a:schemeClr val="tx1"/>
              </a:solidFill>
            </a:endParaRPr>
          </a:p>
        </p:txBody>
      </p:sp>
      <p:sp>
        <p:nvSpPr>
          <p:cNvPr id="4" name="QuadreDeText 3">
            <a:extLst>
              <a:ext uri="{FF2B5EF4-FFF2-40B4-BE49-F238E27FC236}">
                <a16:creationId xmlns:a16="http://schemas.microsoft.com/office/drawing/2014/main" id="{AC20D7FB-B501-39AD-5CF0-2034046039FA}"/>
              </a:ext>
            </a:extLst>
          </p:cNvPr>
          <p:cNvSpPr txBox="1"/>
          <p:nvPr/>
        </p:nvSpPr>
        <p:spPr>
          <a:xfrm>
            <a:off x="659234" y="674029"/>
            <a:ext cx="5677853" cy="18158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En conjunt (corporació i sector públic), pel que fa al </a:t>
            </a:r>
            <a:r>
              <a:rPr kumimoji="0" lang="ca-ES" sz="1600" b="0" i="0" u="sng" strike="noStrike" kern="1200" cap="none" spc="0" normalizeH="0" baseline="0" noProof="0" dirty="0">
                <a:ln>
                  <a:noFill/>
                </a:ln>
                <a:solidFill>
                  <a:prstClr val="black"/>
                </a:solidFill>
                <a:effectLst/>
                <a:uLnTx/>
                <a:uFillTx/>
                <a:latin typeface="Arial"/>
                <a:ea typeface="+mn-ea"/>
                <a:cs typeface="+mn-cs"/>
              </a:rPr>
              <a:t>nombre</a:t>
            </a:r>
            <a:r>
              <a:rPr kumimoji="0" lang="ca-ES" sz="1600" b="0" i="0" u="none" strike="noStrike" kern="1200" cap="none" spc="0" normalizeH="0" baseline="0" noProof="0" dirty="0">
                <a:ln>
                  <a:noFill/>
                </a:ln>
                <a:solidFill>
                  <a:prstClr val="black"/>
                </a:solidFill>
                <a:effectLst/>
                <a:uLnTx/>
                <a:uFillTx/>
                <a:latin typeface="Arial"/>
                <a:ea typeface="+mn-ea"/>
                <a:cs typeface="+mn-cs"/>
              </a:rPr>
              <a:t>, predominen els contractes de serveis, amb 105 adjudicacions, </a:t>
            </a:r>
            <a:r>
              <a:rPr lang="ca-ES" sz="1600" dirty="0">
                <a:solidFill>
                  <a:prstClr val="black"/>
                </a:solidFill>
                <a:latin typeface="Arial"/>
              </a:rPr>
              <a:t>el que suposa el 45,9</a:t>
            </a:r>
            <a:r>
              <a:rPr kumimoji="0" lang="ca-ES" sz="1600" b="0" i="0" u="none" strike="noStrike" kern="1200" cap="none" spc="0" normalizeH="0" baseline="0" noProof="0" dirty="0">
                <a:ln>
                  <a:noFill/>
                </a:ln>
                <a:solidFill>
                  <a:prstClr val="black"/>
                </a:solidFill>
                <a:effectLst/>
                <a:uLnTx/>
                <a:uFillTx/>
                <a:latin typeface="Arial"/>
                <a:ea typeface="+mn-ea"/>
                <a:cs typeface="+mn-cs"/>
              </a:rPr>
              <a:t>% del total de contractes adjudicats al llarg del primer trimestre de 2026. Els contractes de </a:t>
            </a:r>
            <a:r>
              <a:rPr lang="ca-ES" sz="1600" dirty="0">
                <a:solidFill>
                  <a:prstClr val="black"/>
                </a:solidFill>
                <a:latin typeface="Arial"/>
              </a:rPr>
              <a:t>privats han suposat el 31,4% (inclou les subscripcions a revistes), els de </a:t>
            </a:r>
            <a:r>
              <a:rPr kumimoji="0" lang="ca-ES" sz="1600" b="0" i="0" u="none" strike="noStrike" kern="1200" cap="none" spc="0" normalizeH="0" baseline="0" noProof="0" dirty="0">
                <a:ln>
                  <a:noFill/>
                </a:ln>
                <a:solidFill>
                  <a:prstClr val="black"/>
                </a:solidFill>
                <a:effectLst/>
                <a:uLnTx/>
                <a:uFillTx/>
                <a:latin typeface="Arial"/>
                <a:ea typeface="+mn-ea"/>
                <a:cs typeface="+mn-cs"/>
              </a:rPr>
              <a:t>subministraments el 16,6% i els d’obres el </a:t>
            </a:r>
            <a:r>
              <a:rPr lang="ca-ES" sz="1600" dirty="0">
                <a:solidFill>
                  <a:prstClr val="black"/>
                </a:solidFill>
                <a:latin typeface="Arial"/>
              </a:rPr>
              <a:t>6</a:t>
            </a:r>
            <a:r>
              <a:rPr kumimoji="0" lang="ca-ES" sz="1600" b="0" i="0" u="none" strike="noStrike" kern="1200" cap="none" spc="0" normalizeH="0" baseline="0" noProof="0" dirty="0">
                <a:ln>
                  <a:noFill/>
                </a:ln>
                <a:solidFill>
                  <a:prstClr val="black"/>
                </a:solidFill>
                <a:effectLst/>
                <a:uLnTx/>
                <a:uFillTx/>
                <a:latin typeface="Arial"/>
                <a:ea typeface="+mn-ea"/>
                <a:cs typeface="+mn-cs"/>
              </a:rPr>
              <a:t>,1%.</a:t>
            </a:r>
          </a:p>
        </p:txBody>
      </p:sp>
      <p:sp>
        <p:nvSpPr>
          <p:cNvPr id="9" name="QuadreDeText 8">
            <a:extLst>
              <a:ext uri="{FF2B5EF4-FFF2-40B4-BE49-F238E27FC236}">
                <a16:creationId xmlns:a16="http://schemas.microsoft.com/office/drawing/2014/main" id="{3EC8F6B2-A6AB-3E83-E88F-2D403A841F80}"/>
              </a:ext>
            </a:extLst>
          </p:cNvPr>
          <p:cNvSpPr txBox="1"/>
          <p:nvPr/>
        </p:nvSpPr>
        <p:spPr>
          <a:xfrm>
            <a:off x="758081" y="6096000"/>
            <a:ext cx="5579006" cy="132343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a:t>
            </a:r>
            <a:r>
              <a:rPr kumimoji="0" lang="ca-ES" sz="1600" b="0" i="0" u="sng" strike="noStrike" kern="1200" cap="none" spc="0" normalizeH="0" baseline="0" noProof="0" dirty="0">
                <a:ln>
                  <a:noFill/>
                </a:ln>
                <a:solidFill>
                  <a:prstClr val="black"/>
                </a:solidFill>
                <a:effectLst/>
                <a:uLnTx/>
                <a:uFillTx/>
                <a:latin typeface="Arial"/>
                <a:ea typeface="+mn-ea"/>
                <a:cs typeface="+mn-cs"/>
              </a:rPr>
              <a:t>’import</a:t>
            </a:r>
            <a:r>
              <a:rPr kumimoji="0" lang="ca-ES" sz="1600" b="0" i="0" u="none" strike="noStrike" kern="1200" cap="none" spc="0" normalizeH="0" baseline="0" noProof="0" dirty="0">
                <a:ln>
                  <a:noFill/>
                </a:ln>
                <a:solidFill>
                  <a:prstClr val="black"/>
                </a:solidFill>
                <a:effectLst/>
                <a:uLnTx/>
                <a:uFillTx/>
                <a:latin typeface="Arial"/>
                <a:ea typeface="+mn-ea"/>
                <a:cs typeface="+mn-cs"/>
              </a:rPr>
              <a:t>, son els contractes de serveis els que suposen més import adjudicat, un 56,3% sobre el total. Els contractes d’obres suposen el </a:t>
            </a:r>
            <a:r>
              <a:rPr lang="ca-ES" sz="1600" dirty="0">
                <a:solidFill>
                  <a:prstClr val="black"/>
                </a:solidFill>
                <a:latin typeface="Arial"/>
              </a:rPr>
              <a:t>18,2</a:t>
            </a:r>
            <a:r>
              <a:rPr kumimoji="0" lang="ca-ES" sz="1600" b="0" i="0" u="none" strike="noStrike" kern="1200" cap="none" spc="0" normalizeH="0" baseline="0" noProof="0" dirty="0">
                <a:ln>
                  <a:noFill/>
                </a:ln>
                <a:solidFill>
                  <a:prstClr val="black"/>
                </a:solidFill>
                <a:effectLst/>
                <a:uLnTx/>
                <a:uFillTx/>
                <a:latin typeface="Arial"/>
                <a:ea typeface="+mn-ea"/>
                <a:cs typeface="+mn-cs"/>
              </a:rPr>
              <a:t>% de l’import total adjudicat,</a:t>
            </a:r>
            <a:r>
              <a:rPr lang="ca-ES" sz="1600" dirty="0">
                <a:solidFill>
                  <a:prstClr val="black"/>
                </a:solidFill>
                <a:latin typeface="Arial"/>
              </a:rPr>
              <a:t> </a:t>
            </a:r>
            <a:r>
              <a:rPr kumimoji="0" lang="ca-ES" sz="1600" b="0" i="0" u="none" strike="noStrike" kern="1200" cap="none" spc="0" normalizeH="0" baseline="0" noProof="0" dirty="0">
                <a:ln>
                  <a:noFill/>
                </a:ln>
                <a:solidFill>
                  <a:prstClr val="black"/>
                </a:solidFill>
                <a:effectLst/>
                <a:uLnTx/>
                <a:uFillTx/>
                <a:latin typeface="Arial"/>
                <a:ea typeface="+mn-ea"/>
                <a:cs typeface="+mn-cs"/>
              </a:rPr>
              <a:t>els de subministraments el 14,7% i els privats, el 10,8%.</a:t>
            </a:r>
          </a:p>
        </p:txBody>
      </p:sp>
      <p:pic>
        <p:nvPicPr>
          <p:cNvPr id="10" name="Imatge 9">
            <a:extLst>
              <a:ext uri="{FF2B5EF4-FFF2-40B4-BE49-F238E27FC236}">
                <a16:creationId xmlns:a16="http://schemas.microsoft.com/office/drawing/2014/main" id="{BCB59F1B-A45A-F334-2B0C-00E052FBC967}"/>
              </a:ext>
            </a:extLst>
          </p:cNvPr>
          <p:cNvPicPr>
            <a:picLocks noChangeAspect="1"/>
          </p:cNvPicPr>
          <p:nvPr/>
        </p:nvPicPr>
        <p:blipFill>
          <a:blip r:embed="rId2"/>
          <a:stretch>
            <a:fillRect/>
          </a:stretch>
        </p:blipFill>
        <p:spPr>
          <a:xfrm>
            <a:off x="1005331" y="2489911"/>
            <a:ext cx="5084505" cy="3249450"/>
          </a:xfrm>
          <a:prstGeom prst="rect">
            <a:avLst/>
          </a:prstGeom>
        </p:spPr>
      </p:pic>
      <p:pic>
        <p:nvPicPr>
          <p:cNvPr id="6" name="Imatge 5">
            <a:extLst>
              <a:ext uri="{FF2B5EF4-FFF2-40B4-BE49-F238E27FC236}">
                <a16:creationId xmlns:a16="http://schemas.microsoft.com/office/drawing/2014/main" id="{284E101D-F7A1-2875-29C8-9C77CEA2F07E}"/>
              </a:ext>
            </a:extLst>
          </p:cNvPr>
          <p:cNvPicPr>
            <a:picLocks noChangeAspect="1"/>
          </p:cNvPicPr>
          <p:nvPr/>
        </p:nvPicPr>
        <p:blipFill>
          <a:blip r:embed="rId3"/>
          <a:stretch>
            <a:fillRect/>
          </a:stretch>
        </p:blipFill>
        <p:spPr>
          <a:xfrm>
            <a:off x="1011428" y="7709326"/>
            <a:ext cx="5078408" cy="3590855"/>
          </a:xfrm>
          <a:prstGeom prst="rect">
            <a:avLst/>
          </a:prstGeom>
        </p:spPr>
      </p:pic>
    </p:spTree>
    <p:extLst>
      <p:ext uri="{BB962C8B-B14F-4D97-AF65-F5344CB8AC3E}">
        <p14:creationId xmlns:p14="http://schemas.microsoft.com/office/powerpoint/2010/main" val="2687416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CFBB5A-7842-44B8-95F7-58DB25F763BA}"/>
              </a:ext>
            </a:extLst>
          </p:cNvPr>
          <p:cNvSpPr/>
          <p:nvPr/>
        </p:nvSpPr>
        <p:spPr>
          <a:xfrm>
            <a:off x="332656" y="534663"/>
            <a:ext cx="6192688" cy="338554"/>
          </a:xfrm>
          <a:prstGeom prst="rect">
            <a:avLst/>
          </a:prstGeom>
        </p:spPr>
        <p:txBody>
          <a:bodyPr wrap="square">
            <a:spAutoFit/>
          </a:bodyPr>
          <a:lstStyle/>
          <a:p>
            <a:pPr defTabSz="914400"/>
            <a:r>
              <a:rPr lang="ca-ES" sz="1600" b="1" dirty="0">
                <a:solidFill>
                  <a:srgbClr val="0000FF"/>
                </a:solidFill>
                <a:latin typeface="Arial"/>
              </a:rPr>
              <a:t>1.4. ADJUDICACIONS PER TIPUS DE PROCEDIMENT</a:t>
            </a:r>
          </a:p>
        </p:txBody>
      </p:sp>
      <p:sp>
        <p:nvSpPr>
          <p:cNvPr id="6" name="Contenidor de número de diapositiva 5">
            <a:extLst>
              <a:ext uri="{FF2B5EF4-FFF2-40B4-BE49-F238E27FC236}">
                <a16:creationId xmlns:a16="http://schemas.microsoft.com/office/drawing/2014/main" id="{4CB7CD76-2218-45AD-A2B4-879A8F13D10E}"/>
              </a:ext>
            </a:extLst>
          </p:cNvPr>
          <p:cNvSpPr>
            <a:spLocks noGrp="1"/>
          </p:cNvSpPr>
          <p:nvPr>
            <p:ph type="sldNum" sz="quarter" idx="12"/>
          </p:nvPr>
        </p:nvSpPr>
        <p:spPr>
          <a:xfrm>
            <a:off x="6080165" y="11542889"/>
            <a:ext cx="445177" cy="649111"/>
          </a:xfrm>
        </p:spPr>
        <p:txBody>
          <a:bodyPr/>
          <a:lstStyle/>
          <a:p>
            <a:fld id="{69A02D07-1340-466E-8F89-ABB91E672000}" type="slidenum">
              <a:rPr lang="ca-ES" b="1" smtClean="0">
                <a:solidFill>
                  <a:schemeClr val="tx1"/>
                </a:solidFill>
              </a:rPr>
              <a:t>18</a:t>
            </a:fld>
            <a:endParaRPr lang="ca-ES" b="1" dirty="0">
              <a:solidFill>
                <a:schemeClr val="tx1"/>
              </a:solidFill>
            </a:endParaRPr>
          </a:p>
        </p:txBody>
      </p:sp>
      <p:sp>
        <p:nvSpPr>
          <p:cNvPr id="15" name="QuadreDeText 14">
            <a:extLst>
              <a:ext uri="{FF2B5EF4-FFF2-40B4-BE49-F238E27FC236}">
                <a16:creationId xmlns:a16="http://schemas.microsoft.com/office/drawing/2014/main" id="{3BC52BE8-7D04-B6D5-B657-5AD76D3A7D54}"/>
              </a:ext>
            </a:extLst>
          </p:cNvPr>
          <p:cNvSpPr txBox="1"/>
          <p:nvPr/>
        </p:nvSpPr>
        <p:spPr>
          <a:xfrm>
            <a:off x="445664" y="10375761"/>
            <a:ext cx="6079675" cy="338554"/>
          </a:xfrm>
          <a:prstGeom prst="rect">
            <a:avLst/>
          </a:prstGeom>
          <a:noFill/>
        </p:spPr>
        <p:txBody>
          <a:bodyPr wrap="square" rtlCol="0">
            <a:spAutoFit/>
          </a:bodyPr>
          <a:lstStyle/>
          <a:p>
            <a:r>
              <a:rPr lang="ca-ES" sz="1600" dirty="0"/>
              <a:t>A continuació es presenta el desglossament del sector públic</a:t>
            </a:r>
          </a:p>
        </p:txBody>
      </p:sp>
      <p:pic>
        <p:nvPicPr>
          <p:cNvPr id="4" name="Imatge 3">
            <a:extLst>
              <a:ext uri="{FF2B5EF4-FFF2-40B4-BE49-F238E27FC236}">
                <a16:creationId xmlns:a16="http://schemas.microsoft.com/office/drawing/2014/main" id="{1452FC03-2B08-7344-DE75-EA03687A4E0E}"/>
              </a:ext>
            </a:extLst>
          </p:cNvPr>
          <p:cNvPicPr>
            <a:picLocks noChangeAspect="1"/>
          </p:cNvPicPr>
          <p:nvPr/>
        </p:nvPicPr>
        <p:blipFill>
          <a:blip r:embed="rId2"/>
          <a:stretch>
            <a:fillRect/>
          </a:stretch>
        </p:blipFill>
        <p:spPr>
          <a:xfrm>
            <a:off x="388391" y="1197916"/>
            <a:ext cx="6311510" cy="2561284"/>
          </a:xfrm>
          <a:prstGeom prst="rect">
            <a:avLst/>
          </a:prstGeom>
        </p:spPr>
      </p:pic>
      <p:pic>
        <p:nvPicPr>
          <p:cNvPr id="8" name="Imatge 7">
            <a:extLst>
              <a:ext uri="{FF2B5EF4-FFF2-40B4-BE49-F238E27FC236}">
                <a16:creationId xmlns:a16="http://schemas.microsoft.com/office/drawing/2014/main" id="{8053FBC2-4205-BE5C-7490-BB5C1302D506}"/>
              </a:ext>
            </a:extLst>
          </p:cNvPr>
          <p:cNvPicPr>
            <a:picLocks noChangeAspect="1"/>
          </p:cNvPicPr>
          <p:nvPr/>
        </p:nvPicPr>
        <p:blipFill>
          <a:blip r:embed="rId3"/>
          <a:stretch>
            <a:fillRect/>
          </a:stretch>
        </p:blipFill>
        <p:spPr>
          <a:xfrm>
            <a:off x="388391" y="3916217"/>
            <a:ext cx="6286934" cy="3710425"/>
          </a:xfrm>
          <a:prstGeom prst="rect">
            <a:avLst/>
          </a:prstGeom>
        </p:spPr>
      </p:pic>
    </p:spTree>
    <p:extLst>
      <p:ext uri="{BB962C8B-B14F-4D97-AF65-F5344CB8AC3E}">
        <p14:creationId xmlns:p14="http://schemas.microsoft.com/office/powerpoint/2010/main" val="2374976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C1B52D70-5431-FC99-2BAB-F035988B387A}"/>
              </a:ext>
            </a:extLst>
          </p:cNvPr>
          <p:cNvSpPr>
            <a:spLocks noGrp="1"/>
          </p:cNvSpPr>
          <p:nvPr>
            <p:ph type="sldNum" sz="quarter" idx="12"/>
          </p:nvPr>
        </p:nvSpPr>
        <p:spPr/>
        <p:txBody>
          <a:bodyPr/>
          <a:lstStyle/>
          <a:p>
            <a:fld id="{69A02D07-1340-466E-8F89-ABB91E672000}" type="slidenum">
              <a:rPr lang="ca-ES" smtClean="0"/>
              <a:t>19</a:t>
            </a:fld>
            <a:endParaRPr lang="ca-ES"/>
          </a:p>
        </p:txBody>
      </p:sp>
      <p:pic>
        <p:nvPicPr>
          <p:cNvPr id="5" name="Imatge 4">
            <a:extLst>
              <a:ext uri="{FF2B5EF4-FFF2-40B4-BE49-F238E27FC236}">
                <a16:creationId xmlns:a16="http://schemas.microsoft.com/office/drawing/2014/main" id="{5598565A-F232-C1D7-406B-34F5021DB25C}"/>
              </a:ext>
            </a:extLst>
          </p:cNvPr>
          <p:cNvPicPr>
            <a:picLocks noChangeAspect="1"/>
          </p:cNvPicPr>
          <p:nvPr/>
        </p:nvPicPr>
        <p:blipFill>
          <a:blip r:embed="rId2"/>
          <a:stretch>
            <a:fillRect/>
          </a:stretch>
        </p:blipFill>
        <p:spPr>
          <a:xfrm>
            <a:off x="464523" y="1075764"/>
            <a:ext cx="5928953" cy="8780555"/>
          </a:xfrm>
          <a:prstGeom prst="rect">
            <a:avLst/>
          </a:prstGeom>
        </p:spPr>
      </p:pic>
    </p:spTree>
    <p:extLst>
      <p:ext uri="{BB962C8B-B14F-4D97-AF65-F5344CB8AC3E}">
        <p14:creationId xmlns:p14="http://schemas.microsoft.com/office/powerpoint/2010/main" val="1429737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53821AC6-FBAE-4C93-9442-CE3A8D00B214}"/>
              </a:ext>
            </a:extLst>
          </p:cNvPr>
          <p:cNvSpPr txBox="1"/>
          <p:nvPr/>
        </p:nvSpPr>
        <p:spPr>
          <a:xfrm>
            <a:off x="530942" y="1031940"/>
            <a:ext cx="6327058" cy="701730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rgbClr val="C00000"/>
                </a:solidFill>
                <a:effectLst/>
                <a:uLnTx/>
                <a:uFillTx/>
                <a:latin typeface="Arial"/>
                <a:ea typeface="+mn-ea"/>
                <a:cs typeface="+mn-cs"/>
              </a:rPr>
              <a:t>ÍNDEX</a:t>
            </a:r>
            <a:r>
              <a:rPr kumimoji="0" lang="ca-ES" sz="1100" b="1" i="0" u="none" strike="noStrike" kern="1200" cap="none" spc="0" normalizeH="0" baseline="0" noProof="0" dirty="0">
                <a:ln>
                  <a:noFill/>
                </a:ln>
                <a:solidFill>
                  <a:srgbClr val="0000FF"/>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INTRODUCCIÓ I CRITERIS D’EXTRACCIÓ DE LES DADES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ADJUDICACIONS:					  6					</a:t>
            </a:r>
          </a:p>
          <a:p>
            <a:pPr marR="0" lvl="1" algn="l" defTabSz="914400" rtl="0" eaLnBrk="1" fontAlgn="auto" latinLnBrk="0" hangingPunct="1">
              <a:lnSpc>
                <a:spcPct val="100000"/>
              </a:lnSpc>
              <a:spcBef>
                <a:spcPts val="0"/>
              </a:spcBef>
              <a:spcAft>
                <a:spcPts val="0"/>
              </a:spcAft>
              <a:buClrTx/>
              <a:buSzTx/>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1.1.  </a:t>
            </a: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PER MESES DE CONTRACTACIÓ	</a:t>
            </a:r>
            <a:r>
              <a:rPr lang="ca-ES" sz="1100" noProof="0" dirty="0">
                <a:solidFill>
                  <a:schemeClr val="tx1">
                    <a:lumMod val="75000"/>
                    <a:lumOff val="25000"/>
                  </a:schemeClr>
                </a:solidFill>
                <a:latin typeface="Arial"/>
              </a:rPr>
              <a:t>		  8</a:t>
            </a:r>
            <a:endPar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R="0" lvl="1" algn="l" defTabSz="914400" rtl="0" eaLnBrk="1" fontAlgn="auto" latinLnBrk="0" hangingPunct="1">
              <a:lnSpc>
                <a:spcPct val="100000"/>
              </a:lnSpc>
              <a:spcBef>
                <a:spcPts val="0"/>
              </a:spcBef>
              <a:spcAft>
                <a:spcPts val="0"/>
              </a:spcAft>
              <a:buClrTx/>
              <a:buSzTx/>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1.2.  </a:t>
            </a: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PER ÀMBITS: ÀREES I SECTOR PÚBLIC			</a:t>
            </a:r>
            <a:r>
              <a:rPr lang="ca-ES" sz="1100" dirty="0">
                <a:solidFill>
                  <a:schemeClr val="tx1">
                    <a:lumMod val="75000"/>
                    <a:lumOff val="25000"/>
                  </a:schemeClr>
                </a:solidFill>
                <a:latin typeface="Arial"/>
              </a:rPr>
              <a:t>10</a:t>
            </a:r>
            <a:endPar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R="0" lvl="1" algn="l" defTabSz="914400" rtl="0" eaLnBrk="1" fontAlgn="auto" latinLnBrk="0" hangingPunct="1">
              <a:lnSpc>
                <a:spcPct val="100000"/>
              </a:lnSpc>
              <a:spcBef>
                <a:spcPts val="0"/>
              </a:spcBef>
              <a:spcAft>
                <a:spcPts val="0"/>
              </a:spcAft>
              <a:buClrTx/>
              <a:buSzTx/>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1.3.  </a:t>
            </a: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PER TIPUS DE CONTRACTE				15</a:t>
            </a:r>
          </a:p>
          <a:p>
            <a:pPr marR="0" lvl="1" algn="l" defTabSz="914400" rtl="0" eaLnBrk="1" fontAlgn="auto" latinLnBrk="0" hangingPunct="1">
              <a:lnSpc>
                <a:spcPct val="100000"/>
              </a:lnSpc>
              <a:spcBef>
                <a:spcPts val="0"/>
              </a:spcBef>
              <a:spcAft>
                <a:spcPts val="0"/>
              </a:spcAft>
              <a:buClrTx/>
              <a:buSzTx/>
              <a:tabLst/>
              <a:defRPr/>
            </a:pPr>
            <a:r>
              <a:rPr lang="ca-ES" sz="1100" b="1" dirty="0">
                <a:solidFill>
                  <a:schemeClr val="tx1">
                    <a:lumMod val="75000"/>
                    <a:lumOff val="25000"/>
                  </a:schemeClr>
                </a:solidFill>
                <a:latin typeface="Arial"/>
              </a:rPr>
              <a:t>1.4</a:t>
            </a:r>
            <a:r>
              <a:rPr lang="ca-ES" sz="1100" dirty="0">
                <a:solidFill>
                  <a:schemeClr val="tx1">
                    <a:lumMod val="75000"/>
                    <a:lumOff val="25000"/>
                  </a:schemeClr>
                </a:solidFill>
                <a:latin typeface="Arial"/>
              </a:rPr>
              <a:t>.  PER TIPUS DE PROCEDIMENT</a:t>
            </a: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		                 	18        </a:t>
            </a:r>
            <a:endParaRPr lang="ca-ES" sz="1100" dirty="0">
              <a:solidFill>
                <a:schemeClr val="tx1">
                  <a:lumMod val="75000"/>
                  <a:lumOff val="25000"/>
                </a:schemeClr>
              </a:solidFill>
              <a:latin typeface="Arial"/>
            </a:endParaRPr>
          </a:p>
          <a:p>
            <a:pPr marR="0" lvl="1" algn="l" defTabSz="914400" rtl="0" eaLnBrk="1" fontAlgn="auto" latinLnBrk="0" hangingPunct="1">
              <a:lnSpc>
                <a:spcPct val="100000"/>
              </a:lnSpc>
              <a:spcBef>
                <a:spcPts val="0"/>
              </a:spcBef>
              <a:spcAft>
                <a:spcPts val="0"/>
              </a:spcAft>
              <a:buClrTx/>
              <a:buSzTx/>
              <a:tabLst/>
              <a:defRPr/>
            </a:pP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CONTRACTACIÓ MENOR				2</a:t>
            </a:r>
            <a:r>
              <a:rPr lang="ca-ES" sz="1100" b="1" dirty="0">
                <a:solidFill>
                  <a:schemeClr val="tx1">
                    <a:lumMod val="75000"/>
                    <a:lumOff val="25000"/>
                  </a:schemeClr>
                </a:solidFill>
                <a:latin typeface="Arial"/>
              </a:rPr>
              <a:t>3</a:t>
            </a: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R="0" lvl="1" algn="l" defTabSz="914400" rtl="0" eaLnBrk="1" fontAlgn="auto" latinLnBrk="0" hangingPunct="1">
              <a:lnSpc>
                <a:spcPct val="100000"/>
              </a:lnSpc>
              <a:spcBef>
                <a:spcPts val="0"/>
              </a:spcBef>
              <a:spcAft>
                <a:spcPts val="0"/>
              </a:spcAft>
              <a:buClrTx/>
              <a:buSzTx/>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2.1.  </a:t>
            </a: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PER ÀREES I SERVEIS PROMOTORS			2</a:t>
            </a:r>
            <a:r>
              <a:rPr lang="ca-ES" sz="1100" dirty="0">
                <a:solidFill>
                  <a:schemeClr val="tx1">
                    <a:lumMod val="75000"/>
                    <a:lumOff val="25000"/>
                  </a:schemeClr>
                </a:solidFill>
                <a:latin typeface="Arial"/>
              </a:rPr>
              <a:t>5</a:t>
            </a:r>
            <a:endPar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R="0" lvl="1" algn="l" defTabSz="914400" rtl="0" eaLnBrk="1" fontAlgn="auto" latinLnBrk="0" hangingPunct="1">
              <a:lnSpc>
                <a:spcPct val="100000"/>
              </a:lnSpc>
              <a:spcBef>
                <a:spcPts val="0"/>
              </a:spcBef>
              <a:spcAft>
                <a:spcPts val="0"/>
              </a:spcAft>
              <a:buClrTx/>
              <a:buSzTx/>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2.2</a:t>
            </a: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  PER TIPUS DE CONTRACTE				</a:t>
            </a:r>
            <a:r>
              <a:rPr lang="ca-ES" sz="1100" dirty="0">
                <a:solidFill>
                  <a:schemeClr val="tx1">
                    <a:lumMod val="75000"/>
                    <a:lumOff val="25000"/>
                  </a:schemeClr>
                </a:solidFill>
                <a:latin typeface="Arial"/>
              </a:rPr>
              <a:t>27</a:t>
            </a:r>
            <a:endPar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ESTALVI ECONÒMIC					2</a:t>
            </a:r>
            <a:r>
              <a:rPr lang="ca-ES" sz="1100" b="1" dirty="0">
                <a:solidFill>
                  <a:schemeClr val="tx1">
                    <a:lumMod val="75000"/>
                    <a:lumOff val="25000"/>
                  </a:schemeClr>
                </a:solidFill>
                <a:latin typeface="Arial"/>
              </a:rPr>
              <a:t>8</a:t>
            </a: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4.      CONCURRÈNCIA D’EMPRESES 				3</a:t>
            </a:r>
            <a:r>
              <a:rPr lang="ca-ES" sz="1100" b="1" dirty="0">
                <a:solidFill>
                  <a:schemeClr val="tx1">
                    <a:lumMod val="75000"/>
                    <a:lumOff val="25000"/>
                  </a:schemeClr>
                </a:solidFill>
                <a:latin typeface="Arial"/>
              </a:rPr>
              <a:t>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5.      TIPOLOGIA D’EMPRESES				41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ca-ES" sz="1100" b="1" dirty="0">
                <a:solidFill>
                  <a:schemeClr val="tx1">
                    <a:lumMod val="75000"/>
                    <a:lumOff val="25000"/>
                  </a:schemeClr>
                </a:solidFill>
                <a:latin typeface="Arial"/>
              </a:rPr>
              <a:t>6</a:t>
            </a: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RESERVA SOCIAL					</a:t>
            </a:r>
            <a:r>
              <a:rPr lang="ca-ES" sz="1100" b="1" dirty="0">
                <a:solidFill>
                  <a:schemeClr val="tx1">
                    <a:lumMod val="75000"/>
                    <a:lumOff val="25000"/>
                  </a:schemeClr>
                </a:solidFill>
                <a:latin typeface="Arial"/>
              </a:rPr>
              <a:t>46</a:t>
            </a: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ca-ES" sz="1100" b="1" dirty="0">
                <a:solidFill>
                  <a:schemeClr val="tx1">
                    <a:lumMod val="75000"/>
                    <a:lumOff val="25000"/>
                  </a:schemeClr>
                </a:solidFill>
                <a:latin typeface="Arial"/>
              </a:rPr>
              <a:t>7</a:t>
            </a: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CLÀUSULES AMBIENTALS I SOCIALS			47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ca-ES" sz="1100" b="1" dirty="0">
                <a:solidFill>
                  <a:schemeClr val="tx1">
                    <a:lumMod val="75000"/>
                    <a:lumOff val="25000"/>
                  </a:schemeClr>
                </a:solidFill>
                <a:latin typeface="Arial"/>
              </a:rPr>
              <a:t>8</a:t>
            </a: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PRÒRROGUES					51</a:t>
            </a:r>
          </a:p>
          <a:p>
            <a:pPr marR="0" lvl="0" algn="l" defTabSz="914400" rtl="0" eaLnBrk="1" fontAlgn="auto" latinLnBrk="0" hangingPunct="1">
              <a:lnSpc>
                <a:spcPct val="100000"/>
              </a:lnSpc>
              <a:spcBef>
                <a:spcPts val="0"/>
              </a:spcBef>
              <a:spcAft>
                <a:spcPts val="0"/>
              </a:spcAft>
              <a:buClrTx/>
              <a:buSzTx/>
              <a:tabLst/>
              <a:defRPr/>
            </a:pPr>
            <a:endParaRPr lang="ca-ES" sz="1100" b="1" dirty="0">
              <a:solidFill>
                <a:schemeClr val="tx1">
                  <a:lumMod val="75000"/>
                  <a:lumOff val="25000"/>
                </a:schemeClr>
              </a:solidFill>
              <a:latin typeface="Arial"/>
            </a:endParaRPr>
          </a:p>
          <a:p>
            <a:pPr marR="0" lvl="0" algn="l" defTabSz="914400" rtl="0" eaLnBrk="1" fontAlgn="auto" latinLnBrk="0" hangingPunct="1">
              <a:lnSpc>
                <a:spcPct val="100000"/>
              </a:lnSpc>
              <a:spcBef>
                <a:spcPts val="0"/>
              </a:spcBef>
              <a:spcAft>
                <a:spcPts val="0"/>
              </a:spcAft>
              <a:buClrTx/>
              <a:buSzTx/>
              <a:tabLst/>
              <a:defRPr/>
            </a:pPr>
            <a:r>
              <a:rPr lang="ca-ES" sz="1100" b="1" dirty="0">
                <a:solidFill>
                  <a:schemeClr val="tx1">
                    <a:lumMod val="75000"/>
                    <a:lumOff val="25000"/>
                  </a:schemeClr>
                </a:solidFill>
                <a:latin typeface="Arial"/>
              </a:rPr>
              <a:t>9.     SISTEMES PER A LA RACIONALITZACIÓ			55</a:t>
            </a:r>
          </a:p>
          <a:p>
            <a:pPr marL="228600" marR="0" lvl="0" indent="-228600" algn="l" defTabSz="914400" rtl="0" eaLnBrk="1" fontAlgn="auto" latinLnBrk="0" hangingPunct="1">
              <a:lnSpc>
                <a:spcPct val="100000"/>
              </a:lnSpc>
              <a:spcBef>
                <a:spcPts val="0"/>
              </a:spcBef>
              <a:spcAft>
                <a:spcPts val="0"/>
              </a:spcAft>
              <a:buClrTx/>
              <a:buSzTx/>
              <a:buAutoNum type="arabicPeriod" startAt="10"/>
              <a:tabLst/>
              <a:defRPr/>
            </a:pPr>
            <a:endParaRPr lang="ca-ES" sz="1100" b="1" dirty="0">
              <a:solidFill>
                <a:schemeClr val="tx1">
                  <a:lumMod val="75000"/>
                  <a:lumOff val="25000"/>
                </a:schemeClr>
              </a:solidFill>
              <a:latin typeface="Arial"/>
            </a:endParaRPr>
          </a:p>
          <a:p>
            <a:pPr marR="0" lvl="0" algn="l" defTabSz="914400" rtl="0" eaLnBrk="1" fontAlgn="auto" latinLnBrk="0" hangingPunct="1">
              <a:lnSpc>
                <a:spcPct val="100000"/>
              </a:lnSpc>
              <a:spcBef>
                <a:spcPts val="0"/>
              </a:spcBef>
              <a:spcAft>
                <a:spcPts val="0"/>
              </a:spcAft>
              <a:buClrTx/>
              <a:buSzTx/>
              <a:tabLst/>
              <a:defRPr/>
            </a:pPr>
            <a:r>
              <a:rPr lang="ca-ES" sz="1100" b="1" dirty="0">
                <a:solidFill>
                  <a:schemeClr val="tx1">
                    <a:lumMod val="75000"/>
                    <a:lumOff val="25000"/>
                  </a:schemeClr>
                </a:solidFill>
                <a:latin typeface="Arial"/>
              </a:rPr>
              <a:t>10.    ADJUDICACIONS NEXT GENERATION			57</a:t>
            </a:r>
          </a:p>
          <a:p>
            <a:pPr marR="0" lvl="0" algn="l" defTabSz="914400" rtl="0" eaLnBrk="1" fontAlgn="auto" latinLnBrk="0" hangingPunct="1">
              <a:lnSpc>
                <a:spcPct val="100000"/>
              </a:lnSpc>
              <a:spcBef>
                <a:spcPts val="0"/>
              </a:spcBef>
              <a:spcAft>
                <a:spcPts val="0"/>
              </a:spcAft>
              <a:buClrTx/>
              <a:buSzTx/>
              <a:tabLst/>
              <a:defRPr/>
            </a:pPr>
            <a:endParaRPr lang="ca-ES" sz="1100" b="1" dirty="0">
              <a:solidFill>
                <a:schemeClr val="tx1">
                  <a:lumMod val="75000"/>
                  <a:lumOff val="25000"/>
                </a:schemeClr>
              </a:solidFill>
              <a:latin typeface="Arial"/>
            </a:endParaRPr>
          </a:p>
          <a:p>
            <a:pPr marR="0" lvl="0" algn="l" defTabSz="914400" rtl="0" eaLnBrk="1" fontAlgn="auto" latinLnBrk="0" hangingPunct="1">
              <a:lnSpc>
                <a:spcPct val="100000"/>
              </a:lnSpc>
              <a:spcBef>
                <a:spcPts val="0"/>
              </a:spcBef>
              <a:spcAft>
                <a:spcPts val="0"/>
              </a:spcAft>
              <a:buClrTx/>
              <a:buSzTx/>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11.   EXPEDIENTS EN EXECUCIÓ				</a:t>
            </a:r>
            <a:r>
              <a:rPr lang="ca-ES" sz="1100" b="1" dirty="0">
                <a:solidFill>
                  <a:schemeClr val="tx1">
                    <a:lumMod val="75000"/>
                    <a:lumOff val="25000"/>
                  </a:schemeClr>
                </a:solidFill>
                <a:latin typeface="Arial"/>
              </a:rPr>
              <a:t>59</a:t>
            </a: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228600" marR="0" lvl="0" indent="-228600" algn="l" defTabSz="914400" rtl="0" eaLnBrk="1" fontAlgn="auto" latinLnBrk="0" hangingPunct="1">
              <a:lnSpc>
                <a:spcPct val="100000"/>
              </a:lnSpc>
              <a:spcBef>
                <a:spcPts val="0"/>
              </a:spcBef>
              <a:spcAft>
                <a:spcPts val="0"/>
              </a:spcAft>
              <a:buClrTx/>
              <a:buSzTx/>
              <a:buAutoNum type="arabicPeriod" startAt="12"/>
              <a:tabLst/>
              <a:defRPr/>
            </a:pPr>
            <a:endParaRPr lang="ca-ES" sz="1100" b="1" dirty="0">
              <a:solidFill>
                <a:schemeClr val="tx1">
                  <a:lumMod val="75000"/>
                  <a:lumOff val="25000"/>
                </a:schemeClr>
              </a:solidFill>
              <a:latin typeface="Arial"/>
            </a:endParaRPr>
          </a:p>
          <a:p>
            <a:pPr marR="0" lvl="0" algn="l" defTabSz="914400" rtl="0" eaLnBrk="1" fontAlgn="auto" latinLnBrk="0" hangingPunct="1">
              <a:lnSpc>
                <a:spcPct val="100000"/>
              </a:lnSpc>
              <a:spcBef>
                <a:spcPts val="0"/>
              </a:spcBef>
              <a:spcAft>
                <a:spcPts val="0"/>
              </a:spcAft>
              <a:buClrTx/>
              <a:buSzTx/>
              <a:tabLst/>
              <a:defRPr/>
            </a:pPr>
            <a:r>
              <a:rPr lang="ca-ES" sz="1100" b="1" dirty="0">
                <a:solidFill>
                  <a:schemeClr val="tx1">
                    <a:lumMod val="75000"/>
                    <a:lumOff val="25000"/>
                  </a:schemeClr>
                </a:solidFill>
                <a:latin typeface="Arial"/>
              </a:rPr>
              <a:t>12.   RESUM DE LES DADES PRINCIPALS			62</a:t>
            </a:r>
          </a:p>
          <a:p>
            <a:pPr marR="0" lvl="0" algn="l" defTabSz="914400" rtl="0" eaLnBrk="1" fontAlgn="auto" latinLnBrk="0" hangingPunct="1">
              <a:lnSpc>
                <a:spcPct val="100000"/>
              </a:lnSpc>
              <a:spcBef>
                <a:spcPts val="0"/>
              </a:spcBef>
              <a:spcAft>
                <a:spcPts val="0"/>
              </a:spcAft>
              <a:buClrTx/>
              <a:buSzTx/>
              <a:tabLst/>
              <a:defRPr/>
            </a:pP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ca-ES" sz="105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startAt="13"/>
              <a:tabLst/>
              <a:defRPr/>
            </a:pPr>
            <a:endParaRPr kumimoji="0" lang="ca-ES" sz="1050" b="1" i="0" u="none" strike="noStrike" kern="1200" cap="none" spc="0" normalizeH="0" baseline="0" noProof="0" dirty="0">
              <a:ln>
                <a:noFill/>
              </a:ln>
              <a:solidFill>
                <a:srgbClr val="0000FF"/>
              </a:solidFill>
              <a:effectLst/>
              <a:uLnTx/>
              <a:uFillTx/>
              <a:latin typeface="Arial"/>
              <a:ea typeface="+mn-ea"/>
              <a:cs typeface="+mn-cs"/>
            </a:endParaRPr>
          </a:p>
        </p:txBody>
      </p:sp>
      <p:sp>
        <p:nvSpPr>
          <p:cNvPr id="2" name="Contenidor de número de diapositiva 1">
            <a:extLst>
              <a:ext uri="{FF2B5EF4-FFF2-40B4-BE49-F238E27FC236}">
                <a16:creationId xmlns:a16="http://schemas.microsoft.com/office/drawing/2014/main" id="{AAFD1A61-D171-4E64-BC57-6409DE5D31C2}"/>
              </a:ext>
            </a:extLst>
          </p:cNvPr>
          <p:cNvSpPr>
            <a:spLocks noGrp="1"/>
          </p:cNvSpPr>
          <p:nvPr>
            <p:ph type="sldNum" sz="quarter" idx="12"/>
          </p:nvPr>
        </p:nvSpPr>
        <p:spPr>
          <a:xfrm>
            <a:off x="5973287" y="11300181"/>
            <a:ext cx="413225" cy="649111"/>
          </a:xfrm>
        </p:spPr>
        <p:txBody>
          <a:bodyPr/>
          <a:lstStyle/>
          <a:p>
            <a:fld id="{69A02D07-1340-466E-8F89-ABB91E672000}" type="slidenum">
              <a:rPr lang="ca-ES" b="1" smtClean="0">
                <a:solidFill>
                  <a:schemeClr val="tx1"/>
                </a:solidFill>
              </a:rPr>
              <a:t>2</a:t>
            </a:fld>
            <a:endParaRPr lang="ca-ES" b="1" dirty="0">
              <a:solidFill>
                <a:schemeClr val="tx1"/>
              </a:solidFill>
            </a:endParaRPr>
          </a:p>
        </p:txBody>
      </p:sp>
    </p:spTree>
    <p:extLst>
      <p:ext uri="{BB962C8B-B14F-4D97-AF65-F5344CB8AC3E}">
        <p14:creationId xmlns:p14="http://schemas.microsoft.com/office/powerpoint/2010/main" val="9274198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QuadreDeText 6">
            <a:extLst>
              <a:ext uri="{FF2B5EF4-FFF2-40B4-BE49-F238E27FC236}">
                <a16:creationId xmlns:a16="http://schemas.microsoft.com/office/drawing/2014/main" id="{91406D18-F91B-4F40-90C2-609B7C92AED7}"/>
              </a:ext>
            </a:extLst>
          </p:cNvPr>
          <p:cNvSpPr txBox="1"/>
          <p:nvPr/>
        </p:nvSpPr>
        <p:spPr>
          <a:xfrm>
            <a:off x="568598" y="8900748"/>
            <a:ext cx="5817915" cy="1569660"/>
          </a:xfrm>
          <a:prstGeom prst="rect">
            <a:avLst/>
          </a:prstGeom>
          <a:noFill/>
        </p:spPr>
        <p:txBody>
          <a:bodyPr wrap="square" rtlCol="0">
            <a:spAutoFit/>
          </a:bodyPr>
          <a:lstStyle/>
          <a:p>
            <a:pPr algn="just" defTabSz="914400"/>
            <a:r>
              <a:rPr lang="ca-ES" sz="1600" dirty="0">
                <a:solidFill>
                  <a:prstClr val="black"/>
                </a:solidFill>
                <a:latin typeface="Arial"/>
              </a:rPr>
              <a:t>Pel que fa als </a:t>
            </a:r>
            <a:r>
              <a:rPr lang="ca-ES" sz="1600" u="sng" dirty="0">
                <a:solidFill>
                  <a:prstClr val="black"/>
                </a:solidFill>
                <a:latin typeface="Arial"/>
              </a:rPr>
              <a:t>imports</a:t>
            </a:r>
            <a:r>
              <a:rPr lang="ca-ES" sz="1600" dirty="0">
                <a:solidFill>
                  <a:prstClr val="black"/>
                </a:solidFill>
                <a:latin typeface="Arial"/>
              </a:rPr>
              <a:t> adjudicats, el corresponent als </a:t>
            </a:r>
            <a:r>
              <a:rPr lang="ca-ES" sz="1600" dirty="0">
                <a:solidFill>
                  <a:srgbClr val="0000FF"/>
                </a:solidFill>
                <a:latin typeface="Arial"/>
              </a:rPr>
              <a:t>procediments sense publicitat </a:t>
            </a:r>
            <a:r>
              <a:rPr lang="ca-ES" sz="1600" dirty="0">
                <a:solidFill>
                  <a:prstClr val="black"/>
                </a:solidFill>
                <a:latin typeface="Arial"/>
              </a:rPr>
              <a:t>ha suposat el 13</a:t>
            </a:r>
            <a:r>
              <a:rPr lang="ca-ES" sz="1600" dirty="0">
                <a:latin typeface="Arial"/>
              </a:rPr>
              <a:t>% </a:t>
            </a:r>
            <a:r>
              <a:rPr lang="ca-ES" sz="1600" dirty="0">
                <a:solidFill>
                  <a:prstClr val="black"/>
                </a:solidFill>
                <a:latin typeface="Arial"/>
              </a:rPr>
              <a:t>de l’import total adjudicat en el primer trimestre de 2026 (3,1 M€). </a:t>
            </a:r>
          </a:p>
          <a:p>
            <a:pPr algn="just" defTabSz="914400"/>
            <a:r>
              <a:rPr lang="ca-ES" sz="1600" dirty="0">
                <a:solidFill>
                  <a:prstClr val="black"/>
                </a:solidFill>
                <a:latin typeface="Arial"/>
              </a:rPr>
              <a:t>Pel que fa als </a:t>
            </a:r>
            <a:r>
              <a:rPr lang="ca-ES" sz="1600" dirty="0">
                <a:solidFill>
                  <a:srgbClr val="0000FF"/>
                </a:solidFill>
                <a:latin typeface="Arial"/>
              </a:rPr>
              <a:t>procediments oberts</a:t>
            </a:r>
            <a:r>
              <a:rPr lang="ca-ES" sz="1600" dirty="0">
                <a:solidFill>
                  <a:prstClr val="black"/>
                </a:solidFill>
                <a:latin typeface="Arial"/>
              </a:rPr>
              <a:t>, que suposen el 87% (20,6 M€), el 86% correspon a les adjudicacions de les àrees de la corporació i el 14% al sector públic.</a:t>
            </a:r>
            <a:endParaRPr lang="ca-ES" sz="1600" b="1" dirty="0">
              <a:solidFill>
                <a:srgbClr val="0000FF"/>
              </a:solidFill>
              <a:latin typeface="Arial"/>
            </a:endParaRPr>
          </a:p>
        </p:txBody>
      </p:sp>
      <p:sp>
        <p:nvSpPr>
          <p:cNvPr id="2" name="Contenidor de número de diapositiva 1">
            <a:extLst>
              <a:ext uri="{FF2B5EF4-FFF2-40B4-BE49-F238E27FC236}">
                <a16:creationId xmlns:a16="http://schemas.microsoft.com/office/drawing/2014/main" id="{4529E729-E8CF-4597-B2D5-F895E240572E}"/>
              </a:ext>
            </a:extLst>
          </p:cNvPr>
          <p:cNvSpPr>
            <a:spLocks noGrp="1"/>
          </p:cNvSpPr>
          <p:nvPr>
            <p:ph type="sldNum" sz="quarter" idx="12"/>
          </p:nvPr>
        </p:nvSpPr>
        <p:spPr>
          <a:xfrm>
            <a:off x="6032665" y="11300181"/>
            <a:ext cx="353848" cy="649111"/>
          </a:xfrm>
        </p:spPr>
        <p:txBody>
          <a:bodyPr/>
          <a:lstStyle/>
          <a:p>
            <a:fld id="{69A02D07-1340-466E-8F89-ABB91E672000}" type="slidenum">
              <a:rPr lang="ca-ES" b="1" smtClean="0">
                <a:solidFill>
                  <a:schemeClr val="tx1"/>
                </a:solidFill>
              </a:rPr>
              <a:t>20</a:t>
            </a:fld>
            <a:endParaRPr lang="ca-ES" b="1" dirty="0">
              <a:solidFill>
                <a:schemeClr val="tx1"/>
              </a:solidFill>
            </a:endParaRPr>
          </a:p>
        </p:txBody>
      </p:sp>
      <p:sp>
        <p:nvSpPr>
          <p:cNvPr id="9" name="QuadreDeText 8">
            <a:extLst>
              <a:ext uri="{FF2B5EF4-FFF2-40B4-BE49-F238E27FC236}">
                <a16:creationId xmlns:a16="http://schemas.microsoft.com/office/drawing/2014/main" id="{0AB99449-3A93-F08C-3191-40581023D75E}"/>
              </a:ext>
            </a:extLst>
          </p:cNvPr>
          <p:cNvSpPr txBox="1"/>
          <p:nvPr/>
        </p:nvSpPr>
        <p:spPr>
          <a:xfrm>
            <a:off x="590504" y="5750302"/>
            <a:ext cx="5817915" cy="3046988"/>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A la vista d’aquestes dades s’observa, pel que fa al </a:t>
            </a:r>
            <a:r>
              <a:rPr lang="ca-ES" sz="1600" u="sng" dirty="0">
                <a:latin typeface="Arial" panose="020B0604020202020204" pitchFamily="34" charset="0"/>
                <a:cs typeface="Arial" panose="020B0604020202020204" pitchFamily="34" charset="0"/>
              </a:rPr>
              <a:t>nombre</a:t>
            </a:r>
            <a:r>
              <a:rPr lang="ca-ES" sz="1600" dirty="0">
                <a:latin typeface="Arial" panose="020B0604020202020204" pitchFamily="34" charset="0"/>
                <a:cs typeface="Arial" panose="020B0604020202020204" pitchFamily="34" charset="0"/>
              </a:rPr>
              <a:t>, que les adjudicacions per </a:t>
            </a:r>
            <a:r>
              <a:rPr lang="ca-ES" sz="1600" dirty="0">
                <a:solidFill>
                  <a:srgbClr val="0000FF"/>
                </a:solidFill>
                <a:latin typeface="Arial" panose="020B0604020202020204" pitchFamily="34" charset="0"/>
                <a:cs typeface="Arial" panose="020B0604020202020204" pitchFamily="34" charset="0"/>
              </a:rPr>
              <a:t>procediments sense publicitat </a:t>
            </a:r>
            <a:r>
              <a:rPr lang="ca-ES" sz="1600" dirty="0">
                <a:latin typeface="Arial" panose="020B0604020202020204" pitchFamily="34" charset="0"/>
                <a:cs typeface="Arial" panose="020B0604020202020204" pitchFamily="34" charset="0"/>
              </a:rPr>
              <a:t>suposen el 35% (80 adjudicacions). D’aquestes adjudicacions el 90% corresponen a la corporació i el 10% al sector públic. Les adjudicacions directes, bàsicament subscripcions a revistes, suposen el 93% de les adjudicacions per procediments sense publicitat efectuades per la corporació. </a:t>
            </a:r>
          </a:p>
          <a:p>
            <a:pPr algn="just"/>
            <a:endParaRPr lang="ca-ES" sz="1600" dirty="0">
              <a:latin typeface="Arial" panose="020B0604020202020204" pitchFamily="34" charset="0"/>
              <a:cs typeface="Arial" panose="020B0604020202020204" pitchFamily="34" charset="0"/>
            </a:endParaRPr>
          </a:p>
          <a:p>
            <a:pPr algn="just"/>
            <a:r>
              <a:rPr lang="ca-ES" sz="1600" dirty="0">
                <a:latin typeface="Arial" panose="020B0604020202020204" pitchFamily="34" charset="0"/>
                <a:cs typeface="Arial" panose="020B0604020202020204" pitchFamily="34" charset="0"/>
              </a:rPr>
              <a:t>Pel que fa als </a:t>
            </a:r>
            <a:r>
              <a:rPr lang="ca-ES" sz="1600" dirty="0">
                <a:solidFill>
                  <a:srgbClr val="0000FF"/>
                </a:solidFill>
                <a:latin typeface="Arial" panose="020B0604020202020204" pitchFamily="34" charset="0"/>
                <a:cs typeface="Arial" panose="020B0604020202020204" pitchFamily="34" charset="0"/>
              </a:rPr>
              <a:t>procediments oberts</a:t>
            </a:r>
            <a:r>
              <a:rPr lang="ca-ES" sz="1600" dirty="0">
                <a:latin typeface="Arial" panose="020B0604020202020204" pitchFamily="34" charset="0"/>
                <a:cs typeface="Arial" panose="020B0604020202020204" pitchFamily="34" charset="0"/>
              </a:rPr>
              <a:t>, que suposen el 65% (149 adjudicacions), el 87% correspon a les adjudicacions de les àrees de la corporació i el 13% a les del sector públic.</a:t>
            </a:r>
          </a:p>
          <a:p>
            <a:endParaRPr lang="ca-ES" sz="1600" u="sng" dirty="0">
              <a:latin typeface="Arial" panose="020B0604020202020204" pitchFamily="34" charset="0"/>
              <a:cs typeface="Arial" panose="020B0604020202020204" pitchFamily="34" charset="0"/>
            </a:endParaRPr>
          </a:p>
        </p:txBody>
      </p:sp>
      <p:sp>
        <p:nvSpPr>
          <p:cNvPr id="6" name="QuadreDeText 5">
            <a:extLst>
              <a:ext uri="{FF2B5EF4-FFF2-40B4-BE49-F238E27FC236}">
                <a16:creationId xmlns:a16="http://schemas.microsoft.com/office/drawing/2014/main" id="{CEBC06AC-B34E-6257-3F68-820679393A1D}"/>
              </a:ext>
            </a:extLst>
          </p:cNvPr>
          <p:cNvSpPr txBox="1"/>
          <p:nvPr/>
        </p:nvSpPr>
        <p:spPr>
          <a:xfrm>
            <a:off x="568598" y="703514"/>
            <a:ext cx="5861728" cy="132343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La taula </a:t>
            </a:r>
            <a:r>
              <a:rPr lang="ca-ES" sz="1600" dirty="0">
                <a:solidFill>
                  <a:prstClr val="black"/>
                </a:solidFill>
                <a:latin typeface="Arial"/>
              </a:rPr>
              <a:t>següent</a:t>
            </a:r>
            <a:r>
              <a:rPr kumimoji="0" lang="ca-ES" sz="1600" b="0" i="0" u="none" strike="noStrike" kern="1200" cap="none" spc="0" normalizeH="0" baseline="0" noProof="0" dirty="0">
                <a:ln>
                  <a:noFill/>
                </a:ln>
                <a:solidFill>
                  <a:prstClr val="black"/>
                </a:solidFill>
                <a:effectLst/>
                <a:uLnTx/>
                <a:uFillTx/>
                <a:latin typeface="Arial"/>
                <a:ea typeface="+mn-ea"/>
                <a:cs typeface="+mn-cs"/>
              </a:rPr>
              <a:t> </a:t>
            </a:r>
            <a:r>
              <a:rPr lang="ca-ES" sz="1600" dirty="0">
                <a:solidFill>
                  <a:prstClr val="black"/>
                </a:solidFill>
                <a:latin typeface="Arial"/>
              </a:rPr>
              <a:t>mostra</a:t>
            </a:r>
            <a:r>
              <a:rPr kumimoji="0" lang="ca-ES" sz="1600" b="0" i="0" u="none" strike="noStrike" kern="1200" cap="none" spc="0" normalizeH="0" baseline="0" noProof="0" dirty="0">
                <a:ln>
                  <a:noFill/>
                </a:ln>
                <a:solidFill>
                  <a:prstClr val="black"/>
                </a:solidFill>
                <a:effectLst/>
                <a:uLnTx/>
                <a:uFillTx/>
                <a:latin typeface="Arial"/>
                <a:ea typeface="+mn-ea"/>
                <a:cs typeface="+mn-cs"/>
              </a:rPr>
              <a:t> les adjudicacions de la Diputació de Barcelona (àrees i sector </a:t>
            </a:r>
            <a:r>
              <a:rPr lang="ca-ES" sz="1600" dirty="0">
                <a:solidFill>
                  <a:prstClr val="black"/>
                </a:solidFill>
                <a:latin typeface="Arial"/>
              </a:rPr>
              <a:t>p</a:t>
            </a:r>
            <a:r>
              <a:rPr kumimoji="0" lang="ca-ES" sz="1600" b="0" i="0" u="none" strike="noStrike" kern="1200" cap="none" spc="0" normalizeH="0" baseline="0" noProof="0" dirty="0" err="1">
                <a:ln>
                  <a:noFill/>
                </a:ln>
                <a:solidFill>
                  <a:prstClr val="black"/>
                </a:solidFill>
                <a:effectLst/>
                <a:uLnTx/>
                <a:uFillTx/>
                <a:latin typeface="Arial"/>
                <a:ea typeface="+mn-ea"/>
                <a:cs typeface="+mn-cs"/>
              </a:rPr>
              <a:t>úblic</a:t>
            </a:r>
            <a:r>
              <a:rPr kumimoji="0" lang="ca-ES" sz="1600" b="0" i="0" u="none" strike="noStrike" kern="1200" cap="none" spc="0" normalizeH="0" baseline="0" noProof="0" dirty="0">
                <a:ln>
                  <a:noFill/>
                </a:ln>
                <a:solidFill>
                  <a:prstClr val="black"/>
                </a:solidFill>
                <a:effectLst/>
                <a:uLnTx/>
                <a:uFillTx/>
                <a:latin typeface="Arial"/>
                <a:ea typeface="+mn-ea"/>
                <a:cs typeface="+mn-cs"/>
              </a:rPr>
              <a:t>), realitzades al llarg del primer trimestre de 202</a:t>
            </a:r>
            <a:r>
              <a:rPr lang="ca-ES" sz="1600" dirty="0">
                <a:solidFill>
                  <a:prstClr val="black"/>
                </a:solidFill>
                <a:latin typeface="Arial"/>
              </a:rPr>
              <a:t>6</a:t>
            </a:r>
            <a:r>
              <a:rPr kumimoji="0" lang="ca-ES" sz="1600" b="0" i="0" u="none" strike="noStrike" kern="1200" cap="none" spc="0" normalizeH="0" baseline="0" noProof="0" dirty="0">
                <a:ln>
                  <a:noFill/>
                </a:ln>
                <a:solidFill>
                  <a:prstClr val="black"/>
                </a:solidFill>
                <a:effectLst/>
                <a:uLnTx/>
                <a:uFillTx/>
                <a:latin typeface="Arial"/>
                <a:ea typeface="+mn-ea"/>
                <a:cs typeface="+mn-cs"/>
              </a:rPr>
              <a:t>, segons el procediment d’adjudicació, diferenciant entre els procediments sense publicitat i amb publicitat. </a:t>
            </a:r>
          </a:p>
        </p:txBody>
      </p:sp>
      <p:pic>
        <p:nvPicPr>
          <p:cNvPr id="8" name="Imatge 7">
            <a:extLst>
              <a:ext uri="{FF2B5EF4-FFF2-40B4-BE49-F238E27FC236}">
                <a16:creationId xmlns:a16="http://schemas.microsoft.com/office/drawing/2014/main" id="{0DD4B2BF-A4BD-8396-D951-5FF8D69E3E16}"/>
              </a:ext>
            </a:extLst>
          </p:cNvPr>
          <p:cNvPicPr>
            <a:picLocks noChangeAspect="1"/>
          </p:cNvPicPr>
          <p:nvPr/>
        </p:nvPicPr>
        <p:blipFill>
          <a:blip r:embed="rId3"/>
          <a:stretch>
            <a:fillRect/>
          </a:stretch>
        </p:blipFill>
        <p:spPr>
          <a:xfrm>
            <a:off x="697285" y="2266202"/>
            <a:ext cx="5689228" cy="718279"/>
          </a:xfrm>
          <a:prstGeom prst="rect">
            <a:avLst/>
          </a:prstGeom>
        </p:spPr>
      </p:pic>
      <p:pic>
        <p:nvPicPr>
          <p:cNvPr id="12" name="Imatge 11">
            <a:extLst>
              <a:ext uri="{FF2B5EF4-FFF2-40B4-BE49-F238E27FC236}">
                <a16:creationId xmlns:a16="http://schemas.microsoft.com/office/drawing/2014/main" id="{0EF43540-F100-FB36-26A3-1E7FE6FE19C3}"/>
              </a:ext>
            </a:extLst>
          </p:cNvPr>
          <p:cNvPicPr>
            <a:picLocks noChangeAspect="1"/>
          </p:cNvPicPr>
          <p:nvPr/>
        </p:nvPicPr>
        <p:blipFill>
          <a:blip r:embed="rId4"/>
          <a:stretch>
            <a:fillRect/>
          </a:stretch>
        </p:blipFill>
        <p:spPr>
          <a:xfrm>
            <a:off x="362688" y="3585456"/>
            <a:ext cx="3481698" cy="1516999"/>
          </a:xfrm>
          <a:prstGeom prst="rect">
            <a:avLst/>
          </a:prstGeom>
        </p:spPr>
      </p:pic>
      <p:pic>
        <p:nvPicPr>
          <p:cNvPr id="14" name="Imatge 13">
            <a:extLst>
              <a:ext uri="{FF2B5EF4-FFF2-40B4-BE49-F238E27FC236}">
                <a16:creationId xmlns:a16="http://schemas.microsoft.com/office/drawing/2014/main" id="{29A39633-CEC8-B4BF-AC83-E1EF05614496}"/>
              </a:ext>
            </a:extLst>
          </p:cNvPr>
          <p:cNvPicPr>
            <a:picLocks noChangeAspect="1"/>
          </p:cNvPicPr>
          <p:nvPr/>
        </p:nvPicPr>
        <p:blipFill>
          <a:blip r:embed="rId5"/>
          <a:stretch>
            <a:fillRect/>
          </a:stretch>
        </p:blipFill>
        <p:spPr>
          <a:xfrm>
            <a:off x="2864714" y="3521558"/>
            <a:ext cx="3993286" cy="1846064"/>
          </a:xfrm>
          <a:prstGeom prst="rect">
            <a:avLst/>
          </a:prstGeom>
        </p:spPr>
      </p:pic>
    </p:spTree>
    <p:extLst>
      <p:ext uri="{BB962C8B-B14F-4D97-AF65-F5344CB8AC3E}">
        <p14:creationId xmlns:p14="http://schemas.microsoft.com/office/powerpoint/2010/main" val="13571860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QuadreDeText 3">
            <a:extLst>
              <a:ext uri="{FF2B5EF4-FFF2-40B4-BE49-F238E27FC236}">
                <a16:creationId xmlns:a16="http://schemas.microsoft.com/office/drawing/2014/main" id="{0D6DE0DF-6599-436C-8CD5-C39878B555A0}"/>
              </a:ext>
            </a:extLst>
          </p:cNvPr>
          <p:cNvSpPr txBox="1"/>
          <p:nvPr/>
        </p:nvSpPr>
        <p:spPr>
          <a:xfrm>
            <a:off x="572040" y="897008"/>
            <a:ext cx="5814473" cy="3293209"/>
          </a:xfrm>
          <a:prstGeom prst="rect">
            <a:avLst/>
          </a:prstGeom>
          <a:noFill/>
        </p:spPr>
        <p:txBody>
          <a:bodyPr wrap="square" rtlCol="0">
            <a:spAutoFit/>
          </a:bodyPr>
          <a:lstStyle/>
          <a:p>
            <a:pPr algn="just" defTabSz="914400"/>
            <a:r>
              <a:rPr lang="ca-ES" sz="1600" dirty="0">
                <a:solidFill>
                  <a:prstClr val="black"/>
                </a:solidFill>
                <a:latin typeface="Arial"/>
              </a:rPr>
              <a:t>En analitzar el </a:t>
            </a:r>
            <a:r>
              <a:rPr lang="ca-ES" sz="1600" u="sng" dirty="0">
                <a:solidFill>
                  <a:prstClr val="black"/>
                </a:solidFill>
                <a:latin typeface="Arial"/>
              </a:rPr>
              <a:t>nombre d’adjudicacions</a:t>
            </a:r>
            <a:r>
              <a:rPr lang="ca-ES" sz="1600" dirty="0">
                <a:solidFill>
                  <a:prstClr val="black"/>
                </a:solidFill>
                <a:latin typeface="Arial"/>
              </a:rPr>
              <a:t> i atenent al procediment utilitzat, s’observa que el més emprat ha estat el procediment ordinari amb 77 adjudicacions (33,6%) i el segueix l’adjudicació directa (inclosa en els procediments sense publicitat), amb 67 adjudicacions. Aquestes adjudicacions directes responen a les subscripcions de premsa i revistes i és en els primers trimestres de cada any on s'efectuen la majoria d’aquestes subscripcions. Després està el procediment simplificat amb 47 adjudicacions (20,5%) i el procediment simplificat sumari amb 11 adjudicacions (4,8%). El nombre d’adjudicacions per  contractació centralitzada ha estat de 9 (3,9%) i el de les adjudicacions per procediment restringit ha estat de 5 (2,2%).</a:t>
            </a:r>
          </a:p>
        </p:txBody>
      </p:sp>
      <p:sp>
        <p:nvSpPr>
          <p:cNvPr id="9" name="Contenidor de número de diapositiva 8">
            <a:extLst>
              <a:ext uri="{FF2B5EF4-FFF2-40B4-BE49-F238E27FC236}">
                <a16:creationId xmlns:a16="http://schemas.microsoft.com/office/drawing/2014/main" id="{A5FCE150-918F-4DC7-A9BC-D1BB7C68ADFA}"/>
              </a:ext>
            </a:extLst>
          </p:cNvPr>
          <p:cNvSpPr>
            <a:spLocks noGrp="1"/>
          </p:cNvSpPr>
          <p:nvPr>
            <p:ph type="sldNum" sz="quarter" idx="12"/>
          </p:nvPr>
        </p:nvSpPr>
        <p:spPr>
          <a:xfrm>
            <a:off x="5973287" y="11300181"/>
            <a:ext cx="413225" cy="649111"/>
          </a:xfrm>
        </p:spPr>
        <p:txBody>
          <a:bodyPr/>
          <a:lstStyle/>
          <a:p>
            <a:fld id="{69A02D07-1340-466E-8F89-ABB91E672000}" type="slidenum">
              <a:rPr lang="ca-ES" b="1" smtClean="0">
                <a:solidFill>
                  <a:schemeClr val="tx1"/>
                </a:solidFill>
              </a:rPr>
              <a:t>21</a:t>
            </a:fld>
            <a:endParaRPr lang="ca-ES" b="1">
              <a:solidFill>
                <a:schemeClr val="tx1"/>
              </a:solidFill>
            </a:endParaRPr>
          </a:p>
        </p:txBody>
      </p:sp>
      <p:pic>
        <p:nvPicPr>
          <p:cNvPr id="6" name="Imatge 5">
            <a:extLst>
              <a:ext uri="{FF2B5EF4-FFF2-40B4-BE49-F238E27FC236}">
                <a16:creationId xmlns:a16="http://schemas.microsoft.com/office/drawing/2014/main" id="{00F7DE3A-4234-DC35-ACFE-FA584E6510C9}"/>
              </a:ext>
            </a:extLst>
          </p:cNvPr>
          <p:cNvPicPr>
            <a:picLocks noChangeAspect="1"/>
          </p:cNvPicPr>
          <p:nvPr/>
        </p:nvPicPr>
        <p:blipFill>
          <a:blip r:embed="rId2"/>
          <a:stretch>
            <a:fillRect/>
          </a:stretch>
        </p:blipFill>
        <p:spPr>
          <a:xfrm>
            <a:off x="679465" y="4655888"/>
            <a:ext cx="5499069" cy="2286198"/>
          </a:xfrm>
          <a:prstGeom prst="rect">
            <a:avLst/>
          </a:prstGeom>
        </p:spPr>
      </p:pic>
      <p:pic>
        <p:nvPicPr>
          <p:cNvPr id="8" name="Imatge 7">
            <a:extLst>
              <a:ext uri="{FF2B5EF4-FFF2-40B4-BE49-F238E27FC236}">
                <a16:creationId xmlns:a16="http://schemas.microsoft.com/office/drawing/2014/main" id="{7B4B330C-0A4B-8054-9740-FFA0BBFF9E70}"/>
              </a:ext>
            </a:extLst>
          </p:cNvPr>
          <p:cNvPicPr>
            <a:picLocks noChangeAspect="1"/>
          </p:cNvPicPr>
          <p:nvPr/>
        </p:nvPicPr>
        <p:blipFill>
          <a:blip r:embed="rId3"/>
          <a:stretch>
            <a:fillRect/>
          </a:stretch>
        </p:blipFill>
        <p:spPr>
          <a:xfrm>
            <a:off x="924830" y="7407758"/>
            <a:ext cx="5108891" cy="3066554"/>
          </a:xfrm>
          <a:prstGeom prst="rect">
            <a:avLst/>
          </a:prstGeom>
        </p:spPr>
      </p:pic>
    </p:spTree>
    <p:extLst>
      <p:ext uri="{BB962C8B-B14F-4D97-AF65-F5344CB8AC3E}">
        <p14:creationId xmlns:p14="http://schemas.microsoft.com/office/powerpoint/2010/main" val="38975738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1C75DB9A-B4D2-95CC-C2E1-47A5D84C1068}"/>
              </a:ext>
            </a:extLst>
          </p:cNvPr>
          <p:cNvSpPr>
            <a:spLocks noGrp="1"/>
          </p:cNvSpPr>
          <p:nvPr>
            <p:ph type="sldNum" sz="quarter" idx="12"/>
          </p:nvPr>
        </p:nvSpPr>
        <p:spPr>
          <a:xfrm>
            <a:off x="5973287" y="11300181"/>
            <a:ext cx="413225" cy="649111"/>
          </a:xfrm>
        </p:spPr>
        <p:txBody>
          <a:bodyPr/>
          <a:lstStyle/>
          <a:p>
            <a:fld id="{69A02D07-1340-466E-8F89-ABB91E672000}" type="slidenum">
              <a:rPr lang="ca-ES" b="1" smtClean="0">
                <a:solidFill>
                  <a:schemeClr val="tx1"/>
                </a:solidFill>
              </a:rPr>
              <a:t>22</a:t>
            </a:fld>
            <a:endParaRPr lang="ca-ES" b="1" dirty="0">
              <a:solidFill>
                <a:schemeClr val="tx1"/>
              </a:solidFill>
            </a:endParaRPr>
          </a:p>
        </p:txBody>
      </p:sp>
      <p:sp>
        <p:nvSpPr>
          <p:cNvPr id="8" name="3 Rectángulo">
            <a:extLst>
              <a:ext uri="{FF2B5EF4-FFF2-40B4-BE49-F238E27FC236}">
                <a16:creationId xmlns:a16="http://schemas.microsoft.com/office/drawing/2014/main" id="{8E46ECCE-050C-4C54-870D-F9C6E929028D}"/>
              </a:ext>
            </a:extLst>
          </p:cNvPr>
          <p:cNvSpPr/>
          <p:nvPr/>
        </p:nvSpPr>
        <p:spPr>
          <a:xfrm>
            <a:off x="470430" y="621037"/>
            <a:ext cx="5917140" cy="3046988"/>
          </a:xfrm>
          <a:prstGeom prst="rect">
            <a:avLst/>
          </a:prstGeom>
        </p:spPr>
        <p:txBody>
          <a:bodyPr wrap="square">
            <a:spAutoFit/>
          </a:bodyPr>
          <a:lstStyle/>
          <a:p>
            <a:pPr algn="just" defTabSz="914400"/>
            <a:r>
              <a:rPr lang="ca-ES" sz="1600" dirty="0">
                <a:solidFill>
                  <a:prstClr val="black"/>
                </a:solidFill>
                <a:latin typeface="Arial"/>
              </a:rPr>
              <a:t>Pel que fa a </a:t>
            </a:r>
            <a:r>
              <a:rPr lang="ca-ES" sz="1600" u="sng" dirty="0">
                <a:solidFill>
                  <a:prstClr val="black"/>
                </a:solidFill>
                <a:latin typeface="Arial"/>
              </a:rPr>
              <a:t>l’import</a:t>
            </a:r>
            <a:r>
              <a:rPr lang="ca-ES" sz="1600" dirty="0">
                <a:solidFill>
                  <a:prstClr val="black"/>
                </a:solidFill>
                <a:latin typeface="Arial"/>
              </a:rPr>
              <a:t>, el Procediment Obert Ordinari ha suposat l’adjudicació d’un total de 14,05 M d’euros, el que representa el 68,8% de l’import total adjudicat.</a:t>
            </a:r>
          </a:p>
          <a:p>
            <a:pPr algn="just" defTabSz="914400"/>
            <a:r>
              <a:rPr lang="ca-ES" sz="1600" dirty="0">
                <a:solidFill>
                  <a:prstClr val="black"/>
                </a:solidFill>
                <a:latin typeface="Arial"/>
              </a:rPr>
              <a:t>Després es situa el Procediment Obert Simplificat, amb 5,6 M d’euros (27,3%). El Simplificat només ha suposat l’1,3% de l’import total adjudicat en aquest període.</a:t>
            </a:r>
          </a:p>
          <a:p>
            <a:pPr algn="just" defTabSz="914400"/>
            <a:r>
              <a:rPr lang="ca-ES" sz="1600" dirty="0">
                <a:solidFill>
                  <a:prstClr val="black"/>
                </a:solidFill>
                <a:latin typeface="Arial"/>
              </a:rPr>
              <a:t>El procediment restringit ha suposa el 2,1% del total i la contractació centralitzada el 1,5%.</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L’import de les adjudicacions per procediments sense publicitat amb 3,1 M d’euros, representa el 13,1% sobre l’import total adjudicat en aquest període.</a:t>
            </a:r>
          </a:p>
        </p:txBody>
      </p:sp>
      <p:pic>
        <p:nvPicPr>
          <p:cNvPr id="6" name="Imatge 5">
            <a:extLst>
              <a:ext uri="{FF2B5EF4-FFF2-40B4-BE49-F238E27FC236}">
                <a16:creationId xmlns:a16="http://schemas.microsoft.com/office/drawing/2014/main" id="{CB0BDF76-3184-04FC-C5E9-B2D9D5458965}"/>
              </a:ext>
            </a:extLst>
          </p:cNvPr>
          <p:cNvPicPr>
            <a:picLocks noChangeAspect="1"/>
          </p:cNvPicPr>
          <p:nvPr/>
        </p:nvPicPr>
        <p:blipFill>
          <a:blip r:embed="rId2"/>
          <a:stretch>
            <a:fillRect/>
          </a:stretch>
        </p:blipFill>
        <p:spPr>
          <a:xfrm>
            <a:off x="0" y="4370412"/>
            <a:ext cx="6523348" cy="2982252"/>
          </a:xfrm>
          <a:prstGeom prst="rect">
            <a:avLst/>
          </a:prstGeom>
        </p:spPr>
      </p:pic>
      <p:pic>
        <p:nvPicPr>
          <p:cNvPr id="9" name="Imatge 8">
            <a:extLst>
              <a:ext uri="{FF2B5EF4-FFF2-40B4-BE49-F238E27FC236}">
                <a16:creationId xmlns:a16="http://schemas.microsoft.com/office/drawing/2014/main" id="{15A1FF94-D5D4-1FC5-EBC4-D506AA22A45B}"/>
              </a:ext>
            </a:extLst>
          </p:cNvPr>
          <p:cNvPicPr>
            <a:picLocks noChangeAspect="1"/>
          </p:cNvPicPr>
          <p:nvPr/>
        </p:nvPicPr>
        <p:blipFill>
          <a:blip r:embed="rId3"/>
          <a:stretch>
            <a:fillRect/>
          </a:stretch>
        </p:blipFill>
        <p:spPr>
          <a:xfrm>
            <a:off x="-136836" y="8327717"/>
            <a:ext cx="6523348" cy="2644403"/>
          </a:xfrm>
          <a:prstGeom prst="rect">
            <a:avLst/>
          </a:prstGeom>
        </p:spPr>
      </p:pic>
    </p:spTree>
    <p:extLst>
      <p:ext uri="{BB962C8B-B14F-4D97-AF65-F5344CB8AC3E}">
        <p14:creationId xmlns:p14="http://schemas.microsoft.com/office/powerpoint/2010/main" val="20034851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22C33100-0E38-DE7C-AE2F-E778F56FB051}"/>
            </a:ext>
          </a:extLst>
        </p:cNvPr>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8E2F96F4-1D0C-6DFE-8574-EC0F466FFA4D}"/>
              </a:ext>
            </a:extLst>
          </p:cNvPr>
          <p:cNvSpPr>
            <a:spLocks noGrp="1"/>
          </p:cNvSpPr>
          <p:nvPr>
            <p:ph type="sldNum" sz="quarter" idx="12"/>
          </p:nvPr>
        </p:nvSpPr>
        <p:spPr>
          <a:xfrm>
            <a:off x="6044539" y="11300181"/>
            <a:ext cx="341973"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ca-ES" sz="9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QuadreDeText 2">
            <a:extLst>
              <a:ext uri="{FF2B5EF4-FFF2-40B4-BE49-F238E27FC236}">
                <a16:creationId xmlns:a16="http://schemas.microsoft.com/office/drawing/2014/main" id="{23BC38D8-8FA0-FAAA-3B2D-F10E163EF793}"/>
              </a:ext>
            </a:extLst>
          </p:cNvPr>
          <p:cNvSpPr txBox="1"/>
          <p:nvPr/>
        </p:nvSpPr>
        <p:spPr>
          <a:xfrm>
            <a:off x="935492" y="6096000"/>
            <a:ext cx="498701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3600" b="1" i="0" u="none" strike="noStrike" kern="1200" cap="none" spc="0" normalizeH="0" baseline="0" noProof="0" dirty="0">
                <a:ln>
                  <a:noFill/>
                </a:ln>
                <a:solidFill>
                  <a:srgbClr val="0000FF"/>
                </a:solidFill>
                <a:effectLst/>
                <a:uLnTx/>
                <a:uFillTx/>
                <a:latin typeface="Calibri" panose="020F0502020204030204"/>
                <a:ea typeface="+mn-ea"/>
                <a:cs typeface="+mn-cs"/>
              </a:rPr>
              <a:t>CONTRACTACIÓ MENOR</a:t>
            </a:r>
          </a:p>
        </p:txBody>
      </p:sp>
    </p:spTree>
    <p:extLst>
      <p:ext uri="{BB962C8B-B14F-4D97-AF65-F5344CB8AC3E}">
        <p14:creationId xmlns:p14="http://schemas.microsoft.com/office/powerpoint/2010/main" val="19885748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F797C276-22DB-489A-8E99-21EE11ECC772}"/>
              </a:ext>
            </a:extLst>
          </p:cNvPr>
          <p:cNvSpPr txBox="1"/>
          <p:nvPr/>
        </p:nvSpPr>
        <p:spPr>
          <a:xfrm>
            <a:off x="421054" y="510763"/>
            <a:ext cx="6015886" cy="3293209"/>
          </a:xfrm>
          <a:prstGeom prst="rect">
            <a:avLst/>
          </a:prstGeom>
          <a:noFill/>
        </p:spPr>
        <p:txBody>
          <a:bodyPr wrap="square" rtlCol="0">
            <a:spAutoFit/>
          </a:bodyPr>
          <a:lstStyle/>
          <a:p>
            <a:pPr defTabSz="914400"/>
            <a:r>
              <a:rPr lang="ca-ES" sz="1600" b="1" dirty="0">
                <a:solidFill>
                  <a:srgbClr val="0000FF"/>
                </a:solidFill>
                <a:latin typeface="Arial"/>
              </a:rPr>
              <a:t>2. CONTRACTACIÓ MENOR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    </a:t>
            </a:r>
            <a:r>
              <a:rPr kumimoji="0" lang="ca-ES" sz="1600" b="1" i="1" u="none" strike="noStrike" kern="1200" cap="none" spc="0" normalizeH="0" baseline="0" noProof="0" dirty="0">
                <a:ln>
                  <a:noFill/>
                </a:ln>
                <a:solidFill>
                  <a:srgbClr val="0000FF"/>
                </a:solidFill>
                <a:effectLst/>
                <a:uLnTx/>
                <a:uFillTx/>
                <a:latin typeface="Arial"/>
                <a:ea typeface="+mn-ea"/>
                <a:cs typeface="+mn-cs"/>
              </a:rPr>
              <a:t>(Àrees de la Corporació)</a:t>
            </a:r>
          </a:p>
          <a:p>
            <a:pPr algn="just" defTabSz="914400"/>
            <a:endParaRPr lang="ca-ES" sz="1600" b="1" dirty="0">
              <a:solidFill>
                <a:srgbClr val="0000FF"/>
              </a:solidFill>
              <a:latin typeface="Arial"/>
            </a:endParaRPr>
          </a:p>
          <a:p>
            <a:pPr algn="just" defTabSz="914400"/>
            <a:r>
              <a:rPr lang="ca-ES" sz="1600" dirty="0">
                <a:solidFill>
                  <a:prstClr val="black"/>
                </a:solidFill>
                <a:latin typeface="Arial" panose="020B0604020202020204" pitchFamily="34" charset="0"/>
                <a:cs typeface="Arial" panose="020B0604020202020204" pitchFamily="34" charset="0"/>
              </a:rPr>
              <a:t>Aquest apartat només fa referència a la contractació menor de les diferents àrees de la corporació al no disposar de les dades de la contractació menor de les entitats del sector públic aquí considerades.</a:t>
            </a:r>
          </a:p>
          <a:p>
            <a:pPr algn="just" defTabSz="914400"/>
            <a:r>
              <a:rPr lang="ca-ES" sz="1600" dirty="0">
                <a:solidFill>
                  <a:prstClr val="black"/>
                </a:solidFill>
                <a:latin typeface="Arial" panose="020B0604020202020204" pitchFamily="34" charset="0"/>
                <a:cs typeface="Arial" panose="020B0604020202020204" pitchFamily="34" charset="0"/>
              </a:rPr>
              <a:t>La informació de la contractació menor de la corporació la proporciona la Intervenció General.</a:t>
            </a:r>
          </a:p>
          <a:p>
            <a:pPr algn="just" defTabSz="914400"/>
            <a:endParaRPr lang="ca-ES" sz="1600" dirty="0">
              <a:solidFill>
                <a:prstClr val="black"/>
              </a:solidFill>
              <a:latin typeface="Arial" panose="020B0604020202020204" pitchFamily="34" charset="0"/>
              <a:cs typeface="Arial" panose="020B0604020202020204" pitchFamily="34" charset="0"/>
            </a:endParaRPr>
          </a:p>
          <a:p>
            <a:pPr algn="just" defTabSz="914400"/>
            <a:r>
              <a:rPr lang="ca-ES" sz="1600" dirty="0">
                <a:solidFill>
                  <a:prstClr val="black"/>
                </a:solidFill>
                <a:latin typeface="Arial" panose="020B0604020202020204" pitchFamily="34" charset="0"/>
                <a:cs typeface="Arial" panose="020B0604020202020204" pitchFamily="34" charset="0"/>
              </a:rPr>
              <a:t>Al llarg del primer trimestre de 2026 s’ha comptabilitzat un total de </a:t>
            </a:r>
            <a:r>
              <a:rPr lang="ca-ES" sz="1600" b="1" dirty="0">
                <a:solidFill>
                  <a:srgbClr val="0000FF"/>
                </a:solidFill>
                <a:latin typeface="Arial" panose="020B0604020202020204" pitchFamily="34" charset="0"/>
                <a:cs typeface="Arial" panose="020B0604020202020204" pitchFamily="34" charset="0"/>
              </a:rPr>
              <a:t>3.689 </a:t>
            </a:r>
            <a:r>
              <a:rPr lang="ca-ES" sz="1600" dirty="0">
                <a:solidFill>
                  <a:prstClr val="black"/>
                </a:solidFill>
                <a:latin typeface="Arial" panose="020B0604020202020204" pitchFamily="34" charset="0"/>
                <a:cs typeface="Arial" panose="020B0604020202020204" pitchFamily="34" charset="0"/>
              </a:rPr>
              <a:t>contractes menors per un import total de </a:t>
            </a:r>
            <a:r>
              <a:rPr lang="ca-ES" sz="1600" b="1" dirty="0">
                <a:solidFill>
                  <a:srgbClr val="0000FF"/>
                </a:solidFill>
                <a:latin typeface="Arial" panose="020B0604020202020204" pitchFamily="34" charset="0"/>
                <a:cs typeface="Arial" panose="020B0604020202020204" pitchFamily="34" charset="0"/>
              </a:rPr>
              <a:t>5.929.898,32€</a:t>
            </a:r>
            <a:r>
              <a:rPr lang="ca-ES" sz="1600" dirty="0">
                <a:solidFill>
                  <a:prstClr val="black"/>
                </a:solidFill>
                <a:latin typeface="Arial" panose="020B0604020202020204" pitchFamily="34" charset="0"/>
                <a:cs typeface="Arial" panose="020B0604020202020204" pitchFamily="34" charset="0"/>
              </a:rPr>
              <a:t>.</a:t>
            </a:r>
            <a:endParaRPr lang="ca-ES" sz="1600" dirty="0">
              <a:solidFill>
                <a:srgbClr val="0000FF"/>
              </a:solidFill>
              <a:latin typeface="Arial" panose="020B0604020202020204" pitchFamily="34" charset="0"/>
              <a:cs typeface="Arial" panose="020B0604020202020204" pitchFamily="34" charset="0"/>
            </a:endParaRPr>
          </a:p>
        </p:txBody>
      </p:sp>
      <p:sp>
        <p:nvSpPr>
          <p:cNvPr id="6" name="QuadreDeText 5">
            <a:extLst>
              <a:ext uri="{FF2B5EF4-FFF2-40B4-BE49-F238E27FC236}">
                <a16:creationId xmlns:a16="http://schemas.microsoft.com/office/drawing/2014/main" id="{905810A9-4EB8-486B-9481-71487B14F48D}"/>
              </a:ext>
            </a:extLst>
          </p:cNvPr>
          <p:cNvSpPr txBox="1"/>
          <p:nvPr/>
        </p:nvSpPr>
        <p:spPr>
          <a:xfrm rot="10800000" flipV="1">
            <a:off x="421055" y="4727702"/>
            <a:ext cx="6015885" cy="1815882"/>
          </a:xfrm>
          <a:prstGeom prst="rect">
            <a:avLst/>
          </a:prstGeom>
          <a:noFill/>
        </p:spPr>
        <p:txBody>
          <a:bodyPr wrap="square" rtlCol="0">
            <a:spAutoFit/>
          </a:bodyPr>
          <a:lstStyle/>
          <a:p>
            <a:pPr algn="just" defTabSz="914400"/>
            <a:r>
              <a:rPr lang="ca-ES" sz="1600" dirty="0">
                <a:solidFill>
                  <a:prstClr val="black"/>
                </a:solidFill>
                <a:latin typeface="Arial"/>
              </a:rPr>
              <a:t>En afegir a la contractació menor la resta d’adjudicacions efectuades al llarg del primer trimestre de 2026, és a dir, la contractació ordinària, el total contractat ha estat de </a:t>
            </a:r>
            <a:r>
              <a:rPr lang="ca-ES" sz="1600" b="1" dirty="0">
                <a:solidFill>
                  <a:srgbClr val="0000FF"/>
                </a:solidFill>
                <a:latin typeface="Arial"/>
              </a:rPr>
              <a:t>26.340.751,04€.</a:t>
            </a:r>
          </a:p>
          <a:p>
            <a:pPr algn="just" defTabSz="914400"/>
            <a:endParaRPr lang="ca-ES" sz="1600" b="1" dirty="0">
              <a:solidFill>
                <a:prstClr val="black"/>
              </a:solidFill>
              <a:latin typeface="Arial"/>
            </a:endParaRPr>
          </a:p>
          <a:p>
            <a:pPr algn="just" defTabSz="914400"/>
            <a:r>
              <a:rPr lang="ca-ES" sz="1600" dirty="0">
                <a:solidFill>
                  <a:prstClr val="black"/>
                </a:solidFill>
                <a:latin typeface="Arial"/>
              </a:rPr>
              <a:t>La contractació menor de la corporació representa el </a:t>
            </a:r>
            <a:r>
              <a:rPr lang="ca-ES" sz="1600" b="1" dirty="0">
                <a:solidFill>
                  <a:srgbClr val="0000FF"/>
                </a:solidFill>
                <a:latin typeface="Arial"/>
              </a:rPr>
              <a:t>23% </a:t>
            </a:r>
            <a:r>
              <a:rPr lang="ca-ES" sz="1600" dirty="0">
                <a:solidFill>
                  <a:prstClr val="black"/>
                </a:solidFill>
                <a:latin typeface="Arial"/>
              </a:rPr>
              <a:t>d’aquest import total contractat.</a:t>
            </a:r>
          </a:p>
        </p:txBody>
      </p:sp>
      <p:sp>
        <p:nvSpPr>
          <p:cNvPr id="7" name="Contenidor de número de diapositiva 6">
            <a:extLst>
              <a:ext uri="{FF2B5EF4-FFF2-40B4-BE49-F238E27FC236}">
                <a16:creationId xmlns:a16="http://schemas.microsoft.com/office/drawing/2014/main" id="{35A09866-A6E6-41FD-BCA5-1F1C259482F0}"/>
              </a:ext>
            </a:extLst>
          </p:cNvPr>
          <p:cNvSpPr>
            <a:spLocks noGrp="1"/>
          </p:cNvSpPr>
          <p:nvPr>
            <p:ph type="sldNum" sz="quarter" idx="12"/>
          </p:nvPr>
        </p:nvSpPr>
        <p:spPr>
          <a:xfrm>
            <a:off x="5985163" y="11300181"/>
            <a:ext cx="401349" cy="649111"/>
          </a:xfrm>
        </p:spPr>
        <p:txBody>
          <a:bodyPr/>
          <a:lstStyle/>
          <a:p>
            <a:fld id="{69A02D07-1340-466E-8F89-ABB91E672000}" type="slidenum">
              <a:rPr lang="ca-ES" b="1" smtClean="0">
                <a:solidFill>
                  <a:schemeClr val="tx1"/>
                </a:solidFill>
              </a:rPr>
              <a:t>24</a:t>
            </a:fld>
            <a:endParaRPr lang="ca-ES" b="1">
              <a:solidFill>
                <a:schemeClr val="tx1"/>
              </a:solidFill>
            </a:endParaRPr>
          </a:p>
        </p:txBody>
      </p:sp>
      <p:pic>
        <p:nvPicPr>
          <p:cNvPr id="4" name="Imatge 3">
            <a:extLst>
              <a:ext uri="{FF2B5EF4-FFF2-40B4-BE49-F238E27FC236}">
                <a16:creationId xmlns:a16="http://schemas.microsoft.com/office/drawing/2014/main" id="{CA426856-61C0-E6C8-311B-FE0C04A1D175}"/>
              </a:ext>
            </a:extLst>
          </p:cNvPr>
          <p:cNvPicPr>
            <a:picLocks noChangeAspect="1"/>
          </p:cNvPicPr>
          <p:nvPr/>
        </p:nvPicPr>
        <p:blipFill>
          <a:blip r:embed="rId2"/>
          <a:stretch>
            <a:fillRect/>
          </a:stretch>
        </p:blipFill>
        <p:spPr>
          <a:xfrm>
            <a:off x="1702853" y="3803972"/>
            <a:ext cx="3452293" cy="674831"/>
          </a:xfrm>
          <a:prstGeom prst="rect">
            <a:avLst/>
          </a:prstGeom>
        </p:spPr>
      </p:pic>
      <p:pic>
        <p:nvPicPr>
          <p:cNvPr id="11" name="Imatge 10">
            <a:extLst>
              <a:ext uri="{FF2B5EF4-FFF2-40B4-BE49-F238E27FC236}">
                <a16:creationId xmlns:a16="http://schemas.microsoft.com/office/drawing/2014/main" id="{E2F2F72E-66A1-0D5B-D22B-EE72F662266E}"/>
              </a:ext>
            </a:extLst>
          </p:cNvPr>
          <p:cNvPicPr>
            <a:picLocks noChangeAspect="1"/>
          </p:cNvPicPr>
          <p:nvPr/>
        </p:nvPicPr>
        <p:blipFill>
          <a:blip r:embed="rId3"/>
          <a:stretch>
            <a:fillRect/>
          </a:stretch>
        </p:blipFill>
        <p:spPr>
          <a:xfrm>
            <a:off x="1111247" y="6886469"/>
            <a:ext cx="4635500" cy="1365250"/>
          </a:xfrm>
          <a:prstGeom prst="rect">
            <a:avLst/>
          </a:prstGeom>
        </p:spPr>
      </p:pic>
      <p:pic>
        <p:nvPicPr>
          <p:cNvPr id="13" name="Imatge 12">
            <a:extLst>
              <a:ext uri="{FF2B5EF4-FFF2-40B4-BE49-F238E27FC236}">
                <a16:creationId xmlns:a16="http://schemas.microsoft.com/office/drawing/2014/main" id="{4A138BBC-EFB1-B997-4FAF-CC7E9CF3A0B8}"/>
              </a:ext>
            </a:extLst>
          </p:cNvPr>
          <p:cNvPicPr>
            <a:picLocks noChangeAspect="1"/>
          </p:cNvPicPr>
          <p:nvPr/>
        </p:nvPicPr>
        <p:blipFill>
          <a:blip r:embed="rId4"/>
          <a:stretch>
            <a:fillRect/>
          </a:stretch>
        </p:blipFill>
        <p:spPr>
          <a:xfrm>
            <a:off x="1111247" y="8594603"/>
            <a:ext cx="4712616" cy="2603218"/>
          </a:xfrm>
          <a:prstGeom prst="rect">
            <a:avLst/>
          </a:prstGeom>
        </p:spPr>
      </p:pic>
    </p:spTree>
    <p:extLst>
      <p:ext uri="{BB962C8B-B14F-4D97-AF65-F5344CB8AC3E}">
        <p14:creationId xmlns:p14="http://schemas.microsoft.com/office/powerpoint/2010/main" val="1680119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07DF88CB-0AF9-4E35-B851-D22C22D95982}"/>
              </a:ext>
            </a:extLst>
          </p:cNvPr>
          <p:cNvSpPr txBox="1"/>
          <p:nvPr/>
        </p:nvSpPr>
        <p:spPr>
          <a:xfrm>
            <a:off x="535520" y="334190"/>
            <a:ext cx="5954210" cy="584775"/>
          </a:xfrm>
          <a:prstGeom prst="rect">
            <a:avLst/>
          </a:prstGeom>
          <a:noFill/>
        </p:spPr>
        <p:txBody>
          <a:bodyPr wrap="square" rtlCol="0">
            <a:spAutoFit/>
          </a:bodyPr>
          <a:lstStyle/>
          <a:p>
            <a:r>
              <a:rPr lang="ca-ES" sz="1600" b="1" dirty="0">
                <a:solidFill>
                  <a:srgbClr val="0000FF"/>
                </a:solidFill>
                <a:latin typeface="Arial" panose="020B0604020202020204" pitchFamily="34" charset="0"/>
                <a:cs typeface="Arial" panose="020B0604020202020204" pitchFamily="34" charset="0"/>
              </a:rPr>
              <a:t>2.1. CONTRACTACIÓ MENOR PER ÀREES I SERVEIS PROMOTORS</a:t>
            </a:r>
            <a:endParaRPr lang="ca-ES" sz="1600" b="1" dirty="0">
              <a:solidFill>
                <a:srgbClr val="FF0000"/>
              </a:solidFill>
              <a:latin typeface="Arial" panose="020B0604020202020204" pitchFamily="34" charset="0"/>
              <a:cs typeface="Arial" panose="020B0604020202020204" pitchFamily="34" charset="0"/>
            </a:endParaRPr>
          </a:p>
        </p:txBody>
      </p:sp>
      <p:sp>
        <p:nvSpPr>
          <p:cNvPr id="4" name="QuadreDeText 3">
            <a:extLst>
              <a:ext uri="{FF2B5EF4-FFF2-40B4-BE49-F238E27FC236}">
                <a16:creationId xmlns:a16="http://schemas.microsoft.com/office/drawing/2014/main" id="{1A87424E-66B5-4849-A09B-2F2920ED3AC2}"/>
              </a:ext>
            </a:extLst>
          </p:cNvPr>
          <p:cNvSpPr txBox="1"/>
          <p:nvPr/>
        </p:nvSpPr>
        <p:spPr>
          <a:xfrm>
            <a:off x="447863" y="4062145"/>
            <a:ext cx="6041867" cy="3293209"/>
          </a:xfrm>
          <a:prstGeom prst="rect">
            <a:avLst/>
          </a:prstGeom>
          <a:noFill/>
        </p:spPr>
        <p:txBody>
          <a:bodyPr wrap="square" rtlCol="0">
            <a:spAutoFit/>
          </a:bodyPr>
          <a:lstStyle/>
          <a:p>
            <a:pPr algn="just" defTabSz="914400"/>
            <a:r>
              <a:rPr lang="ca-ES" sz="1600" dirty="0">
                <a:solidFill>
                  <a:prstClr val="black"/>
                </a:solidFill>
                <a:latin typeface="Arial"/>
              </a:rPr>
              <a:t>En </a:t>
            </a:r>
            <a:r>
              <a:rPr lang="ca-ES" sz="1600" u="sng" dirty="0">
                <a:solidFill>
                  <a:prstClr val="black"/>
                </a:solidFill>
                <a:latin typeface="Arial"/>
              </a:rPr>
              <a:t>nombre de contractes</a:t>
            </a:r>
            <a:r>
              <a:rPr lang="ca-ES" sz="1600" dirty="0">
                <a:solidFill>
                  <a:prstClr val="black"/>
                </a:solidFill>
                <a:latin typeface="Arial"/>
              </a:rPr>
              <a:t> destaca, pel seu pes específic, l’Àrea de Serveis Generals i Transició Digital amb 929 contractes (el 25% del nombre total). La segueixen les àrees de Bon Govern, Transparència i Participació (13%), l’Àrea de Presidència (12%),</a:t>
            </a:r>
            <a:r>
              <a:rPr kumimoji="0" lang="ca-ES" sz="1600" b="0" i="0" u="none" strike="noStrike" kern="1200" cap="none" spc="0" normalizeH="0" baseline="0" noProof="0" dirty="0">
                <a:ln>
                  <a:noFill/>
                </a:ln>
                <a:solidFill>
                  <a:prstClr val="black"/>
                </a:solidFill>
                <a:effectLst/>
                <a:uLnTx/>
                <a:uFillTx/>
                <a:latin typeface="Arial"/>
                <a:ea typeface="+mn-ea"/>
                <a:cs typeface="+mn-cs"/>
              </a:rPr>
              <a:t> l’Àrea d’Espais Naturals i Infraestructura Verda (12%) i l’Àrea de Sostenibilitat Social, Cicle de Vida i Comunitat (10%).</a:t>
            </a:r>
            <a:endParaRPr lang="ca-ES" sz="1600" dirty="0">
              <a:solidFill>
                <a:prstClr val="black"/>
              </a:solidFill>
              <a:latin typeface="Arial"/>
            </a:endParaRPr>
          </a:p>
          <a:p>
            <a:pPr algn="just" defTabSz="914400"/>
            <a:r>
              <a:rPr lang="ca-ES" sz="1600" dirty="0">
                <a:solidFill>
                  <a:prstClr val="black"/>
                </a:solidFill>
                <a:latin typeface="Arial"/>
              </a:rPr>
              <a:t>Atenent al </a:t>
            </a:r>
            <a:r>
              <a:rPr lang="ca-ES" sz="1600" u="sng" dirty="0">
                <a:solidFill>
                  <a:prstClr val="black"/>
                </a:solidFill>
                <a:latin typeface="Arial"/>
              </a:rPr>
              <a:t>volum de l’import contractat</a:t>
            </a:r>
            <a:r>
              <a:rPr lang="ca-ES" sz="1600" dirty="0">
                <a:solidFill>
                  <a:prstClr val="black"/>
                </a:solidFill>
                <a:latin typeface="Arial"/>
              </a:rPr>
              <a:t>, l’Àrea </a:t>
            </a:r>
            <a:r>
              <a:rPr kumimoji="0" lang="ca-ES" sz="1600" b="0" i="0" u="none" strike="noStrike" kern="1200" cap="none" spc="0" normalizeH="0" baseline="0" noProof="0" dirty="0">
                <a:ln>
                  <a:noFill/>
                </a:ln>
                <a:solidFill>
                  <a:prstClr val="black"/>
                </a:solidFill>
                <a:effectLst/>
                <a:uLnTx/>
                <a:uFillTx/>
                <a:latin typeface="Arial"/>
                <a:ea typeface="+mn-ea"/>
                <a:cs typeface="+mn-cs"/>
              </a:rPr>
              <a:t>de Serveis Generals i Transició Digital</a:t>
            </a:r>
            <a:r>
              <a:rPr lang="ca-ES" sz="1600" dirty="0">
                <a:solidFill>
                  <a:prstClr val="black"/>
                </a:solidFill>
                <a:latin typeface="Arial"/>
              </a:rPr>
              <a:t> és la que ha tingut més pes específic (fonamentalment per la Subdirecció d’Edificació), amb un import de 1,4 milions d’euros, el que suposa el 23% de l’import total de la contractació menor, seguit de l’Àrea d’Espais Naturals i Infraestructura Verda que suposa el 16% de l’import total i de l’Àrea d’Infraestructures i Territori (13%).</a:t>
            </a:r>
          </a:p>
        </p:txBody>
      </p:sp>
      <p:sp>
        <p:nvSpPr>
          <p:cNvPr id="9" name="Contenidor de número de diapositiva 8">
            <a:extLst>
              <a:ext uri="{FF2B5EF4-FFF2-40B4-BE49-F238E27FC236}">
                <a16:creationId xmlns:a16="http://schemas.microsoft.com/office/drawing/2014/main" id="{B1E9F774-15D5-4F1B-9EE8-220334472F65}"/>
              </a:ext>
            </a:extLst>
          </p:cNvPr>
          <p:cNvSpPr>
            <a:spLocks noGrp="1"/>
          </p:cNvSpPr>
          <p:nvPr>
            <p:ph type="sldNum" sz="quarter" idx="12"/>
          </p:nvPr>
        </p:nvSpPr>
        <p:spPr>
          <a:xfrm>
            <a:off x="6068291" y="11300181"/>
            <a:ext cx="318222" cy="649111"/>
          </a:xfrm>
        </p:spPr>
        <p:txBody>
          <a:bodyPr/>
          <a:lstStyle/>
          <a:p>
            <a:fld id="{69A02D07-1340-466E-8F89-ABB91E672000}" type="slidenum">
              <a:rPr lang="ca-ES" b="1" smtClean="0">
                <a:solidFill>
                  <a:schemeClr val="tx1"/>
                </a:solidFill>
              </a:rPr>
              <a:t>25</a:t>
            </a:fld>
            <a:endParaRPr lang="ca-ES" b="1" dirty="0">
              <a:solidFill>
                <a:schemeClr val="tx1"/>
              </a:solidFill>
            </a:endParaRPr>
          </a:p>
        </p:txBody>
      </p:sp>
      <p:pic>
        <p:nvPicPr>
          <p:cNvPr id="8" name="Imatge 7">
            <a:extLst>
              <a:ext uri="{FF2B5EF4-FFF2-40B4-BE49-F238E27FC236}">
                <a16:creationId xmlns:a16="http://schemas.microsoft.com/office/drawing/2014/main" id="{029B7C2D-4AE3-6626-72A5-F67B0CB2EAB5}"/>
              </a:ext>
            </a:extLst>
          </p:cNvPr>
          <p:cNvPicPr>
            <a:picLocks noChangeAspect="1"/>
          </p:cNvPicPr>
          <p:nvPr/>
        </p:nvPicPr>
        <p:blipFill>
          <a:blip r:embed="rId2"/>
          <a:stretch>
            <a:fillRect/>
          </a:stretch>
        </p:blipFill>
        <p:spPr>
          <a:xfrm>
            <a:off x="535520" y="1261754"/>
            <a:ext cx="5880207" cy="2509419"/>
          </a:xfrm>
          <a:prstGeom prst="rect">
            <a:avLst/>
          </a:prstGeom>
        </p:spPr>
      </p:pic>
      <p:pic>
        <p:nvPicPr>
          <p:cNvPr id="11" name="Imatge 10">
            <a:extLst>
              <a:ext uri="{FF2B5EF4-FFF2-40B4-BE49-F238E27FC236}">
                <a16:creationId xmlns:a16="http://schemas.microsoft.com/office/drawing/2014/main" id="{31420D84-E77A-4150-9A0D-71CE9F68510E}"/>
              </a:ext>
            </a:extLst>
          </p:cNvPr>
          <p:cNvPicPr>
            <a:picLocks noChangeAspect="1"/>
          </p:cNvPicPr>
          <p:nvPr/>
        </p:nvPicPr>
        <p:blipFill>
          <a:blip r:embed="rId3"/>
          <a:stretch>
            <a:fillRect/>
          </a:stretch>
        </p:blipFill>
        <p:spPr>
          <a:xfrm>
            <a:off x="286795" y="8010290"/>
            <a:ext cx="3596970" cy="2958885"/>
          </a:xfrm>
          <a:prstGeom prst="rect">
            <a:avLst/>
          </a:prstGeom>
        </p:spPr>
      </p:pic>
      <p:pic>
        <p:nvPicPr>
          <p:cNvPr id="13" name="Imatge 12">
            <a:extLst>
              <a:ext uri="{FF2B5EF4-FFF2-40B4-BE49-F238E27FC236}">
                <a16:creationId xmlns:a16="http://schemas.microsoft.com/office/drawing/2014/main" id="{1B87A1A5-D812-D1AF-01B2-A38F06D50E5A}"/>
              </a:ext>
            </a:extLst>
          </p:cNvPr>
          <p:cNvPicPr>
            <a:picLocks noChangeAspect="1"/>
          </p:cNvPicPr>
          <p:nvPr/>
        </p:nvPicPr>
        <p:blipFill>
          <a:blip r:embed="rId4"/>
          <a:stretch>
            <a:fillRect/>
          </a:stretch>
        </p:blipFill>
        <p:spPr>
          <a:xfrm>
            <a:off x="1811757" y="8010290"/>
            <a:ext cx="5662834" cy="3131274"/>
          </a:xfrm>
          <a:prstGeom prst="rect">
            <a:avLst/>
          </a:prstGeom>
        </p:spPr>
      </p:pic>
    </p:spTree>
    <p:extLst>
      <p:ext uri="{BB962C8B-B14F-4D97-AF65-F5344CB8AC3E}">
        <p14:creationId xmlns:p14="http://schemas.microsoft.com/office/powerpoint/2010/main" val="31402201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idor de número de diapositiva 4">
            <a:extLst>
              <a:ext uri="{FF2B5EF4-FFF2-40B4-BE49-F238E27FC236}">
                <a16:creationId xmlns:a16="http://schemas.microsoft.com/office/drawing/2014/main" id="{4DFA2C25-A308-411F-A49B-1190ABD362E0}"/>
              </a:ext>
            </a:extLst>
          </p:cNvPr>
          <p:cNvSpPr>
            <a:spLocks noGrp="1"/>
          </p:cNvSpPr>
          <p:nvPr>
            <p:ph type="sldNum" sz="quarter" idx="12"/>
          </p:nvPr>
        </p:nvSpPr>
        <p:spPr>
          <a:xfrm>
            <a:off x="6020789" y="11341770"/>
            <a:ext cx="493851" cy="649111"/>
          </a:xfrm>
        </p:spPr>
        <p:txBody>
          <a:bodyPr/>
          <a:lstStyle/>
          <a:p>
            <a:fld id="{69A02D07-1340-466E-8F89-ABB91E672000}" type="slidenum">
              <a:rPr lang="ca-ES" b="1" smtClean="0">
                <a:solidFill>
                  <a:schemeClr val="tx1"/>
                </a:solidFill>
              </a:rPr>
              <a:t>26</a:t>
            </a:fld>
            <a:endParaRPr lang="ca-ES" b="1">
              <a:solidFill>
                <a:schemeClr val="tx1"/>
              </a:solidFill>
            </a:endParaRPr>
          </a:p>
        </p:txBody>
      </p:sp>
      <p:pic>
        <p:nvPicPr>
          <p:cNvPr id="4" name="Imatge 3">
            <a:extLst>
              <a:ext uri="{FF2B5EF4-FFF2-40B4-BE49-F238E27FC236}">
                <a16:creationId xmlns:a16="http://schemas.microsoft.com/office/drawing/2014/main" id="{96795A9F-5ADA-0310-11FE-6A902367B125}"/>
              </a:ext>
            </a:extLst>
          </p:cNvPr>
          <p:cNvPicPr>
            <a:picLocks noChangeAspect="1"/>
          </p:cNvPicPr>
          <p:nvPr/>
        </p:nvPicPr>
        <p:blipFill>
          <a:blip r:embed="rId2"/>
          <a:stretch>
            <a:fillRect/>
          </a:stretch>
        </p:blipFill>
        <p:spPr>
          <a:xfrm>
            <a:off x="525379" y="1962706"/>
            <a:ext cx="5807242" cy="8587429"/>
          </a:xfrm>
          <a:prstGeom prst="rect">
            <a:avLst/>
          </a:prstGeom>
        </p:spPr>
      </p:pic>
    </p:spTree>
    <p:extLst>
      <p:ext uri="{BB962C8B-B14F-4D97-AF65-F5344CB8AC3E}">
        <p14:creationId xmlns:p14="http://schemas.microsoft.com/office/powerpoint/2010/main" val="3767621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48B373B0-8AE7-4838-8772-6AD623163F9A}"/>
              </a:ext>
            </a:extLst>
          </p:cNvPr>
          <p:cNvSpPr txBox="1"/>
          <p:nvPr/>
        </p:nvSpPr>
        <p:spPr>
          <a:xfrm>
            <a:off x="382860" y="410084"/>
            <a:ext cx="6475140" cy="338554"/>
          </a:xfrm>
          <a:prstGeom prst="rect">
            <a:avLst/>
          </a:prstGeom>
          <a:noFill/>
        </p:spPr>
        <p:txBody>
          <a:bodyPr wrap="square" rtlCol="0">
            <a:spAutoFit/>
          </a:bodyPr>
          <a:lstStyle/>
          <a:p>
            <a:pPr defTabSz="914400"/>
            <a:r>
              <a:rPr lang="ca-ES" sz="1600" b="1" dirty="0">
                <a:solidFill>
                  <a:srgbClr val="0000FF"/>
                </a:solidFill>
                <a:latin typeface="Arial"/>
              </a:rPr>
              <a:t>2.2. CONTRACTACIÓ MENOR PER TIPUS DE CONTRACTE  </a:t>
            </a:r>
          </a:p>
        </p:txBody>
      </p:sp>
      <p:sp>
        <p:nvSpPr>
          <p:cNvPr id="6" name="QuadreDeText 5">
            <a:extLst>
              <a:ext uri="{FF2B5EF4-FFF2-40B4-BE49-F238E27FC236}">
                <a16:creationId xmlns:a16="http://schemas.microsoft.com/office/drawing/2014/main" id="{06274A0E-77EF-4084-98C6-B24A2E6A4AB8}"/>
              </a:ext>
            </a:extLst>
          </p:cNvPr>
          <p:cNvSpPr txBox="1"/>
          <p:nvPr/>
        </p:nvSpPr>
        <p:spPr>
          <a:xfrm>
            <a:off x="455655" y="5643931"/>
            <a:ext cx="5930858" cy="1077218"/>
          </a:xfrm>
          <a:prstGeom prst="rect">
            <a:avLst/>
          </a:prstGeom>
          <a:noFill/>
        </p:spPr>
        <p:txBody>
          <a:bodyPr wrap="square" rtlCol="0">
            <a:spAutoFit/>
          </a:bodyPr>
          <a:lstStyle/>
          <a:p>
            <a:pPr algn="just" defTabSz="914400"/>
            <a:r>
              <a:rPr lang="ca-ES" sz="1600" dirty="0">
                <a:solidFill>
                  <a:prstClr val="black"/>
                </a:solidFill>
                <a:latin typeface="Arial"/>
              </a:rPr>
              <a:t>Tal com es pot observar al gràfic anterior, són majoritaris els contractes de serveis ja que suposen el 53% del nombre total. Seguit dels contractes de subministraments que suposen el 40,5%.</a:t>
            </a:r>
          </a:p>
        </p:txBody>
      </p:sp>
      <p:sp>
        <p:nvSpPr>
          <p:cNvPr id="8" name="QuadreDeText 7">
            <a:extLst>
              <a:ext uri="{FF2B5EF4-FFF2-40B4-BE49-F238E27FC236}">
                <a16:creationId xmlns:a16="http://schemas.microsoft.com/office/drawing/2014/main" id="{56A79458-D2D7-4D5F-957D-944D93D180D6}"/>
              </a:ext>
            </a:extLst>
          </p:cNvPr>
          <p:cNvSpPr txBox="1"/>
          <p:nvPr/>
        </p:nvSpPr>
        <p:spPr>
          <a:xfrm>
            <a:off x="382860" y="9924768"/>
            <a:ext cx="6116414" cy="1569660"/>
          </a:xfrm>
          <a:prstGeom prst="rect">
            <a:avLst/>
          </a:prstGeom>
          <a:noFill/>
        </p:spPr>
        <p:txBody>
          <a:bodyPr wrap="square" rtlCol="0">
            <a:spAutoFit/>
          </a:bodyPr>
          <a:lstStyle/>
          <a:p>
            <a:pPr algn="just" defTabSz="914400"/>
            <a:r>
              <a:rPr lang="ca-ES" sz="1600" dirty="0">
                <a:solidFill>
                  <a:prstClr val="black"/>
                </a:solidFill>
                <a:latin typeface="Arial"/>
              </a:rPr>
              <a:t>En relació amb l’import, també són majoritaris els contractes de serveis que assoleixen, amb 4,2 milions d’euros, el 70,9% de l’import de la contractació menor del primer trimestre de 2026. Els contractes d’obres suposen el 13,7% de l’import total, els contractes de subministraments suposen l’11,3% i els </a:t>
            </a:r>
            <a:r>
              <a:rPr kumimoji="0" lang="ca-ES" sz="1600" b="0" i="0" u="none" strike="noStrike" kern="1200" cap="none" spc="0" normalizeH="0" baseline="0" noProof="0" dirty="0">
                <a:ln>
                  <a:noFill/>
                </a:ln>
                <a:solidFill>
                  <a:prstClr val="black"/>
                </a:solidFill>
                <a:effectLst/>
                <a:uLnTx/>
                <a:uFillTx/>
                <a:latin typeface="Arial"/>
                <a:ea typeface="+mn-ea"/>
                <a:cs typeface="+mn-cs"/>
              </a:rPr>
              <a:t>privats el 4</a:t>
            </a:r>
            <a:r>
              <a:rPr lang="ca-ES" sz="1600" dirty="0">
                <a:solidFill>
                  <a:prstClr val="black"/>
                </a:solidFill>
                <a:latin typeface="Arial"/>
              </a:rPr>
              <a:t>,0%.</a:t>
            </a:r>
          </a:p>
        </p:txBody>
      </p:sp>
      <p:sp>
        <p:nvSpPr>
          <p:cNvPr id="9" name="Contenidor de número de diapositiva 8">
            <a:extLst>
              <a:ext uri="{FF2B5EF4-FFF2-40B4-BE49-F238E27FC236}">
                <a16:creationId xmlns:a16="http://schemas.microsoft.com/office/drawing/2014/main" id="{1DD5C781-612D-40B1-8A18-51574EA8A857}"/>
              </a:ext>
            </a:extLst>
          </p:cNvPr>
          <p:cNvSpPr>
            <a:spLocks noGrp="1"/>
          </p:cNvSpPr>
          <p:nvPr>
            <p:ph type="sldNum" sz="quarter" idx="12"/>
          </p:nvPr>
        </p:nvSpPr>
        <p:spPr>
          <a:xfrm>
            <a:off x="5997039" y="11300181"/>
            <a:ext cx="389474" cy="649111"/>
          </a:xfrm>
        </p:spPr>
        <p:txBody>
          <a:bodyPr/>
          <a:lstStyle/>
          <a:p>
            <a:fld id="{69A02D07-1340-466E-8F89-ABB91E672000}" type="slidenum">
              <a:rPr lang="ca-ES" b="1" smtClean="0">
                <a:solidFill>
                  <a:schemeClr val="tx1"/>
                </a:solidFill>
              </a:rPr>
              <a:t>27</a:t>
            </a:fld>
            <a:endParaRPr lang="ca-ES" b="1" dirty="0">
              <a:solidFill>
                <a:schemeClr val="tx1"/>
              </a:solidFill>
            </a:endParaRPr>
          </a:p>
        </p:txBody>
      </p:sp>
      <p:pic>
        <p:nvPicPr>
          <p:cNvPr id="5" name="Imatge 4">
            <a:extLst>
              <a:ext uri="{FF2B5EF4-FFF2-40B4-BE49-F238E27FC236}">
                <a16:creationId xmlns:a16="http://schemas.microsoft.com/office/drawing/2014/main" id="{15FF7E3F-2963-7E6E-C695-E120A3D55A46}"/>
              </a:ext>
            </a:extLst>
          </p:cNvPr>
          <p:cNvPicPr>
            <a:picLocks noChangeAspect="1"/>
          </p:cNvPicPr>
          <p:nvPr/>
        </p:nvPicPr>
        <p:blipFill>
          <a:blip r:embed="rId2"/>
          <a:stretch>
            <a:fillRect/>
          </a:stretch>
        </p:blipFill>
        <p:spPr>
          <a:xfrm>
            <a:off x="536039" y="1046994"/>
            <a:ext cx="5461000" cy="1301750"/>
          </a:xfrm>
          <a:prstGeom prst="rect">
            <a:avLst/>
          </a:prstGeom>
        </p:spPr>
      </p:pic>
      <p:pic>
        <p:nvPicPr>
          <p:cNvPr id="12" name="Imatge 11">
            <a:extLst>
              <a:ext uri="{FF2B5EF4-FFF2-40B4-BE49-F238E27FC236}">
                <a16:creationId xmlns:a16="http://schemas.microsoft.com/office/drawing/2014/main" id="{825C7DFC-BCCD-86BB-7CF4-9245039F4760}"/>
              </a:ext>
            </a:extLst>
          </p:cNvPr>
          <p:cNvPicPr>
            <a:picLocks noChangeAspect="1"/>
          </p:cNvPicPr>
          <p:nvPr/>
        </p:nvPicPr>
        <p:blipFill>
          <a:blip r:embed="rId3"/>
          <a:stretch>
            <a:fillRect/>
          </a:stretch>
        </p:blipFill>
        <p:spPr>
          <a:xfrm>
            <a:off x="1462259" y="2479078"/>
            <a:ext cx="4316342" cy="3389670"/>
          </a:xfrm>
          <a:prstGeom prst="rect">
            <a:avLst/>
          </a:prstGeom>
        </p:spPr>
      </p:pic>
      <p:pic>
        <p:nvPicPr>
          <p:cNvPr id="14" name="Imatge 13">
            <a:extLst>
              <a:ext uri="{FF2B5EF4-FFF2-40B4-BE49-F238E27FC236}">
                <a16:creationId xmlns:a16="http://schemas.microsoft.com/office/drawing/2014/main" id="{62035D1B-2695-1A24-4B1C-DD8166BE3F5A}"/>
              </a:ext>
            </a:extLst>
          </p:cNvPr>
          <p:cNvPicPr>
            <a:picLocks noChangeAspect="1"/>
          </p:cNvPicPr>
          <p:nvPr/>
        </p:nvPicPr>
        <p:blipFill>
          <a:blip r:embed="rId4"/>
          <a:stretch>
            <a:fillRect/>
          </a:stretch>
        </p:blipFill>
        <p:spPr>
          <a:xfrm>
            <a:off x="1203086" y="6721149"/>
            <a:ext cx="4435995" cy="3298560"/>
          </a:xfrm>
          <a:prstGeom prst="rect">
            <a:avLst/>
          </a:prstGeom>
        </p:spPr>
      </p:pic>
    </p:spTree>
    <p:extLst>
      <p:ext uri="{BB962C8B-B14F-4D97-AF65-F5344CB8AC3E}">
        <p14:creationId xmlns:p14="http://schemas.microsoft.com/office/powerpoint/2010/main" val="39469750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1C92D22F-F7BF-9793-F05C-CB9531F31F77}"/>
            </a:ext>
          </a:extLst>
        </p:cNvPr>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7ED6331C-FA4B-C06D-9AB6-2E97DE819739}"/>
              </a:ext>
            </a:extLst>
          </p:cNvPr>
          <p:cNvSpPr>
            <a:spLocks noGrp="1"/>
          </p:cNvSpPr>
          <p:nvPr>
            <p:ph type="sldNum" sz="quarter" idx="12"/>
          </p:nvPr>
        </p:nvSpPr>
        <p:spPr>
          <a:xfrm>
            <a:off x="6044539" y="11300181"/>
            <a:ext cx="341973"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ca-ES" sz="9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QuadreDeText 4">
            <a:extLst>
              <a:ext uri="{FF2B5EF4-FFF2-40B4-BE49-F238E27FC236}">
                <a16:creationId xmlns:a16="http://schemas.microsoft.com/office/drawing/2014/main" id="{5D9C8467-560F-06A2-B8F4-EDA704D5B271}"/>
              </a:ext>
            </a:extLst>
          </p:cNvPr>
          <p:cNvSpPr txBox="1"/>
          <p:nvPr/>
        </p:nvSpPr>
        <p:spPr>
          <a:xfrm>
            <a:off x="1481946" y="6096000"/>
            <a:ext cx="3894107"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3600" b="1" i="0" u="none" strike="noStrike" kern="1200" cap="none" spc="0" normalizeH="0" baseline="0" noProof="0" dirty="0">
                <a:ln>
                  <a:noFill/>
                </a:ln>
                <a:solidFill>
                  <a:srgbClr val="0000FF"/>
                </a:solidFill>
                <a:effectLst/>
                <a:uLnTx/>
                <a:uFillTx/>
                <a:latin typeface="Calibri" panose="020F0502020204030204"/>
                <a:ea typeface="+mn-ea"/>
                <a:cs typeface="+mn-cs"/>
              </a:rPr>
              <a:t>ESTALVI ECONÒMIC</a:t>
            </a:r>
          </a:p>
        </p:txBody>
      </p:sp>
    </p:spTree>
    <p:extLst>
      <p:ext uri="{BB962C8B-B14F-4D97-AF65-F5344CB8AC3E}">
        <p14:creationId xmlns:p14="http://schemas.microsoft.com/office/powerpoint/2010/main" val="42374995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81478736-FF44-4050-BD43-42503A27A57F}"/>
              </a:ext>
            </a:extLst>
          </p:cNvPr>
          <p:cNvSpPr txBox="1"/>
          <p:nvPr/>
        </p:nvSpPr>
        <p:spPr>
          <a:xfrm>
            <a:off x="382860" y="400262"/>
            <a:ext cx="3046140" cy="338554"/>
          </a:xfrm>
          <a:prstGeom prst="rect">
            <a:avLst/>
          </a:prstGeom>
          <a:noFill/>
        </p:spPr>
        <p:txBody>
          <a:bodyPr wrap="square" rtlCol="0">
            <a:spAutoFit/>
          </a:bodyPr>
          <a:lstStyle/>
          <a:p>
            <a:pPr defTabSz="914400"/>
            <a:r>
              <a:rPr lang="ca-ES" sz="1600" b="1" dirty="0">
                <a:solidFill>
                  <a:srgbClr val="0000FF"/>
                </a:solidFill>
                <a:latin typeface="Arial"/>
              </a:rPr>
              <a:t>3. ESTALVI ECONÒMIC</a:t>
            </a:r>
          </a:p>
        </p:txBody>
      </p:sp>
      <p:sp>
        <p:nvSpPr>
          <p:cNvPr id="3" name="QuadreDeText 2">
            <a:extLst>
              <a:ext uri="{FF2B5EF4-FFF2-40B4-BE49-F238E27FC236}">
                <a16:creationId xmlns:a16="http://schemas.microsoft.com/office/drawing/2014/main" id="{63D5CBD6-3C88-4553-BFA0-A210786A833E}"/>
              </a:ext>
            </a:extLst>
          </p:cNvPr>
          <p:cNvSpPr txBox="1"/>
          <p:nvPr/>
        </p:nvSpPr>
        <p:spPr>
          <a:xfrm>
            <a:off x="639898" y="798069"/>
            <a:ext cx="5838522" cy="4524315"/>
          </a:xfrm>
          <a:prstGeom prst="rect">
            <a:avLst/>
          </a:prstGeom>
          <a:noFill/>
        </p:spPr>
        <p:txBody>
          <a:bodyPr wrap="square" rtlCol="0">
            <a:spAutoFit/>
          </a:bodyPr>
          <a:lstStyle/>
          <a:p>
            <a:pPr algn="just" defTabSz="914400"/>
            <a:r>
              <a:rPr lang="ca-ES" sz="1600" dirty="0">
                <a:solidFill>
                  <a:prstClr val="black"/>
                </a:solidFill>
                <a:latin typeface="Arial"/>
              </a:rPr>
              <a:t>Atesa la importància de mesurar l’estalvi econòmic en les adjudicacions realitzades, per tal de disposar d’una aproximació al grau de competència existent en el mercat de la contractació pública, aquest indicador, permet obtenir dades d’estalvi econòmic respecte a les previsions inicials dels òrgans de contractació.</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En aquesta anàlisi l’estalvi econòmic s’obté a partir de la part fixa dels imports licitats i adjudicats ja que el derivat de la part variable, al no disposar de la informació de la seva execució real, no aporta dades útils.</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D’altra banda, aquest anàlisi presenta l’estalvi econòmic de les àrees de la corporació i d’una part del sector públic*(ORGT, Institut del Teatre, Patronat d’Apostes i el Consorci del Patrimoni de Sitges) no contemplant la resta del sector públic al no disposar de les dades pertinents.</a:t>
            </a:r>
          </a:p>
          <a:p>
            <a:pPr algn="just" defTabSz="914400"/>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Contenidor de número de diapositiva 4">
            <a:extLst>
              <a:ext uri="{FF2B5EF4-FFF2-40B4-BE49-F238E27FC236}">
                <a16:creationId xmlns:a16="http://schemas.microsoft.com/office/drawing/2014/main" id="{12A69E35-7164-4AAC-9B6C-AB20FF4A9BD2}"/>
              </a:ext>
            </a:extLst>
          </p:cNvPr>
          <p:cNvSpPr>
            <a:spLocks noGrp="1"/>
          </p:cNvSpPr>
          <p:nvPr>
            <p:ph type="sldNum" sz="quarter" idx="12"/>
          </p:nvPr>
        </p:nvSpPr>
        <p:spPr>
          <a:xfrm>
            <a:off x="6077751" y="11468270"/>
            <a:ext cx="315166" cy="398760"/>
          </a:xfrm>
        </p:spPr>
        <p:txBody>
          <a:bodyPr/>
          <a:lstStyle/>
          <a:p>
            <a:fld id="{69A02D07-1340-466E-8F89-ABB91E672000}" type="slidenum">
              <a:rPr lang="ca-ES" b="1" smtClean="0">
                <a:solidFill>
                  <a:schemeClr val="tx1"/>
                </a:solidFill>
              </a:rPr>
              <a:t>29</a:t>
            </a:fld>
            <a:endParaRPr lang="ca-ES" b="1" dirty="0">
              <a:solidFill>
                <a:schemeClr val="tx1"/>
              </a:solidFill>
            </a:endParaRPr>
          </a:p>
        </p:txBody>
      </p:sp>
      <p:sp>
        <p:nvSpPr>
          <p:cNvPr id="11" name="QuadreDeText 10">
            <a:extLst>
              <a:ext uri="{FF2B5EF4-FFF2-40B4-BE49-F238E27FC236}">
                <a16:creationId xmlns:a16="http://schemas.microsoft.com/office/drawing/2014/main" id="{C69973DE-58E1-0163-FDF7-76FBE5E4ACD9}"/>
              </a:ext>
            </a:extLst>
          </p:cNvPr>
          <p:cNvSpPr txBox="1"/>
          <p:nvPr/>
        </p:nvSpPr>
        <p:spPr>
          <a:xfrm>
            <a:off x="639898" y="7115837"/>
            <a:ext cx="5897701" cy="4031873"/>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El percentatge d’estalvi obtingut per part de la Corporació, l’ORGT i el Consorci del Patrimoni de Sitges, en base a la part fixa dels imports aprovats i adjudicats, es situa en el 17,4% en el primer trimestre de 2026. L’estalvi obtingut per la Corporació és molt superior (17,9%) a l’obtingut per part del sector públic considerat (8,6%).</a:t>
            </a:r>
          </a:p>
          <a:p>
            <a:pPr algn="just"/>
            <a:endParaRPr lang="ca-ES" sz="1600" dirty="0">
              <a:latin typeface="Arial" panose="020B0604020202020204" pitchFamily="34" charset="0"/>
              <a:cs typeface="Arial" panose="020B0604020202020204" pitchFamily="34" charset="0"/>
            </a:endParaRPr>
          </a:p>
          <a:p>
            <a:pPr algn="just"/>
            <a:endParaRPr lang="ca-ES" sz="1600" dirty="0">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Atenent al </a:t>
            </a:r>
            <a:r>
              <a:rPr kumimoji="0" lang="ca-ES" sz="1600" b="0" i="0" u="sng" strike="noStrike" kern="1200" cap="none" spc="0" normalizeH="0" baseline="0" noProof="0" dirty="0">
                <a:ln>
                  <a:noFill/>
                </a:ln>
                <a:solidFill>
                  <a:prstClr val="black"/>
                </a:solidFill>
                <a:effectLst/>
                <a:uLnTx/>
                <a:uFillTx/>
                <a:latin typeface="Arial"/>
                <a:ea typeface="+mn-ea"/>
                <a:cs typeface="+mn-cs"/>
              </a:rPr>
              <a:t>tipus de contractació</a:t>
            </a:r>
            <a:r>
              <a:rPr kumimoji="0" lang="ca-ES" sz="1600" b="0" i="0" u="none" strike="noStrike" kern="1200" cap="none" spc="0" normalizeH="0" baseline="0" noProof="0" dirty="0">
                <a:ln>
                  <a:noFill/>
                </a:ln>
                <a:solidFill>
                  <a:prstClr val="black"/>
                </a:solidFill>
                <a:effectLst/>
                <a:uLnTx/>
                <a:uFillTx/>
                <a:latin typeface="Arial"/>
                <a:ea typeface="+mn-ea"/>
                <a:cs typeface="+mn-cs"/>
              </a:rPr>
              <a:t>, tal i com es presenta en la taula següent, s’observa que són els de subministraments i els de serveis els que presenten el percentatges d’estalvi més elevats respecte de l’import aprovat, el 26,</a:t>
            </a:r>
            <a:r>
              <a:rPr lang="ca-ES" sz="1600" dirty="0">
                <a:solidFill>
                  <a:prstClr val="black"/>
                </a:solidFill>
                <a:latin typeface="Arial"/>
              </a:rPr>
              <a:t>4</a:t>
            </a:r>
            <a:r>
              <a:rPr kumimoji="0" lang="ca-ES" sz="1600" b="0" i="0" u="none" strike="noStrike" kern="1200" cap="none" spc="0" normalizeH="0" baseline="0" noProof="0" dirty="0">
                <a:ln>
                  <a:noFill/>
                </a:ln>
                <a:solidFill>
                  <a:prstClr val="black"/>
                </a:solidFill>
                <a:effectLst/>
                <a:uLnTx/>
                <a:uFillTx/>
                <a:latin typeface="Arial"/>
                <a:ea typeface="+mn-ea"/>
                <a:cs typeface="+mn-cs"/>
              </a:rPr>
              <a:t>% i el 2</a:t>
            </a:r>
            <a:r>
              <a:rPr lang="ca-ES" sz="1600" dirty="0">
                <a:solidFill>
                  <a:prstClr val="black"/>
                </a:solidFill>
                <a:latin typeface="Arial"/>
              </a:rPr>
              <a:t>3</a:t>
            </a:r>
            <a:r>
              <a:rPr kumimoji="0" lang="ca-ES" sz="1600" b="0" i="0" u="none" strike="noStrike" kern="1200" cap="none" spc="0" normalizeH="0" baseline="0" noProof="0" dirty="0">
                <a:ln>
                  <a:noFill/>
                </a:ln>
                <a:solidFill>
                  <a:prstClr val="black"/>
                </a:solidFill>
                <a:effectLst/>
                <a:uLnTx/>
                <a:uFillTx/>
                <a:latin typeface="Arial"/>
                <a:ea typeface="+mn-ea"/>
                <a:cs typeface="+mn-cs"/>
              </a:rPr>
              <a:t>,6% respectivament. Més baix és el percentatge d'estalvi dels contractes d’obres que suposa l’11,4</a:t>
            </a:r>
            <a:r>
              <a:rPr lang="ca-ES" sz="1600" dirty="0">
                <a:solidFill>
                  <a:prstClr val="black"/>
                </a:solidFill>
                <a:latin typeface="Arial"/>
              </a:rPr>
              <a:t>% </a:t>
            </a:r>
            <a:r>
              <a:rPr kumimoji="0" lang="ca-ES" sz="1600" b="0" i="0" u="none" strike="noStrike" kern="1200" cap="none" spc="0" normalizeH="0" baseline="0" noProof="0" dirty="0">
                <a:ln>
                  <a:noFill/>
                </a:ln>
                <a:solidFill>
                  <a:prstClr val="black"/>
                </a:solidFill>
                <a:effectLst/>
                <a:uLnTx/>
                <a:uFillTx/>
                <a:latin typeface="Arial"/>
                <a:ea typeface="+mn-ea"/>
                <a:cs typeface="+mn-cs"/>
              </a:rPr>
              <a:t>respecte de l’import aprovat.  Els contractes privats obtenen un estalvi de l’1,9%.</a:t>
            </a:r>
          </a:p>
          <a:p>
            <a:pPr algn="just"/>
            <a:endParaRPr lang="ca-ES" sz="1600" dirty="0">
              <a:latin typeface="Arial" panose="020B0604020202020204" pitchFamily="34" charset="0"/>
              <a:cs typeface="Arial" panose="020B0604020202020204" pitchFamily="34" charset="0"/>
            </a:endParaRPr>
          </a:p>
        </p:txBody>
      </p:sp>
      <p:pic>
        <p:nvPicPr>
          <p:cNvPr id="7" name="Imatge 6">
            <a:extLst>
              <a:ext uri="{FF2B5EF4-FFF2-40B4-BE49-F238E27FC236}">
                <a16:creationId xmlns:a16="http://schemas.microsoft.com/office/drawing/2014/main" id="{6D0FFF31-C2FC-0E55-46F1-4FFB29808191}"/>
              </a:ext>
            </a:extLst>
          </p:cNvPr>
          <p:cNvPicPr>
            <a:picLocks noChangeAspect="1"/>
          </p:cNvPicPr>
          <p:nvPr/>
        </p:nvPicPr>
        <p:blipFill>
          <a:blip r:embed="rId2"/>
          <a:stretch>
            <a:fillRect/>
          </a:stretch>
        </p:blipFill>
        <p:spPr>
          <a:xfrm>
            <a:off x="714270" y="5589552"/>
            <a:ext cx="5748955" cy="1008157"/>
          </a:xfrm>
          <a:prstGeom prst="rect">
            <a:avLst/>
          </a:prstGeom>
        </p:spPr>
      </p:pic>
    </p:spTree>
    <p:extLst>
      <p:ext uri="{BB962C8B-B14F-4D97-AF65-F5344CB8AC3E}">
        <p14:creationId xmlns:p14="http://schemas.microsoft.com/office/powerpoint/2010/main" val="1377005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8FA9436C-F43D-4C38-A816-C78DAE16AE99}"/>
              </a:ext>
            </a:extLst>
          </p:cNvPr>
          <p:cNvSpPr txBox="1"/>
          <p:nvPr/>
        </p:nvSpPr>
        <p:spPr>
          <a:xfrm>
            <a:off x="376083" y="811713"/>
            <a:ext cx="6105833" cy="944874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INTRODUCCIÓ</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600" b="1" i="0" u="none" strike="noStrike" kern="1200" cap="none" spc="0" normalizeH="0" baseline="0" noProof="0" dirty="0">
              <a:ln>
                <a:noFill/>
              </a:ln>
              <a:solidFill>
                <a:srgbClr val="0000FF"/>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compliment de les lleis 19/2013 de 9 de desembre, 19/2014 de 29 de desembre i 14/2022 de 8 de juliol de 2022, de transparència, accés a la informació pública i de bon govern, la publicació de l’informe </a:t>
            </a:r>
            <a:r>
              <a:rPr lang="ca-ES" sz="1600" dirty="0">
                <a:solidFill>
                  <a:prstClr val="black"/>
                </a:solidFill>
                <a:latin typeface="Arial" panose="020B0604020202020204" pitchFamily="34" charset="0"/>
                <a:cs typeface="Arial" panose="020B0604020202020204" pitchFamily="34" charset="0"/>
              </a:rPr>
              <a:t>corresponent al primer trimestre de 2026 </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l’activitat contractual de la Diputació de Barcelona en el seu Portal de Transparència, dona continuïtat a la voluntat d’avançar cap a una administració més transparent i propera a la ciutadania amb l’objectiu de desenvolupar una política de transparència i respecte a la lliure concurrència i a la igualtat d’oportunitats en la contractació pública, així com també pretén obtenir una visió dinàmica de l’evolució temporal de l’activitat contractual de la </a:t>
            </a:r>
            <a:r>
              <a:rPr lang="ca-ES" sz="1600" dirty="0">
                <a:solidFill>
                  <a:prstClr val="black"/>
                </a:solidFill>
                <a:latin typeface="Arial" panose="020B0604020202020204" pitchFamily="34" charset="0"/>
                <a:cs typeface="Arial" panose="020B0604020202020204" pitchFamily="34" charset="0"/>
              </a:rPr>
              <a:t>la Diputació de Barcelona.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present informe es realitza en compliment d’aquesta funció de seguiment de la contractació pública i comprèn l’activitat contractual de la Diputació de Barcelona, és a dir, l’activitat de la corporació entesa com les 14 àrees de la seva estructura orgànica i els ens següents del seu sector públic:</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Organisme de Gestió Tributària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ca-ES" sz="1600" dirty="0">
                <a:solidFill>
                  <a:prstClr val="black"/>
                </a:solidFill>
                <a:latin typeface="Arial" panose="020B0604020202020204" pitchFamily="34" charset="0"/>
                <a:cs typeface="Arial" panose="020B0604020202020204" pitchFamily="34" charset="0"/>
              </a:rPr>
              <a:t>Institut del Teatre</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Patronat d’Apostes</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Consorci del Patrimoni de Sitges,</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Consorci Universitari Internacional Menéndez Pelayo</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Institut de Ciències Polítiques i Socials</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C.E.M.I.C.A.L </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Consorci Drassanes/M. Marítim</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Centre de Documentació/M. Tèxtil</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Centre de Cultura Contemporània de Barcelona </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XAL, SL</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Aquesta activitat contractual està constituïda per les adjudicacions aprovades des de l’1 de gener al 31 de març de 2026.</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 name="Contenidor de número de diapositiva 1">
            <a:extLst>
              <a:ext uri="{FF2B5EF4-FFF2-40B4-BE49-F238E27FC236}">
                <a16:creationId xmlns:a16="http://schemas.microsoft.com/office/drawing/2014/main" id="{C4A098E6-0623-4DA3-9367-E0D194321F29}"/>
              </a:ext>
            </a:extLst>
          </p:cNvPr>
          <p:cNvSpPr>
            <a:spLocks noGrp="1"/>
          </p:cNvSpPr>
          <p:nvPr>
            <p:ph type="sldNum" sz="quarter" idx="12"/>
          </p:nvPr>
        </p:nvSpPr>
        <p:spPr>
          <a:xfrm>
            <a:off x="6032665" y="11300181"/>
            <a:ext cx="353848" cy="649111"/>
          </a:xfrm>
        </p:spPr>
        <p:txBody>
          <a:bodyPr/>
          <a:lstStyle/>
          <a:p>
            <a:fld id="{69A02D07-1340-466E-8F89-ABB91E672000}" type="slidenum">
              <a:rPr lang="ca-ES" b="1" smtClean="0">
                <a:solidFill>
                  <a:schemeClr val="tx1"/>
                </a:solidFill>
              </a:rPr>
              <a:t>3</a:t>
            </a:fld>
            <a:endParaRPr lang="ca-ES" b="1">
              <a:solidFill>
                <a:schemeClr val="tx1"/>
              </a:solidFill>
            </a:endParaRPr>
          </a:p>
        </p:txBody>
      </p:sp>
    </p:spTree>
    <p:extLst>
      <p:ext uri="{BB962C8B-B14F-4D97-AF65-F5344CB8AC3E}">
        <p14:creationId xmlns:p14="http://schemas.microsoft.com/office/powerpoint/2010/main" val="16270218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QuadreDeText 4">
            <a:extLst>
              <a:ext uri="{FF2B5EF4-FFF2-40B4-BE49-F238E27FC236}">
                <a16:creationId xmlns:a16="http://schemas.microsoft.com/office/drawing/2014/main" id="{DADBFC0F-9C4E-435C-998B-099B0E1C227E}"/>
              </a:ext>
            </a:extLst>
          </p:cNvPr>
          <p:cNvSpPr txBox="1"/>
          <p:nvPr/>
        </p:nvSpPr>
        <p:spPr>
          <a:xfrm>
            <a:off x="405580" y="5251023"/>
            <a:ext cx="6046839" cy="1569660"/>
          </a:xfrm>
          <a:prstGeom prst="rect">
            <a:avLst/>
          </a:prstGeom>
          <a:noFill/>
        </p:spPr>
        <p:txBody>
          <a:bodyPr wrap="square" rtlCol="0">
            <a:spAutoFit/>
          </a:bodyPr>
          <a:lstStyle/>
          <a:p>
            <a:pPr algn="just" defTabSz="914400"/>
            <a:r>
              <a:rPr lang="ca-ES" sz="1600" dirty="0">
                <a:solidFill>
                  <a:prstClr val="black"/>
                </a:solidFill>
                <a:latin typeface="Arial"/>
              </a:rPr>
              <a:t>Atenent a la </a:t>
            </a:r>
            <a:r>
              <a:rPr lang="ca-ES" sz="1600" u="sng" dirty="0">
                <a:solidFill>
                  <a:prstClr val="black"/>
                </a:solidFill>
                <a:latin typeface="Arial"/>
              </a:rPr>
              <a:t>distribució del total de l’estalvi econòmic</a:t>
            </a:r>
            <a:r>
              <a:rPr lang="ca-ES" sz="1600" dirty="0">
                <a:solidFill>
                  <a:prstClr val="black"/>
                </a:solidFill>
                <a:latin typeface="Arial"/>
              </a:rPr>
              <a:t>, per tipus de contracte, destaquen els contractes de serveis, que suposen el 56,5% de l’estalvi total obtingut. Els contractes de subministrament es situen en el 23,6% i els d’obres en el 18,2%.</a:t>
            </a:r>
          </a:p>
          <a:p>
            <a:pPr algn="just" defTabSz="914400"/>
            <a:r>
              <a:rPr lang="ca-ES" sz="1600" dirty="0">
                <a:solidFill>
                  <a:prstClr val="black"/>
                </a:solidFill>
                <a:latin typeface="Arial"/>
              </a:rPr>
              <a:t>Els contractes privats suposen un estalvi de l’1,6% del total de l’estalvi obtingut, </a:t>
            </a:r>
          </a:p>
        </p:txBody>
      </p:sp>
      <p:sp>
        <p:nvSpPr>
          <p:cNvPr id="8" name="Contenidor de número de diapositiva 7">
            <a:extLst>
              <a:ext uri="{FF2B5EF4-FFF2-40B4-BE49-F238E27FC236}">
                <a16:creationId xmlns:a16="http://schemas.microsoft.com/office/drawing/2014/main" id="{DEF6EC99-3B5B-4AFA-ADC7-3FEF60548691}"/>
              </a:ext>
            </a:extLst>
          </p:cNvPr>
          <p:cNvSpPr>
            <a:spLocks noGrp="1"/>
          </p:cNvSpPr>
          <p:nvPr>
            <p:ph type="sldNum" sz="quarter" idx="12"/>
          </p:nvPr>
        </p:nvSpPr>
        <p:spPr>
          <a:xfrm>
            <a:off x="5985163" y="11300181"/>
            <a:ext cx="401349" cy="649111"/>
          </a:xfrm>
        </p:spPr>
        <p:txBody>
          <a:bodyPr/>
          <a:lstStyle/>
          <a:p>
            <a:fld id="{69A02D07-1340-466E-8F89-ABB91E672000}" type="slidenum">
              <a:rPr lang="ca-ES" b="1" smtClean="0">
                <a:solidFill>
                  <a:schemeClr val="tx1"/>
                </a:solidFill>
              </a:rPr>
              <a:t>30</a:t>
            </a:fld>
            <a:endParaRPr lang="ca-ES" b="1" dirty="0">
              <a:solidFill>
                <a:schemeClr val="tx1"/>
              </a:solidFill>
            </a:endParaRPr>
          </a:p>
        </p:txBody>
      </p:sp>
      <p:pic>
        <p:nvPicPr>
          <p:cNvPr id="113" name="Imatge 112">
            <a:extLst>
              <a:ext uri="{FF2B5EF4-FFF2-40B4-BE49-F238E27FC236}">
                <a16:creationId xmlns:a16="http://schemas.microsoft.com/office/drawing/2014/main" id="{DEF1D1B6-C1D5-52C5-46A7-7B4DFE676407}"/>
              </a:ext>
            </a:extLst>
          </p:cNvPr>
          <p:cNvPicPr>
            <a:picLocks noChangeAspect="1"/>
          </p:cNvPicPr>
          <p:nvPr/>
        </p:nvPicPr>
        <p:blipFill>
          <a:blip r:embed="rId2"/>
          <a:stretch>
            <a:fillRect/>
          </a:stretch>
        </p:blipFill>
        <p:spPr>
          <a:xfrm>
            <a:off x="520724" y="666391"/>
            <a:ext cx="5865787" cy="1362758"/>
          </a:xfrm>
          <a:prstGeom prst="rect">
            <a:avLst/>
          </a:prstGeom>
        </p:spPr>
      </p:pic>
      <p:pic>
        <p:nvPicPr>
          <p:cNvPr id="117" name="Imatge 116">
            <a:extLst>
              <a:ext uri="{FF2B5EF4-FFF2-40B4-BE49-F238E27FC236}">
                <a16:creationId xmlns:a16="http://schemas.microsoft.com/office/drawing/2014/main" id="{32963ADF-5030-6B05-5359-9E64DD92FF6C}"/>
              </a:ext>
            </a:extLst>
          </p:cNvPr>
          <p:cNvPicPr>
            <a:picLocks noChangeAspect="1"/>
          </p:cNvPicPr>
          <p:nvPr/>
        </p:nvPicPr>
        <p:blipFill>
          <a:blip r:embed="rId3"/>
          <a:stretch>
            <a:fillRect/>
          </a:stretch>
        </p:blipFill>
        <p:spPr>
          <a:xfrm>
            <a:off x="133165" y="2319760"/>
            <a:ext cx="6319254" cy="2768348"/>
          </a:xfrm>
          <a:prstGeom prst="rect">
            <a:avLst/>
          </a:prstGeom>
        </p:spPr>
      </p:pic>
      <p:pic>
        <p:nvPicPr>
          <p:cNvPr id="121" name="Imatge 120">
            <a:extLst>
              <a:ext uri="{FF2B5EF4-FFF2-40B4-BE49-F238E27FC236}">
                <a16:creationId xmlns:a16="http://schemas.microsoft.com/office/drawing/2014/main" id="{E5CD6DB4-57C5-BD58-A114-00BFDCEC5051}"/>
              </a:ext>
            </a:extLst>
          </p:cNvPr>
          <p:cNvPicPr>
            <a:picLocks noChangeAspect="1"/>
          </p:cNvPicPr>
          <p:nvPr/>
        </p:nvPicPr>
        <p:blipFill>
          <a:blip r:embed="rId4"/>
          <a:stretch>
            <a:fillRect/>
          </a:stretch>
        </p:blipFill>
        <p:spPr>
          <a:xfrm>
            <a:off x="520724" y="7042791"/>
            <a:ext cx="5931695" cy="1366087"/>
          </a:xfrm>
          <a:prstGeom prst="rect">
            <a:avLst/>
          </a:prstGeom>
        </p:spPr>
      </p:pic>
      <p:pic>
        <p:nvPicPr>
          <p:cNvPr id="123" name="Imatge 122">
            <a:extLst>
              <a:ext uri="{FF2B5EF4-FFF2-40B4-BE49-F238E27FC236}">
                <a16:creationId xmlns:a16="http://schemas.microsoft.com/office/drawing/2014/main" id="{B5721D3E-0CF1-67F2-1E20-2C1214969FB1}"/>
              </a:ext>
            </a:extLst>
          </p:cNvPr>
          <p:cNvPicPr>
            <a:picLocks noChangeAspect="1"/>
          </p:cNvPicPr>
          <p:nvPr/>
        </p:nvPicPr>
        <p:blipFill>
          <a:blip r:embed="rId5"/>
          <a:stretch>
            <a:fillRect/>
          </a:stretch>
        </p:blipFill>
        <p:spPr>
          <a:xfrm>
            <a:off x="1110348" y="8630986"/>
            <a:ext cx="4752445" cy="3266710"/>
          </a:xfrm>
          <a:prstGeom prst="rect">
            <a:avLst/>
          </a:prstGeom>
        </p:spPr>
      </p:pic>
    </p:spTree>
    <p:extLst>
      <p:ext uri="{BB962C8B-B14F-4D97-AF65-F5344CB8AC3E}">
        <p14:creationId xmlns:p14="http://schemas.microsoft.com/office/powerpoint/2010/main" val="5056307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7A6DB614-4912-4F23-9C3B-C97C71831802}"/>
              </a:ext>
            </a:extLst>
          </p:cNvPr>
          <p:cNvSpPr txBox="1"/>
          <p:nvPr/>
        </p:nvSpPr>
        <p:spPr>
          <a:xfrm>
            <a:off x="324465" y="937047"/>
            <a:ext cx="6209070" cy="2554545"/>
          </a:xfrm>
          <a:prstGeom prst="rect">
            <a:avLst/>
          </a:prstGeom>
          <a:noFill/>
        </p:spPr>
        <p:txBody>
          <a:bodyPr wrap="square" rtlCol="0">
            <a:spAutoFit/>
          </a:bodyPr>
          <a:lstStyle/>
          <a:p>
            <a:pPr algn="just" defTabSz="914400"/>
            <a:r>
              <a:rPr lang="ca-ES" sz="1600" dirty="0">
                <a:solidFill>
                  <a:prstClr val="black"/>
                </a:solidFill>
                <a:latin typeface="Arial"/>
              </a:rPr>
              <a:t>Atenent al </a:t>
            </a:r>
            <a:r>
              <a:rPr lang="ca-ES" sz="1600" u="sng" dirty="0">
                <a:solidFill>
                  <a:prstClr val="black"/>
                </a:solidFill>
                <a:latin typeface="Arial"/>
              </a:rPr>
              <a:t>procediment d’adjudicació</a:t>
            </a:r>
            <a:r>
              <a:rPr lang="ca-ES" sz="1600" dirty="0">
                <a:solidFill>
                  <a:prstClr val="black"/>
                </a:solidFill>
                <a:latin typeface="Arial"/>
              </a:rPr>
              <a:t>, en conjunt, el procediment amb publicitat ha obtingut un estalvi del </a:t>
            </a:r>
            <a:r>
              <a:rPr lang="ca-ES" sz="1600" b="1" dirty="0">
                <a:solidFill>
                  <a:srgbClr val="0000FF"/>
                </a:solidFill>
                <a:latin typeface="Arial"/>
              </a:rPr>
              <a:t>17,3% </a:t>
            </a:r>
            <a:r>
              <a:rPr lang="ca-ES" sz="1600" dirty="0">
                <a:solidFill>
                  <a:prstClr val="black"/>
                </a:solidFill>
                <a:latin typeface="Arial"/>
              </a:rPr>
              <a:t>respecte de l’import aprovat. Dels procediments sense publicitat, pràcticament, no s’obté cap estalvi.</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Dins dels procediments oberts, el que presenta un major percentatge d’estalvi respecte de l’import aprovat és el Procediment Obert Ordinari amb un 26,2%. El procediment Simplificat-Sumari representa un 23,3% d’estalvi, el Simplificat el 13,9% i l’1,9% la contractació centralitzada.</a:t>
            </a:r>
          </a:p>
        </p:txBody>
      </p:sp>
      <p:sp>
        <p:nvSpPr>
          <p:cNvPr id="6" name="Contenidor de número de diapositiva 5">
            <a:extLst>
              <a:ext uri="{FF2B5EF4-FFF2-40B4-BE49-F238E27FC236}">
                <a16:creationId xmlns:a16="http://schemas.microsoft.com/office/drawing/2014/main" id="{244C0751-74CD-4E52-BBE2-3D9E851B0829}"/>
              </a:ext>
            </a:extLst>
          </p:cNvPr>
          <p:cNvSpPr>
            <a:spLocks noGrp="1"/>
          </p:cNvSpPr>
          <p:nvPr>
            <p:ph type="sldNum" sz="quarter" idx="12"/>
          </p:nvPr>
        </p:nvSpPr>
        <p:spPr>
          <a:xfrm>
            <a:off x="6068291" y="11300181"/>
            <a:ext cx="318222" cy="649111"/>
          </a:xfrm>
        </p:spPr>
        <p:txBody>
          <a:bodyPr/>
          <a:lstStyle/>
          <a:p>
            <a:fld id="{69A02D07-1340-466E-8F89-ABB91E672000}" type="slidenum">
              <a:rPr lang="ca-ES" b="1" smtClean="0">
                <a:solidFill>
                  <a:schemeClr val="tx1"/>
                </a:solidFill>
              </a:rPr>
              <a:t>31</a:t>
            </a:fld>
            <a:endParaRPr lang="ca-ES" b="1">
              <a:solidFill>
                <a:schemeClr val="tx1"/>
              </a:solidFill>
            </a:endParaRPr>
          </a:p>
        </p:txBody>
      </p:sp>
      <p:pic>
        <p:nvPicPr>
          <p:cNvPr id="5" name="Imatge 4">
            <a:extLst>
              <a:ext uri="{FF2B5EF4-FFF2-40B4-BE49-F238E27FC236}">
                <a16:creationId xmlns:a16="http://schemas.microsoft.com/office/drawing/2014/main" id="{A8A30D7C-F3CA-A51F-7F45-5DFC7EDF39CE}"/>
              </a:ext>
            </a:extLst>
          </p:cNvPr>
          <p:cNvPicPr>
            <a:picLocks noChangeAspect="1"/>
          </p:cNvPicPr>
          <p:nvPr/>
        </p:nvPicPr>
        <p:blipFill>
          <a:blip r:embed="rId2"/>
          <a:stretch>
            <a:fillRect/>
          </a:stretch>
        </p:blipFill>
        <p:spPr>
          <a:xfrm>
            <a:off x="433741" y="3957983"/>
            <a:ext cx="5952772" cy="1409349"/>
          </a:xfrm>
          <a:prstGeom prst="rect">
            <a:avLst/>
          </a:prstGeom>
        </p:spPr>
      </p:pic>
      <p:pic>
        <p:nvPicPr>
          <p:cNvPr id="9" name="Imatge 8">
            <a:extLst>
              <a:ext uri="{FF2B5EF4-FFF2-40B4-BE49-F238E27FC236}">
                <a16:creationId xmlns:a16="http://schemas.microsoft.com/office/drawing/2014/main" id="{21E9FF22-E27D-385F-35BF-8DD82E1E860C}"/>
              </a:ext>
            </a:extLst>
          </p:cNvPr>
          <p:cNvPicPr>
            <a:picLocks noChangeAspect="1"/>
          </p:cNvPicPr>
          <p:nvPr/>
        </p:nvPicPr>
        <p:blipFill>
          <a:blip r:embed="rId3"/>
          <a:stretch>
            <a:fillRect/>
          </a:stretch>
        </p:blipFill>
        <p:spPr>
          <a:xfrm>
            <a:off x="324465" y="6428408"/>
            <a:ext cx="5952772" cy="3376572"/>
          </a:xfrm>
          <a:prstGeom prst="rect">
            <a:avLst/>
          </a:prstGeom>
        </p:spPr>
      </p:pic>
    </p:spTree>
    <p:extLst>
      <p:ext uri="{BB962C8B-B14F-4D97-AF65-F5344CB8AC3E}">
        <p14:creationId xmlns:p14="http://schemas.microsoft.com/office/powerpoint/2010/main" val="11884559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CuadroTexto">
            <a:extLst>
              <a:ext uri="{FF2B5EF4-FFF2-40B4-BE49-F238E27FC236}">
                <a16:creationId xmlns:a16="http://schemas.microsoft.com/office/drawing/2014/main" id="{601DDD2B-56BE-4E06-96F1-57342AEC786C}"/>
              </a:ext>
            </a:extLst>
          </p:cNvPr>
          <p:cNvSpPr txBox="1"/>
          <p:nvPr/>
        </p:nvSpPr>
        <p:spPr>
          <a:xfrm>
            <a:off x="490662" y="966223"/>
            <a:ext cx="5895849" cy="2308324"/>
          </a:xfrm>
          <a:prstGeom prst="rect">
            <a:avLst/>
          </a:prstGeom>
          <a:noFill/>
        </p:spPr>
        <p:txBody>
          <a:bodyPr wrap="square" rtlCol="0">
            <a:spAutoFit/>
          </a:bodyPr>
          <a:lstStyle/>
          <a:p>
            <a:pPr algn="just" defTabSz="914400"/>
            <a:r>
              <a:rPr lang="ca-ES" sz="1600" dirty="0">
                <a:solidFill>
                  <a:prstClr val="black"/>
                </a:solidFill>
                <a:latin typeface="Arial"/>
              </a:rPr>
              <a:t>Pel que fa a la </a:t>
            </a:r>
            <a:r>
              <a:rPr lang="ca-ES" sz="1600" u="sng" dirty="0">
                <a:solidFill>
                  <a:prstClr val="black"/>
                </a:solidFill>
                <a:latin typeface="Arial"/>
              </a:rPr>
              <a:t>distribució de l’estalvi total</a:t>
            </a:r>
            <a:r>
              <a:rPr lang="ca-ES" sz="1600" dirty="0">
                <a:solidFill>
                  <a:prstClr val="black"/>
                </a:solidFill>
                <a:latin typeface="Arial"/>
              </a:rPr>
              <a:t> obtingut per tipus de procediment, el 99,7% del total de l’estalvi és obtingut pels procediments oberts.</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Els procediments oberts que aporten, en termes absoluts, major estalvi són l’Ordinari (68,6% del total) i el Simplificat (27,6%). Els Procediments Simplificat–Sumari i Restringit suposen l’1,9% i l’1,3%, respectivament, del total de l’estalvi obtingut. La contractació centralitzada ha suposat el 0,2%.</a:t>
            </a:r>
          </a:p>
        </p:txBody>
      </p:sp>
      <p:sp>
        <p:nvSpPr>
          <p:cNvPr id="5" name="Contenidor de número de diapositiva 4">
            <a:extLst>
              <a:ext uri="{FF2B5EF4-FFF2-40B4-BE49-F238E27FC236}">
                <a16:creationId xmlns:a16="http://schemas.microsoft.com/office/drawing/2014/main" id="{53C8A73B-A4EE-4499-98AD-E16E4B166948}"/>
              </a:ext>
            </a:extLst>
          </p:cNvPr>
          <p:cNvSpPr>
            <a:spLocks noGrp="1"/>
          </p:cNvSpPr>
          <p:nvPr>
            <p:ph type="sldNum" sz="quarter" idx="12"/>
          </p:nvPr>
        </p:nvSpPr>
        <p:spPr>
          <a:xfrm>
            <a:off x="5985163" y="11300181"/>
            <a:ext cx="401349" cy="649111"/>
          </a:xfrm>
        </p:spPr>
        <p:txBody>
          <a:bodyPr/>
          <a:lstStyle/>
          <a:p>
            <a:fld id="{69A02D07-1340-466E-8F89-ABB91E672000}" type="slidenum">
              <a:rPr lang="ca-ES" b="1" smtClean="0">
                <a:solidFill>
                  <a:schemeClr val="tx1"/>
                </a:solidFill>
              </a:rPr>
              <a:t>32</a:t>
            </a:fld>
            <a:endParaRPr lang="ca-ES" b="1">
              <a:solidFill>
                <a:schemeClr val="tx1"/>
              </a:solidFill>
            </a:endParaRPr>
          </a:p>
        </p:txBody>
      </p:sp>
      <p:pic>
        <p:nvPicPr>
          <p:cNvPr id="7" name="Imatge 6">
            <a:extLst>
              <a:ext uri="{FF2B5EF4-FFF2-40B4-BE49-F238E27FC236}">
                <a16:creationId xmlns:a16="http://schemas.microsoft.com/office/drawing/2014/main" id="{DF81180A-5FAC-4285-C333-15B45965ACE7}"/>
              </a:ext>
            </a:extLst>
          </p:cNvPr>
          <p:cNvPicPr>
            <a:picLocks noChangeAspect="1"/>
          </p:cNvPicPr>
          <p:nvPr/>
        </p:nvPicPr>
        <p:blipFill>
          <a:blip r:embed="rId2"/>
          <a:stretch>
            <a:fillRect/>
          </a:stretch>
        </p:blipFill>
        <p:spPr>
          <a:xfrm>
            <a:off x="554059" y="3969248"/>
            <a:ext cx="5769052" cy="1504347"/>
          </a:xfrm>
          <a:prstGeom prst="rect">
            <a:avLst/>
          </a:prstGeom>
        </p:spPr>
      </p:pic>
      <p:pic>
        <p:nvPicPr>
          <p:cNvPr id="9" name="Imatge 8">
            <a:extLst>
              <a:ext uri="{FF2B5EF4-FFF2-40B4-BE49-F238E27FC236}">
                <a16:creationId xmlns:a16="http://schemas.microsoft.com/office/drawing/2014/main" id="{D6E5FB52-2930-0FDD-F426-B296006F8F62}"/>
              </a:ext>
            </a:extLst>
          </p:cNvPr>
          <p:cNvPicPr>
            <a:picLocks noChangeAspect="1"/>
          </p:cNvPicPr>
          <p:nvPr/>
        </p:nvPicPr>
        <p:blipFill>
          <a:blip r:embed="rId3"/>
          <a:stretch>
            <a:fillRect/>
          </a:stretch>
        </p:blipFill>
        <p:spPr>
          <a:xfrm>
            <a:off x="401348" y="6414517"/>
            <a:ext cx="5985163" cy="4441268"/>
          </a:xfrm>
          <a:prstGeom prst="rect">
            <a:avLst/>
          </a:prstGeom>
        </p:spPr>
      </p:pic>
    </p:spTree>
    <p:extLst>
      <p:ext uri="{BB962C8B-B14F-4D97-AF65-F5344CB8AC3E}">
        <p14:creationId xmlns:p14="http://schemas.microsoft.com/office/powerpoint/2010/main" val="16190557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38ABA6DD-633C-81E2-6894-FF757DBCF422}"/>
            </a:ext>
          </a:extLst>
        </p:cNvPr>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7E2A1EAF-75E1-84E2-ED61-B73643AE83A8}"/>
              </a:ext>
            </a:extLst>
          </p:cNvPr>
          <p:cNvSpPr>
            <a:spLocks noGrp="1"/>
          </p:cNvSpPr>
          <p:nvPr>
            <p:ph type="sldNum" sz="quarter" idx="12"/>
          </p:nvPr>
        </p:nvSpPr>
        <p:spPr>
          <a:xfrm>
            <a:off x="6044539" y="11300181"/>
            <a:ext cx="341973"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ca-ES" sz="9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QuadreDeText 2">
            <a:extLst>
              <a:ext uri="{FF2B5EF4-FFF2-40B4-BE49-F238E27FC236}">
                <a16:creationId xmlns:a16="http://schemas.microsoft.com/office/drawing/2014/main" id="{8390714A-8F31-767C-1A54-1F9281F4D8EF}"/>
              </a:ext>
            </a:extLst>
          </p:cNvPr>
          <p:cNvSpPr txBox="1"/>
          <p:nvPr/>
        </p:nvSpPr>
        <p:spPr>
          <a:xfrm>
            <a:off x="1743075" y="6096000"/>
            <a:ext cx="3371850" cy="646331"/>
          </a:xfrm>
          <a:prstGeom prst="rect">
            <a:avLst/>
          </a:prstGeom>
          <a:noFill/>
        </p:spPr>
        <p:txBody>
          <a:bodyPr wrap="square" rtlCol="0">
            <a:spAutoFit/>
          </a:bodyPr>
          <a:lstStyle/>
          <a:p>
            <a:r>
              <a:rPr lang="ca-ES" sz="3600" b="1" dirty="0">
                <a:solidFill>
                  <a:srgbClr val="0000FF"/>
                </a:solidFill>
              </a:rPr>
              <a:t>CONCURRÈNCIA</a:t>
            </a:r>
          </a:p>
        </p:txBody>
      </p:sp>
    </p:spTree>
    <p:extLst>
      <p:ext uri="{BB962C8B-B14F-4D97-AF65-F5344CB8AC3E}">
        <p14:creationId xmlns:p14="http://schemas.microsoft.com/office/powerpoint/2010/main" val="28286799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3A61D841-0176-1B50-8D7E-693C7B9D3960}"/>
              </a:ext>
            </a:extLst>
          </p:cNvPr>
          <p:cNvSpPr>
            <a:spLocks noGrp="1"/>
          </p:cNvSpPr>
          <p:nvPr>
            <p:ph type="sldNum" sz="quarter" idx="12"/>
          </p:nvPr>
        </p:nvSpPr>
        <p:spPr>
          <a:xfrm>
            <a:off x="5937661" y="11300181"/>
            <a:ext cx="448851" cy="649111"/>
          </a:xfrm>
        </p:spPr>
        <p:txBody>
          <a:bodyPr/>
          <a:lstStyle/>
          <a:p>
            <a:fld id="{69A02D07-1340-466E-8F89-ABB91E672000}" type="slidenum">
              <a:rPr lang="ca-ES" b="1" smtClean="0">
                <a:solidFill>
                  <a:schemeClr val="tx1"/>
                </a:solidFill>
              </a:rPr>
              <a:t>34</a:t>
            </a:fld>
            <a:endParaRPr lang="ca-ES" b="1">
              <a:solidFill>
                <a:schemeClr val="tx1"/>
              </a:solidFill>
            </a:endParaRPr>
          </a:p>
        </p:txBody>
      </p:sp>
      <p:sp>
        <p:nvSpPr>
          <p:cNvPr id="3" name="QuadreDeText 2">
            <a:extLst>
              <a:ext uri="{FF2B5EF4-FFF2-40B4-BE49-F238E27FC236}">
                <a16:creationId xmlns:a16="http://schemas.microsoft.com/office/drawing/2014/main" id="{5FD09C1C-09D4-5779-F2FC-4FCB61352480}"/>
              </a:ext>
            </a:extLst>
          </p:cNvPr>
          <p:cNvSpPr txBox="1"/>
          <p:nvPr/>
        </p:nvSpPr>
        <p:spPr>
          <a:xfrm>
            <a:off x="697423" y="414274"/>
            <a:ext cx="5689089" cy="523220"/>
          </a:xfrm>
          <a:prstGeom prst="rect">
            <a:avLst/>
          </a:prstGeom>
          <a:noFill/>
        </p:spPr>
        <p:txBody>
          <a:bodyPr wrap="square" rtlCol="0">
            <a:spAutoFit/>
          </a:bodyPr>
          <a:lstStyle/>
          <a:p>
            <a:r>
              <a:rPr lang="ca-ES" sz="1600" b="1" dirty="0">
                <a:solidFill>
                  <a:srgbClr val="0000FF"/>
                </a:solidFill>
                <a:latin typeface="Arial" panose="020B0604020202020204" pitchFamily="34" charset="0"/>
                <a:cs typeface="Arial" panose="020B0604020202020204" pitchFamily="34" charset="0"/>
              </a:rPr>
              <a:t>4. CONCURRÈNCIA EN LA CONTRACTACIÓ</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aquesta anàlisi no tindrem en compte la contractació centralitzada.</a:t>
            </a:r>
          </a:p>
        </p:txBody>
      </p:sp>
      <p:sp>
        <p:nvSpPr>
          <p:cNvPr id="4" name="QuadreDeText 3">
            <a:extLst>
              <a:ext uri="{FF2B5EF4-FFF2-40B4-BE49-F238E27FC236}">
                <a16:creationId xmlns:a16="http://schemas.microsoft.com/office/drawing/2014/main" id="{2445B692-BDC3-6F5B-CE4F-68619EB21B03}"/>
              </a:ext>
            </a:extLst>
          </p:cNvPr>
          <p:cNvSpPr txBox="1"/>
          <p:nvPr/>
        </p:nvSpPr>
        <p:spPr>
          <a:xfrm>
            <a:off x="646446" y="1070787"/>
            <a:ext cx="5565103" cy="4770537"/>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La concurrència és una mesura que mostra el nombre d’ofertes rebudes per licitació. </a:t>
            </a:r>
          </a:p>
          <a:p>
            <a:pPr algn="just"/>
            <a:r>
              <a:rPr lang="ca-ES" sz="1600" dirty="0">
                <a:latin typeface="Arial" panose="020B0604020202020204" pitchFamily="34" charset="0"/>
                <a:cs typeface="Arial" panose="020B0604020202020204" pitchFamily="34" charset="0"/>
              </a:rPr>
              <a:t>Aquest indicador permet veure el grau de competència en les diferents licitacions, entenent que un major nivell de competència afavoreix una millor relació qualitat preu en l’adjudicació. També permet detectar aquells sectors amb una menor participació a fi d'adoptar mesures més eficients.</a:t>
            </a:r>
          </a:p>
          <a:p>
            <a:pPr algn="just"/>
            <a:endParaRPr lang="ca-ES" sz="1600" dirty="0">
              <a:latin typeface="Arial" panose="020B0604020202020204" pitchFamily="34" charset="0"/>
              <a:cs typeface="Arial" panose="020B0604020202020204" pitchFamily="34" charset="0"/>
            </a:endParaRPr>
          </a:p>
          <a:p>
            <a:pPr algn="just"/>
            <a:r>
              <a:rPr lang="ca-ES" sz="1600" dirty="0">
                <a:latin typeface="Arial" panose="020B0604020202020204" pitchFamily="34" charset="0"/>
                <a:cs typeface="Arial" panose="020B0604020202020204" pitchFamily="34" charset="0"/>
              </a:rPr>
              <a:t>En aquest apartat s’analitza la concurrència en la contractació segons les diverses variables disponibles, entre elles el nombre i l’import de les adjudicacions, el tipus de contracte i el tipus de procediment:</a:t>
            </a:r>
          </a:p>
          <a:p>
            <a:pPr algn="just"/>
            <a:endParaRPr lang="ca-ES" sz="16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ca-ES" sz="1600" dirty="0">
                <a:latin typeface="Arial" panose="020B0604020202020204" pitchFamily="34" charset="0"/>
                <a:cs typeface="Arial" panose="020B0604020202020204" pitchFamily="34" charset="0"/>
              </a:rPr>
              <a:t>Índex de concurrència mitjana.</a:t>
            </a:r>
          </a:p>
          <a:p>
            <a:pPr marL="285750" indent="-285750" algn="just">
              <a:buFont typeface="Arial" panose="020B0604020202020204" pitchFamily="34" charset="0"/>
              <a:buChar char="•"/>
            </a:pPr>
            <a:r>
              <a:rPr lang="ca-ES" sz="1600" dirty="0">
                <a:latin typeface="Arial" panose="020B0604020202020204" pitchFamily="34" charset="0"/>
                <a:cs typeface="Arial" panose="020B0604020202020204" pitchFamily="34" charset="0"/>
              </a:rPr>
              <a:t>Anàlisi de les adjudicacions en funció del nombre de licitadors.</a:t>
            </a:r>
          </a:p>
          <a:p>
            <a:pPr marL="285750" indent="-285750" algn="just">
              <a:buFont typeface="Arial" panose="020B0604020202020204" pitchFamily="34" charset="0"/>
              <a:buChar char="•"/>
            </a:pPr>
            <a:r>
              <a:rPr lang="ca-ES" sz="1600" dirty="0">
                <a:latin typeface="Arial" panose="020B0604020202020204" pitchFamily="34" charset="0"/>
                <a:cs typeface="Arial" panose="020B0604020202020204" pitchFamily="34" charset="0"/>
              </a:rPr>
              <a:t>Anàlisi de les licitacions amb una sola oferta</a:t>
            </a:r>
          </a:p>
          <a:p>
            <a:pPr marL="285750" indent="-285750" algn="just">
              <a:buFont typeface="Arial" panose="020B0604020202020204" pitchFamily="34" charset="0"/>
              <a:buChar char="•"/>
            </a:pPr>
            <a:r>
              <a:rPr lang="ca-ES" sz="1600" dirty="0">
                <a:latin typeface="Arial" panose="020B0604020202020204" pitchFamily="34" charset="0"/>
                <a:cs typeface="Arial" panose="020B0604020202020204" pitchFamily="34" charset="0"/>
              </a:rPr>
              <a:t>Anàlisi de les licitacions desertes</a:t>
            </a:r>
          </a:p>
        </p:txBody>
      </p:sp>
      <p:sp>
        <p:nvSpPr>
          <p:cNvPr id="5" name="QuadreDeText 4">
            <a:extLst>
              <a:ext uri="{FF2B5EF4-FFF2-40B4-BE49-F238E27FC236}">
                <a16:creationId xmlns:a16="http://schemas.microsoft.com/office/drawing/2014/main" id="{B12AB27C-22AC-4D8D-B1D1-BDD52433B37C}"/>
              </a:ext>
            </a:extLst>
          </p:cNvPr>
          <p:cNvSpPr txBox="1"/>
          <p:nvPr/>
        </p:nvSpPr>
        <p:spPr>
          <a:xfrm>
            <a:off x="646445" y="5996031"/>
            <a:ext cx="3978212" cy="338554"/>
          </a:xfrm>
          <a:prstGeom prst="rect">
            <a:avLst/>
          </a:prstGeom>
          <a:noFill/>
        </p:spPr>
        <p:txBody>
          <a:bodyPr wrap="square" rtlCol="0">
            <a:spAutoFit/>
          </a:bodyPr>
          <a:lstStyle/>
          <a:p>
            <a:pPr defTabSz="914400"/>
            <a:r>
              <a:rPr lang="ca-ES" sz="1600" b="1" dirty="0">
                <a:solidFill>
                  <a:srgbClr val="0000FF"/>
                </a:solidFill>
                <a:latin typeface="Arial"/>
              </a:rPr>
              <a:t>ÍNDEX DE CONCURRÈNCIA</a:t>
            </a:r>
          </a:p>
        </p:txBody>
      </p:sp>
      <p:sp>
        <p:nvSpPr>
          <p:cNvPr id="8" name="QuadreDeText 7">
            <a:extLst>
              <a:ext uri="{FF2B5EF4-FFF2-40B4-BE49-F238E27FC236}">
                <a16:creationId xmlns:a16="http://schemas.microsoft.com/office/drawing/2014/main" id="{45198EE6-83D5-8232-D73C-0CA71BD0A8BE}"/>
              </a:ext>
            </a:extLst>
          </p:cNvPr>
          <p:cNvSpPr txBox="1"/>
          <p:nvPr/>
        </p:nvSpPr>
        <p:spPr>
          <a:xfrm>
            <a:off x="646445" y="6489292"/>
            <a:ext cx="5565103" cy="2800767"/>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Aquest índex és el resultat de dividir el nombre d’ofertes rebudes (licitadors) pel nombre d’adjudicacions per procediments oberts.</a:t>
            </a:r>
          </a:p>
          <a:p>
            <a:pPr algn="just"/>
            <a:r>
              <a:rPr lang="ca-ES" sz="1600" dirty="0">
                <a:latin typeface="Arial" panose="020B0604020202020204" pitchFamily="34" charset="0"/>
                <a:cs typeface="Arial" panose="020B0604020202020204" pitchFamily="34" charset="0"/>
              </a:rPr>
              <a:t>El total d’ofertes presentades en les diferents licitacions amb publicitat adjudicades al llarg del primer trimestre de  2026 ha estat </a:t>
            </a:r>
            <a:r>
              <a:rPr lang="ca-ES" sz="1600" b="1" dirty="0">
                <a:solidFill>
                  <a:srgbClr val="0000FF"/>
                </a:solidFill>
                <a:latin typeface="Arial" panose="020B0604020202020204" pitchFamily="34" charset="0"/>
                <a:cs typeface="Arial" panose="020B0604020202020204" pitchFamily="34" charset="0"/>
              </a:rPr>
              <a:t>644 </a:t>
            </a:r>
            <a:r>
              <a:rPr lang="ca-ES" sz="1600" dirty="0">
                <a:latin typeface="Arial" panose="020B0604020202020204" pitchFamily="34" charset="0"/>
                <a:cs typeface="Arial" panose="020B0604020202020204" pitchFamily="34" charset="0"/>
              </a:rPr>
              <a:t>i el nombre d’adjudicacions 140. L’índex de concurrència, per tant, es situa en </a:t>
            </a:r>
            <a:r>
              <a:rPr lang="ca-ES" sz="1600" b="1" dirty="0">
                <a:solidFill>
                  <a:srgbClr val="0000FF"/>
                </a:solidFill>
                <a:latin typeface="Arial" panose="020B0604020202020204" pitchFamily="34" charset="0"/>
                <a:cs typeface="Arial" panose="020B0604020202020204" pitchFamily="34" charset="0"/>
              </a:rPr>
              <a:t>4,6 licitadors per contracte adjudicat. </a:t>
            </a:r>
          </a:p>
          <a:p>
            <a:pPr algn="just"/>
            <a:r>
              <a:rPr lang="ca-ES" sz="1600" dirty="0">
                <a:latin typeface="Arial" panose="020B0604020202020204" pitchFamily="34" charset="0"/>
                <a:cs typeface="Arial" panose="020B0604020202020204" pitchFamily="34" charset="0"/>
              </a:rPr>
              <a:t>La concurrència obtinguda en la corporació (4,9 licitadors) és quasi el doble de la obtinguda en el sector públic (2,8 licitadors)</a:t>
            </a:r>
          </a:p>
        </p:txBody>
      </p:sp>
      <p:pic>
        <p:nvPicPr>
          <p:cNvPr id="9" name="Imatge 8">
            <a:extLst>
              <a:ext uri="{FF2B5EF4-FFF2-40B4-BE49-F238E27FC236}">
                <a16:creationId xmlns:a16="http://schemas.microsoft.com/office/drawing/2014/main" id="{550721C2-D72C-E207-0280-E84EA08F4AAE}"/>
              </a:ext>
            </a:extLst>
          </p:cNvPr>
          <p:cNvPicPr>
            <a:picLocks noChangeAspect="1"/>
          </p:cNvPicPr>
          <p:nvPr/>
        </p:nvPicPr>
        <p:blipFill>
          <a:blip r:embed="rId2"/>
          <a:stretch>
            <a:fillRect/>
          </a:stretch>
        </p:blipFill>
        <p:spPr>
          <a:xfrm>
            <a:off x="740792" y="9501360"/>
            <a:ext cx="5500398" cy="1970472"/>
          </a:xfrm>
          <a:prstGeom prst="rect">
            <a:avLst/>
          </a:prstGeom>
        </p:spPr>
      </p:pic>
    </p:spTree>
    <p:extLst>
      <p:ext uri="{BB962C8B-B14F-4D97-AF65-F5344CB8AC3E}">
        <p14:creationId xmlns:p14="http://schemas.microsoft.com/office/powerpoint/2010/main" val="12449694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QuadreDeText 4">
            <a:extLst>
              <a:ext uri="{FF2B5EF4-FFF2-40B4-BE49-F238E27FC236}">
                <a16:creationId xmlns:a16="http://schemas.microsoft.com/office/drawing/2014/main" id="{20C92CD6-1426-45D2-AC7B-389611CEEE80}"/>
              </a:ext>
            </a:extLst>
          </p:cNvPr>
          <p:cNvSpPr txBox="1"/>
          <p:nvPr/>
        </p:nvSpPr>
        <p:spPr>
          <a:xfrm>
            <a:off x="447995" y="629975"/>
            <a:ext cx="6175235" cy="4031873"/>
          </a:xfrm>
          <a:prstGeom prst="rect">
            <a:avLst/>
          </a:prstGeom>
          <a:noFill/>
        </p:spPr>
        <p:txBody>
          <a:bodyPr wrap="square" rtlCol="0">
            <a:spAutoFit/>
          </a:bodyPr>
          <a:lstStyle/>
          <a:p>
            <a:pPr algn="just" defTabSz="914400"/>
            <a:r>
              <a:rPr lang="ca-ES" sz="1600" dirty="0">
                <a:solidFill>
                  <a:prstClr val="black"/>
                </a:solidFill>
                <a:latin typeface="Arial"/>
              </a:rPr>
              <a:t> En funció del </a:t>
            </a:r>
            <a:r>
              <a:rPr lang="ca-ES" sz="1600" u="sng" dirty="0">
                <a:solidFill>
                  <a:prstClr val="black"/>
                </a:solidFill>
                <a:latin typeface="Arial"/>
              </a:rPr>
              <a:t>tipus de contracte</a:t>
            </a:r>
            <a:r>
              <a:rPr lang="ca-ES" sz="1600" dirty="0">
                <a:solidFill>
                  <a:prstClr val="black"/>
                </a:solidFill>
                <a:latin typeface="Arial"/>
              </a:rPr>
              <a:t>:</a:t>
            </a: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r>
              <a:rPr lang="ca-ES" sz="1600" dirty="0">
                <a:solidFill>
                  <a:prstClr val="black"/>
                </a:solidFill>
                <a:latin typeface="Arial"/>
              </a:rPr>
              <a:t> </a:t>
            </a:r>
          </a:p>
        </p:txBody>
      </p:sp>
      <p:sp>
        <p:nvSpPr>
          <p:cNvPr id="7" name="QuadreDeText 6">
            <a:extLst>
              <a:ext uri="{FF2B5EF4-FFF2-40B4-BE49-F238E27FC236}">
                <a16:creationId xmlns:a16="http://schemas.microsoft.com/office/drawing/2014/main" id="{2D8FA93D-5C4D-4F53-A81C-B39E36FCC6AB}"/>
              </a:ext>
            </a:extLst>
          </p:cNvPr>
          <p:cNvSpPr txBox="1"/>
          <p:nvPr/>
        </p:nvSpPr>
        <p:spPr>
          <a:xfrm>
            <a:off x="555305" y="8754405"/>
            <a:ext cx="5826668" cy="2308324"/>
          </a:xfrm>
          <a:prstGeom prst="rect">
            <a:avLst/>
          </a:prstGeom>
          <a:noFill/>
        </p:spPr>
        <p:txBody>
          <a:bodyPr wrap="square" rtlCol="0">
            <a:spAutoFit/>
          </a:bodyPr>
          <a:lstStyle/>
          <a:p>
            <a:pPr algn="just" defTabSz="914400"/>
            <a:r>
              <a:rPr lang="ca-ES" sz="1600" dirty="0">
                <a:solidFill>
                  <a:prstClr val="black"/>
                </a:solidFill>
                <a:latin typeface="Arial"/>
              </a:rPr>
              <a:t>Analitzant els índex de </a:t>
            </a:r>
            <a:r>
              <a:rPr lang="ca-ES" sz="1600" u="sng" dirty="0">
                <a:solidFill>
                  <a:prstClr val="black"/>
                </a:solidFill>
                <a:latin typeface="Arial"/>
              </a:rPr>
              <a:t>concurrència</a:t>
            </a:r>
            <a:r>
              <a:rPr lang="ca-ES" sz="1600" dirty="0">
                <a:solidFill>
                  <a:prstClr val="black"/>
                </a:solidFill>
                <a:latin typeface="Arial"/>
              </a:rPr>
              <a:t> de la corporació i el seu sector públic </a:t>
            </a:r>
            <a:r>
              <a:rPr lang="ca-ES" sz="1600" u="sng" dirty="0">
                <a:solidFill>
                  <a:prstClr val="black"/>
                </a:solidFill>
                <a:latin typeface="Arial"/>
              </a:rPr>
              <a:t>en funció del tipus de contracte </a:t>
            </a:r>
            <a:r>
              <a:rPr lang="ca-ES" sz="1600" dirty="0">
                <a:solidFill>
                  <a:prstClr val="black"/>
                </a:solidFill>
                <a:latin typeface="Arial"/>
              </a:rPr>
              <a:t>s’observa que els contractes privats són els que presenten una concurrència més alta, 8,4 licitadors per adjudicació degut a una sola licitació que va tenir 33 licitadors. </a:t>
            </a:r>
            <a:r>
              <a:rPr kumimoji="0" lang="ca-ES" sz="1600" b="0" i="0" u="none" strike="noStrike" kern="1200" cap="none" spc="0" normalizeH="0" baseline="0" noProof="0" dirty="0">
                <a:ln>
                  <a:noFill/>
                </a:ln>
                <a:solidFill>
                  <a:prstClr val="black"/>
                </a:solidFill>
                <a:effectLst/>
                <a:uLnTx/>
                <a:uFillTx/>
                <a:latin typeface="Arial"/>
                <a:ea typeface="+mn-ea"/>
                <a:cs typeface="+mn-cs"/>
              </a:rPr>
              <a:t>La concurrència en els contractes de serveis i d’obres es situa al voltant de 4,7 licitadors per adjudicació i la dels contractes de subministraments es situa en 3,6 licitadors per adjudicació, per sota de la mitjana</a:t>
            </a:r>
            <a:r>
              <a:rPr lang="ca-ES" sz="1600" dirty="0">
                <a:solidFill>
                  <a:prstClr val="black"/>
                </a:solidFill>
                <a:latin typeface="Arial"/>
              </a:rPr>
              <a:t>.</a:t>
            </a:r>
          </a:p>
        </p:txBody>
      </p:sp>
      <p:sp>
        <p:nvSpPr>
          <p:cNvPr id="9" name="Contenidor de número de diapositiva 8">
            <a:extLst>
              <a:ext uri="{FF2B5EF4-FFF2-40B4-BE49-F238E27FC236}">
                <a16:creationId xmlns:a16="http://schemas.microsoft.com/office/drawing/2014/main" id="{76A61163-42E0-479F-B4B5-8E8931EE319E}"/>
              </a:ext>
            </a:extLst>
          </p:cNvPr>
          <p:cNvSpPr>
            <a:spLocks noGrp="1"/>
          </p:cNvSpPr>
          <p:nvPr>
            <p:ph type="sldNum" sz="quarter" idx="12"/>
          </p:nvPr>
        </p:nvSpPr>
        <p:spPr>
          <a:xfrm>
            <a:off x="6090686" y="11236996"/>
            <a:ext cx="328613" cy="417165"/>
          </a:xfrm>
        </p:spPr>
        <p:txBody>
          <a:bodyPr/>
          <a:lstStyle/>
          <a:p>
            <a:fld id="{69A02D07-1340-466E-8F89-ABB91E672000}" type="slidenum">
              <a:rPr lang="ca-ES" b="1" smtClean="0">
                <a:solidFill>
                  <a:schemeClr val="tx1"/>
                </a:solidFill>
              </a:rPr>
              <a:t>35</a:t>
            </a:fld>
            <a:endParaRPr lang="ca-ES" b="1" dirty="0">
              <a:solidFill>
                <a:schemeClr val="tx1"/>
              </a:solidFill>
            </a:endParaRPr>
          </a:p>
        </p:txBody>
      </p:sp>
      <p:pic>
        <p:nvPicPr>
          <p:cNvPr id="4" name="Imatge 3">
            <a:extLst>
              <a:ext uri="{FF2B5EF4-FFF2-40B4-BE49-F238E27FC236}">
                <a16:creationId xmlns:a16="http://schemas.microsoft.com/office/drawing/2014/main" id="{BD725784-EDD5-20BB-CBE7-2FCE2EDA3B30}"/>
              </a:ext>
            </a:extLst>
          </p:cNvPr>
          <p:cNvPicPr>
            <a:picLocks noChangeAspect="1"/>
          </p:cNvPicPr>
          <p:nvPr/>
        </p:nvPicPr>
        <p:blipFill>
          <a:blip r:embed="rId3"/>
          <a:stretch>
            <a:fillRect/>
          </a:stretch>
        </p:blipFill>
        <p:spPr>
          <a:xfrm>
            <a:off x="555305" y="1318761"/>
            <a:ext cx="5854700" cy="1327150"/>
          </a:xfrm>
          <a:prstGeom prst="rect">
            <a:avLst/>
          </a:prstGeom>
        </p:spPr>
      </p:pic>
      <p:pic>
        <p:nvPicPr>
          <p:cNvPr id="10" name="Imatge 9">
            <a:extLst>
              <a:ext uri="{FF2B5EF4-FFF2-40B4-BE49-F238E27FC236}">
                <a16:creationId xmlns:a16="http://schemas.microsoft.com/office/drawing/2014/main" id="{5ECFD56A-8DE1-73AD-7B89-D8810C02F322}"/>
              </a:ext>
            </a:extLst>
          </p:cNvPr>
          <p:cNvPicPr>
            <a:picLocks noChangeAspect="1"/>
          </p:cNvPicPr>
          <p:nvPr/>
        </p:nvPicPr>
        <p:blipFill>
          <a:blip r:embed="rId4"/>
          <a:stretch>
            <a:fillRect/>
          </a:stretch>
        </p:blipFill>
        <p:spPr>
          <a:xfrm>
            <a:off x="555305" y="2839356"/>
            <a:ext cx="5854700" cy="2641600"/>
          </a:xfrm>
          <a:prstGeom prst="rect">
            <a:avLst/>
          </a:prstGeom>
        </p:spPr>
      </p:pic>
      <p:pic>
        <p:nvPicPr>
          <p:cNvPr id="12" name="Imatge 11">
            <a:extLst>
              <a:ext uri="{FF2B5EF4-FFF2-40B4-BE49-F238E27FC236}">
                <a16:creationId xmlns:a16="http://schemas.microsoft.com/office/drawing/2014/main" id="{0968728D-0048-0605-559C-B10F36E7DFBC}"/>
              </a:ext>
            </a:extLst>
          </p:cNvPr>
          <p:cNvPicPr>
            <a:picLocks noChangeAspect="1"/>
          </p:cNvPicPr>
          <p:nvPr/>
        </p:nvPicPr>
        <p:blipFill>
          <a:blip r:embed="rId5"/>
          <a:stretch>
            <a:fillRect/>
          </a:stretch>
        </p:blipFill>
        <p:spPr>
          <a:xfrm>
            <a:off x="555305" y="5955863"/>
            <a:ext cx="5854700" cy="2323635"/>
          </a:xfrm>
          <a:prstGeom prst="rect">
            <a:avLst/>
          </a:prstGeom>
        </p:spPr>
      </p:pic>
    </p:spTree>
    <p:extLst>
      <p:ext uri="{BB962C8B-B14F-4D97-AF65-F5344CB8AC3E}">
        <p14:creationId xmlns:p14="http://schemas.microsoft.com/office/powerpoint/2010/main" val="10120411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3056253B-B993-70B4-1D41-B0BC9448AACB}"/>
              </a:ext>
            </a:extLst>
          </p:cNvPr>
          <p:cNvSpPr>
            <a:spLocks noGrp="1"/>
          </p:cNvSpPr>
          <p:nvPr>
            <p:ph type="sldNum" sz="quarter" idx="12"/>
          </p:nvPr>
        </p:nvSpPr>
        <p:spPr>
          <a:xfrm>
            <a:off x="6008913" y="11300181"/>
            <a:ext cx="377599" cy="649111"/>
          </a:xfrm>
        </p:spPr>
        <p:txBody>
          <a:bodyPr/>
          <a:lstStyle/>
          <a:p>
            <a:fld id="{69A02D07-1340-466E-8F89-ABB91E672000}" type="slidenum">
              <a:rPr lang="ca-ES" b="1" smtClean="0">
                <a:solidFill>
                  <a:schemeClr val="tx1"/>
                </a:solidFill>
              </a:rPr>
              <a:t>36</a:t>
            </a:fld>
            <a:endParaRPr lang="ca-ES" b="1">
              <a:solidFill>
                <a:schemeClr val="tx1"/>
              </a:solidFill>
            </a:endParaRPr>
          </a:p>
        </p:txBody>
      </p:sp>
      <p:sp>
        <p:nvSpPr>
          <p:cNvPr id="5" name="QuadreDeText 4">
            <a:extLst>
              <a:ext uri="{FF2B5EF4-FFF2-40B4-BE49-F238E27FC236}">
                <a16:creationId xmlns:a16="http://schemas.microsoft.com/office/drawing/2014/main" id="{26CF3C81-2DB0-7565-D0B2-597CF2F6DB9A}"/>
              </a:ext>
            </a:extLst>
          </p:cNvPr>
          <p:cNvSpPr txBox="1"/>
          <p:nvPr/>
        </p:nvSpPr>
        <p:spPr>
          <a:xfrm>
            <a:off x="461963" y="406709"/>
            <a:ext cx="5920426" cy="338554"/>
          </a:xfrm>
          <a:prstGeom prst="rect">
            <a:avLst/>
          </a:prstGeom>
          <a:noFill/>
        </p:spPr>
        <p:txBody>
          <a:bodyPr wrap="square" rtlCol="0">
            <a:spAutoFit/>
          </a:bodyPr>
          <a:lstStyle/>
          <a:p>
            <a:r>
              <a:rPr lang="ca-ES" sz="1600" dirty="0">
                <a:latin typeface="Arial" panose="020B0604020202020204" pitchFamily="34" charset="0"/>
                <a:cs typeface="Arial" panose="020B0604020202020204" pitchFamily="34" charset="0"/>
              </a:rPr>
              <a:t>En funció del </a:t>
            </a:r>
            <a:r>
              <a:rPr lang="ca-ES" sz="1600" u="sng" dirty="0">
                <a:latin typeface="Arial" panose="020B0604020202020204" pitchFamily="34" charset="0"/>
                <a:cs typeface="Arial" panose="020B0604020202020204" pitchFamily="34" charset="0"/>
              </a:rPr>
              <a:t>tipus de procediment obert</a:t>
            </a:r>
            <a:r>
              <a:rPr lang="ca-ES" sz="1600" dirty="0">
                <a:latin typeface="Arial" panose="020B0604020202020204" pitchFamily="34" charset="0"/>
                <a:cs typeface="Arial" panose="020B0604020202020204" pitchFamily="34" charset="0"/>
              </a:rPr>
              <a:t>:</a:t>
            </a:r>
          </a:p>
        </p:txBody>
      </p:sp>
      <p:sp>
        <p:nvSpPr>
          <p:cNvPr id="7" name="QuadreDeText 6">
            <a:extLst>
              <a:ext uri="{FF2B5EF4-FFF2-40B4-BE49-F238E27FC236}">
                <a16:creationId xmlns:a16="http://schemas.microsoft.com/office/drawing/2014/main" id="{A635D474-3EAC-6CFE-0E51-7FE07871D80D}"/>
              </a:ext>
            </a:extLst>
          </p:cNvPr>
          <p:cNvSpPr txBox="1"/>
          <p:nvPr/>
        </p:nvSpPr>
        <p:spPr>
          <a:xfrm>
            <a:off x="461963" y="9199682"/>
            <a:ext cx="6017295" cy="2308324"/>
          </a:xfrm>
          <a:prstGeom prst="rect">
            <a:avLst/>
          </a:prstGeom>
          <a:noFill/>
        </p:spPr>
        <p:txBody>
          <a:bodyPr wrap="square" rtlCol="0">
            <a:spAutoFit/>
          </a:bodyPr>
          <a:lstStyle/>
          <a:p>
            <a:pPr algn="just" defTabSz="914400"/>
            <a:r>
              <a:rPr lang="ca-ES" sz="1600" dirty="0">
                <a:solidFill>
                  <a:prstClr val="black"/>
                </a:solidFill>
                <a:latin typeface="Arial"/>
              </a:rPr>
              <a:t>En analitzar la </a:t>
            </a:r>
            <a:r>
              <a:rPr lang="ca-ES" sz="1600" u="sng" dirty="0">
                <a:solidFill>
                  <a:prstClr val="black"/>
                </a:solidFill>
                <a:latin typeface="Arial"/>
              </a:rPr>
              <a:t>concurrència en funció del procediment d’adjudicació obert</a:t>
            </a:r>
            <a:r>
              <a:rPr lang="ca-ES" sz="1600" dirty="0">
                <a:solidFill>
                  <a:prstClr val="black"/>
                </a:solidFill>
                <a:latin typeface="Arial"/>
              </a:rPr>
              <a:t>, s’observa que la concurrència més alta es produeix en el procediment restringit situant-se en 15,4 licitadors per adjudicació. La concurrència en els procediments simplificats i simplificat-sumaris es situen el 5,1 i 4,3 licitadors per adjudicació, respectivament. La concurrència en els procediments ordinaris és de 3,6 licitadors per adjudicació, per sota de la mitjana.</a:t>
            </a:r>
          </a:p>
          <a:p>
            <a:pPr algn="just" defTabSz="914400"/>
            <a:endParaRPr lang="ca-ES" sz="1600" dirty="0">
              <a:solidFill>
                <a:prstClr val="black"/>
              </a:solidFill>
              <a:latin typeface="Arial"/>
            </a:endParaRPr>
          </a:p>
        </p:txBody>
      </p:sp>
      <p:pic>
        <p:nvPicPr>
          <p:cNvPr id="4" name="Imatge 3">
            <a:extLst>
              <a:ext uri="{FF2B5EF4-FFF2-40B4-BE49-F238E27FC236}">
                <a16:creationId xmlns:a16="http://schemas.microsoft.com/office/drawing/2014/main" id="{71D5F4B8-7B50-FAFF-D247-E3D8ED656387}"/>
              </a:ext>
            </a:extLst>
          </p:cNvPr>
          <p:cNvPicPr>
            <a:picLocks noChangeAspect="1"/>
          </p:cNvPicPr>
          <p:nvPr/>
        </p:nvPicPr>
        <p:blipFill>
          <a:blip r:embed="rId2"/>
          <a:stretch>
            <a:fillRect/>
          </a:stretch>
        </p:blipFill>
        <p:spPr>
          <a:xfrm>
            <a:off x="475612" y="1237088"/>
            <a:ext cx="5920426" cy="1266498"/>
          </a:xfrm>
          <a:prstGeom prst="rect">
            <a:avLst/>
          </a:prstGeom>
        </p:spPr>
      </p:pic>
      <p:pic>
        <p:nvPicPr>
          <p:cNvPr id="10" name="Imatge 9">
            <a:extLst>
              <a:ext uri="{FF2B5EF4-FFF2-40B4-BE49-F238E27FC236}">
                <a16:creationId xmlns:a16="http://schemas.microsoft.com/office/drawing/2014/main" id="{A1C27324-2F39-44B6-B536-3C669F7E0E1C}"/>
              </a:ext>
            </a:extLst>
          </p:cNvPr>
          <p:cNvPicPr>
            <a:picLocks noChangeAspect="1"/>
          </p:cNvPicPr>
          <p:nvPr/>
        </p:nvPicPr>
        <p:blipFill>
          <a:blip r:embed="rId3"/>
          <a:stretch>
            <a:fillRect/>
          </a:stretch>
        </p:blipFill>
        <p:spPr>
          <a:xfrm>
            <a:off x="457108" y="2747126"/>
            <a:ext cx="5986282" cy="2677590"/>
          </a:xfrm>
          <a:prstGeom prst="rect">
            <a:avLst/>
          </a:prstGeom>
        </p:spPr>
      </p:pic>
      <p:pic>
        <p:nvPicPr>
          <p:cNvPr id="12" name="Imatge 11">
            <a:extLst>
              <a:ext uri="{FF2B5EF4-FFF2-40B4-BE49-F238E27FC236}">
                <a16:creationId xmlns:a16="http://schemas.microsoft.com/office/drawing/2014/main" id="{5D498353-DCFE-8BDA-513D-8FE5AC5577C9}"/>
              </a:ext>
            </a:extLst>
          </p:cNvPr>
          <p:cNvPicPr>
            <a:picLocks noChangeAspect="1"/>
          </p:cNvPicPr>
          <p:nvPr/>
        </p:nvPicPr>
        <p:blipFill>
          <a:blip r:embed="rId4"/>
          <a:stretch>
            <a:fillRect/>
          </a:stretch>
        </p:blipFill>
        <p:spPr>
          <a:xfrm>
            <a:off x="522950" y="5976538"/>
            <a:ext cx="5956308" cy="2938527"/>
          </a:xfrm>
          <a:prstGeom prst="rect">
            <a:avLst/>
          </a:prstGeom>
        </p:spPr>
      </p:pic>
    </p:spTree>
    <p:extLst>
      <p:ext uri="{BB962C8B-B14F-4D97-AF65-F5344CB8AC3E}">
        <p14:creationId xmlns:p14="http://schemas.microsoft.com/office/powerpoint/2010/main" val="40998282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CuadroTexto">
            <a:extLst>
              <a:ext uri="{FF2B5EF4-FFF2-40B4-BE49-F238E27FC236}">
                <a16:creationId xmlns:a16="http://schemas.microsoft.com/office/drawing/2014/main" id="{D539AF58-EA8C-4F4C-81D4-C969ADFC4760}"/>
              </a:ext>
            </a:extLst>
          </p:cNvPr>
          <p:cNvSpPr txBox="1"/>
          <p:nvPr/>
        </p:nvSpPr>
        <p:spPr>
          <a:xfrm>
            <a:off x="424959" y="509842"/>
            <a:ext cx="6112756" cy="1569660"/>
          </a:xfrm>
          <a:prstGeom prst="rect">
            <a:avLst/>
          </a:prstGeom>
          <a:noFill/>
        </p:spPr>
        <p:txBody>
          <a:bodyPr wrap="square" rtlCol="0">
            <a:spAutoFit/>
          </a:bodyPr>
          <a:lstStyle/>
          <a:p>
            <a:pPr defTabSz="914400"/>
            <a:r>
              <a:rPr lang="ca-ES" sz="1600" b="1" dirty="0">
                <a:solidFill>
                  <a:srgbClr val="0000FF"/>
                </a:solidFill>
                <a:latin typeface="Arial" panose="020B0604020202020204" pitchFamily="34" charset="0"/>
                <a:cs typeface="Arial" panose="020B0604020202020204" pitchFamily="34" charset="0"/>
              </a:rPr>
              <a:t>ADJUDICACIONS PER NOMBRE DE LICITADORS</a:t>
            </a:r>
          </a:p>
          <a:p>
            <a:pPr defTabSz="914400"/>
            <a:endParaRPr lang="ca-ES" sz="1600" dirty="0">
              <a:solidFill>
                <a:prstClr val="black"/>
              </a:solidFill>
              <a:latin typeface="Arial" panose="020B0604020202020204" pitchFamily="34" charset="0"/>
              <a:cs typeface="Arial" panose="020B0604020202020204" pitchFamily="34" charset="0"/>
            </a:endParaRPr>
          </a:p>
          <a:p>
            <a:pPr algn="just" defTabSz="914400"/>
            <a:r>
              <a:rPr lang="ca-ES" sz="1600" dirty="0">
                <a:solidFill>
                  <a:prstClr val="black"/>
                </a:solidFill>
                <a:latin typeface="Arial" panose="020B0604020202020204" pitchFamily="34" charset="0"/>
                <a:cs typeface="Arial" panose="020B0604020202020204" pitchFamily="34" charset="0"/>
              </a:rPr>
              <a:t>La següent taula mostra la distribució de les adjudicacions, per procediment obert, realitzades per les diferents àrees de la corporació i el seu sector públic al llarg del primer trimestre de 2026, en funció del nombre d’ofertes rebudes. </a:t>
            </a:r>
          </a:p>
        </p:txBody>
      </p:sp>
      <p:sp>
        <p:nvSpPr>
          <p:cNvPr id="4" name="5 CuadroTexto">
            <a:extLst>
              <a:ext uri="{FF2B5EF4-FFF2-40B4-BE49-F238E27FC236}">
                <a16:creationId xmlns:a16="http://schemas.microsoft.com/office/drawing/2014/main" id="{6F0897B4-7E6E-4067-BF0C-E3E90CD7CC1A}"/>
              </a:ext>
            </a:extLst>
          </p:cNvPr>
          <p:cNvSpPr txBox="1"/>
          <p:nvPr/>
        </p:nvSpPr>
        <p:spPr>
          <a:xfrm>
            <a:off x="446235" y="7829664"/>
            <a:ext cx="6112756" cy="3539430"/>
          </a:xfrm>
          <a:prstGeom prst="rect">
            <a:avLst/>
          </a:prstGeom>
          <a:noFill/>
        </p:spPr>
        <p:txBody>
          <a:bodyPr wrap="square" rtlCol="0">
            <a:spAutoFit/>
          </a:bodyPr>
          <a:lstStyle/>
          <a:p>
            <a:pPr algn="just" defTabSz="914400"/>
            <a:r>
              <a:rPr lang="ca-ES" sz="1600" dirty="0">
                <a:solidFill>
                  <a:prstClr val="black"/>
                </a:solidFill>
                <a:latin typeface="Arial"/>
              </a:rPr>
              <a:t>S’observa com el </a:t>
            </a:r>
            <a:r>
              <a:rPr lang="ca-ES" sz="1600" b="1" dirty="0">
                <a:solidFill>
                  <a:srgbClr val="0000FF"/>
                </a:solidFill>
                <a:latin typeface="Arial"/>
              </a:rPr>
              <a:t>19%</a:t>
            </a:r>
            <a:r>
              <a:rPr lang="ca-ES" sz="1600" dirty="0">
                <a:solidFill>
                  <a:schemeClr val="tx1">
                    <a:lumMod val="95000"/>
                    <a:lumOff val="5000"/>
                  </a:schemeClr>
                </a:solidFill>
                <a:latin typeface="Arial"/>
              </a:rPr>
              <a:t> (27 adjudicacions) </a:t>
            </a:r>
            <a:r>
              <a:rPr lang="ca-ES" sz="1600" dirty="0">
                <a:solidFill>
                  <a:prstClr val="black"/>
                </a:solidFill>
                <a:latin typeface="Arial"/>
              </a:rPr>
              <a:t>del nombre total de les adjudicacions per procediment obert (140 adjudicacions), que representa el </a:t>
            </a:r>
            <a:r>
              <a:rPr lang="ca-ES" sz="1600" b="1" dirty="0">
                <a:solidFill>
                  <a:srgbClr val="0000FF"/>
                </a:solidFill>
                <a:latin typeface="Arial"/>
              </a:rPr>
              <a:t>39% </a:t>
            </a:r>
            <a:r>
              <a:rPr lang="ca-ES" sz="1600" dirty="0">
                <a:solidFill>
                  <a:prstClr val="black"/>
                </a:solidFill>
                <a:latin typeface="Arial"/>
              </a:rPr>
              <a:t>de l’import adjudicat, va rebre una sola oferta. Si és té en compte, també, aquelles adjudicacions amb 2 ofertes, es pot veure com aquest grup, amb un nivell mínim de concurrència, representa el 37% del nombre total d’adjudicacions i el 48% de l’import total adjudicat.</a:t>
            </a:r>
          </a:p>
          <a:p>
            <a:pPr algn="just" defTabSz="914400"/>
            <a:r>
              <a:rPr lang="ca-ES" sz="1600" dirty="0">
                <a:solidFill>
                  <a:prstClr val="black"/>
                </a:solidFill>
                <a:latin typeface="Arial"/>
              </a:rPr>
              <a:t>Podem considerar un segon grup on s’hi troben les adjudicacions que han tingut una concurrència intermèdia, és a dir, de 3 a 10 ofertes. Aquestes suposen el 59% de les adjudicacions les quals representen el 51% de l’import adjudicat. Finalment, l'interval de màxima concurrència, on s’agrupen les adjudicacions que han rebut més d’11 ofertes, representa el 3% de les adjudicacions i representa l’ 1% de l’import total adjudicat.</a:t>
            </a:r>
          </a:p>
        </p:txBody>
      </p:sp>
      <p:sp>
        <p:nvSpPr>
          <p:cNvPr id="9" name="Contenidor de número de diapositiva 8">
            <a:extLst>
              <a:ext uri="{FF2B5EF4-FFF2-40B4-BE49-F238E27FC236}">
                <a16:creationId xmlns:a16="http://schemas.microsoft.com/office/drawing/2014/main" id="{762FF5FC-02AA-40C9-B026-6961176DBA0D}"/>
              </a:ext>
            </a:extLst>
          </p:cNvPr>
          <p:cNvSpPr>
            <a:spLocks noGrp="1"/>
          </p:cNvSpPr>
          <p:nvPr>
            <p:ph type="sldNum" sz="quarter" idx="12"/>
          </p:nvPr>
        </p:nvSpPr>
        <p:spPr>
          <a:xfrm>
            <a:off x="5776111" y="11633703"/>
            <a:ext cx="610402" cy="315589"/>
          </a:xfrm>
        </p:spPr>
        <p:txBody>
          <a:bodyPr/>
          <a:lstStyle/>
          <a:p>
            <a:fld id="{69A02D07-1340-466E-8F89-ABB91E672000}" type="slidenum">
              <a:rPr lang="ca-ES" b="1" smtClean="0">
                <a:solidFill>
                  <a:schemeClr val="tx1"/>
                </a:solidFill>
              </a:rPr>
              <a:t>37</a:t>
            </a:fld>
            <a:endParaRPr lang="ca-ES" b="1" dirty="0">
              <a:solidFill>
                <a:schemeClr val="tx1"/>
              </a:solidFill>
            </a:endParaRPr>
          </a:p>
        </p:txBody>
      </p:sp>
      <p:pic>
        <p:nvPicPr>
          <p:cNvPr id="6" name="Imatge 5">
            <a:extLst>
              <a:ext uri="{FF2B5EF4-FFF2-40B4-BE49-F238E27FC236}">
                <a16:creationId xmlns:a16="http://schemas.microsoft.com/office/drawing/2014/main" id="{D01FE2D6-272A-CF29-2CE1-FFE7BCBFED05}"/>
              </a:ext>
            </a:extLst>
          </p:cNvPr>
          <p:cNvPicPr>
            <a:picLocks noChangeAspect="1"/>
          </p:cNvPicPr>
          <p:nvPr/>
        </p:nvPicPr>
        <p:blipFill>
          <a:blip r:embed="rId2"/>
          <a:stretch>
            <a:fillRect/>
          </a:stretch>
        </p:blipFill>
        <p:spPr>
          <a:xfrm>
            <a:off x="539291" y="2194029"/>
            <a:ext cx="5930520" cy="1730865"/>
          </a:xfrm>
          <a:prstGeom prst="rect">
            <a:avLst/>
          </a:prstGeom>
        </p:spPr>
      </p:pic>
      <p:pic>
        <p:nvPicPr>
          <p:cNvPr id="8" name="Imatge 7">
            <a:extLst>
              <a:ext uri="{FF2B5EF4-FFF2-40B4-BE49-F238E27FC236}">
                <a16:creationId xmlns:a16="http://schemas.microsoft.com/office/drawing/2014/main" id="{22798372-0182-90F2-1E17-541A6B2027D3}"/>
              </a:ext>
            </a:extLst>
          </p:cNvPr>
          <p:cNvPicPr>
            <a:picLocks noChangeAspect="1"/>
          </p:cNvPicPr>
          <p:nvPr/>
        </p:nvPicPr>
        <p:blipFill>
          <a:blip r:embed="rId3"/>
          <a:stretch>
            <a:fillRect/>
          </a:stretch>
        </p:blipFill>
        <p:spPr>
          <a:xfrm>
            <a:off x="539291" y="4048747"/>
            <a:ext cx="5930520" cy="3657063"/>
          </a:xfrm>
          <a:prstGeom prst="rect">
            <a:avLst/>
          </a:prstGeom>
        </p:spPr>
      </p:pic>
    </p:spTree>
    <p:extLst>
      <p:ext uri="{BB962C8B-B14F-4D97-AF65-F5344CB8AC3E}">
        <p14:creationId xmlns:p14="http://schemas.microsoft.com/office/powerpoint/2010/main" val="31823168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9 CuadroTexto">
            <a:extLst>
              <a:ext uri="{FF2B5EF4-FFF2-40B4-BE49-F238E27FC236}">
                <a16:creationId xmlns:a16="http://schemas.microsoft.com/office/drawing/2014/main" id="{294C8746-69FB-4718-B8DD-B833D1234CE2}"/>
              </a:ext>
            </a:extLst>
          </p:cNvPr>
          <p:cNvSpPr txBox="1"/>
          <p:nvPr/>
        </p:nvSpPr>
        <p:spPr>
          <a:xfrm>
            <a:off x="541992" y="6981478"/>
            <a:ext cx="5917209" cy="5016758"/>
          </a:xfrm>
          <a:prstGeom prst="rect">
            <a:avLst/>
          </a:prstGeom>
          <a:noFill/>
        </p:spPr>
        <p:txBody>
          <a:bodyPr wrap="square" rtlCol="0">
            <a:spAutoFit/>
          </a:bodyPr>
          <a:lstStyle/>
          <a:p>
            <a:pPr algn="just" defTabSz="914400"/>
            <a:r>
              <a:rPr lang="ca-ES" sz="1600" dirty="0">
                <a:solidFill>
                  <a:prstClr val="black"/>
                </a:solidFill>
                <a:latin typeface="Arial"/>
              </a:rPr>
              <a:t>En la  taula anterior s’observa la incidència que els principals tipus de contractes tenen sobre la concurrència, en concret sobre la proporció de licitacions amb una sola oferta en cadascun d’ells.</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S’observa que els </a:t>
            </a:r>
            <a:r>
              <a:rPr lang="ca-ES" sz="1600" u="sng" dirty="0">
                <a:solidFill>
                  <a:prstClr val="black"/>
                </a:solidFill>
                <a:latin typeface="Arial"/>
              </a:rPr>
              <a:t>contractes de serveis</a:t>
            </a:r>
            <a:r>
              <a:rPr lang="ca-ES" sz="1600" dirty="0">
                <a:solidFill>
                  <a:prstClr val="black"/>
                </a:solidFill>
                <a:latin typeface="Arial"/>
              </a:rPr>
              <a:t> és la tipologia que presenta un major percentatge de licitacions amb un sola oferta respecte del total d’adjudicacions de serveis, el 23% del total d’adjudicacions de serveis, el que representa el 55% del volum econòmic sobre l'import total adjudicat en aquests tipus de contracte.</a:t>
            </a:r>
          </a:p>
          <a:p>
            <a:pPr algn="just" defTabSz="914400"/>
            <a:r>
              <a:rPr lang="ca-ES" sz="1600" dirty="0">
                <a:solidFill>
                  <a:prstClr val="black"/>
                </a:solidFill>
                <a:latin typeface="Arial"/>
              </a:rPr>
              <a:t>En els </a:t>
            </a:r>
            <a:r>
              <a:rPr lang="ca-ES" sz="1600" u="sng" dirty="0">
                <a:solidFill>
                  <a:prstClr val="black"/>
                </a:solidFill>
                <a:latin typeface="Arial"/>
              </a:rPr>
              <a:t>contractes privats </a:t>
            </a:r>
            <a:r>
              <a:rPr lang="ca-ES" sz="1600" dirty="0">
                <a:solidFill>
                  <a:prstClr val="black"/>
                </a:solidFill>
                <a:latin typeface="Arial"/>
              </a:rPr>
              <a:t>el percentatge de licitacions amb una sola oferta es situa en el 20% (23% del volum econòmic)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En els </a:t>
            </a:r>
            <a:r>
              <a:rPr kumimoji="0" lang="ca-ES" sz="1600" b="0" i="0" u="sng" strike="noStrike" kern="1200" cap="none" spc="0" normalizeH="0" baseline="0" noProof="0" dirty="0">
                <a:ln>
                  <a:noFill/>
                </a:ln>
                <a:solidFill>
                  <a:prstClr val="black"/>
                </a:solidFill>
                <a:effectLst/>
                <a:uLnTx/>
                <a:uFillTx/>
                <a:latin typeface="Arial"/>
                <a:ea typeface="+mn-ea"/>
                <a:cs typeface="+mn-cs"/>
              </a:rPr>
              <a:t>contractes d’obres</a:t>
            </a:r>
            <a:r>
              <a:rPr kumimoji="0" lang="ca-ES" sz="1600" b="0" i="0" u="none" strike="noStrike" kern="1200" cap="none" spc="0" normalizeH="0" baseline="0" noProof="0" dirty="0">
                <a:ln>
                  <a:noFill/>
                </a:ln>
                <a:solidFill>
                  <a:prstClr val="black"/>
                </a:solidFill>
                <a:effectLst/>
                <a:uLnTx/>
                <a:uFillTx/>
                <a:latin typeface="Arial"/>
                <a:ea typeface="+mn-ea"/>
                <a:cs typeface="+mn-cs"/>
              </a:rPr>
              <a:t>, el percentatge de licitacions amb una sola oferta es situa en el </a:t>
            </a:r>
            <a:r>
              <a:rPr lang="ca-ES" sz="1600" dirty="0">
                <a:solidFill>
                  <a:prstClr val="black"/>
                </a:solidFill>
                <a:latin typeface="Arial"/>
              </a:rPr>
              <a:t>14</a:t>
            </a:r>
            <a:r>
              <a:rPr kumimoji="0" lang="ca-ES" sz="1600" b="0" i="0" u="none" strike="noStrike" kern="1200" cap="none" spc="0" normalizeH="0" baseline="0" noProof="0" dirty="0">
                <a:ln>
                  <a:noFill/>
                </a:ln>
                <a:solidFill>
                  <a:prstClr val="black"/>
                </a:solidFill>
                <a:effectLst/>
                <a:uLnTx/>
                <a:uFillTx/>
                <a:latin typeface="Arial"/>
                <a:ea typeface="+mn-ea"/>
                <a:cs typeface="+mn-cs"/>
              </a:rPr>
              <a:t>% (4% del volum econòmic)</a:t>
            </a:r>
          </a:p>
          <a:p>
            <a:pPr algn="just" defTabSz="914400"/>
            <a:r>
              <a:rPr lang="ca-ES" sz="1600" dirty="0">
                <a:solidFill>
                  <a:prstClr val="black"/>
                </a:solidFill>
                <a:latin typeface="Arial"/>
              </a:rPr>
              <a:t>En els </a:t>
            </a:r>
            <a:r>
              <a:rPr lang="ca-ES" sz="1600" u="sng" dirty="0">
                <a:solidFill>
                  <a:prstClr val="black"/>
                </a:solidFill>
                <a:latin typeface="Arial"/>
              </a:rPr>
              <a:t>contractes de subministraments</a:t>
            </a:r>
            <a:r>
              <a:rPr lang="ca-ES" sz="1600" dirty="0">
                <a:solidFill>
                  <a:prstClr val="black"/>
                </a:solidFill>
                <a:latin typeface="Arial"/>
              </a:rPr>
              <a:t> el percentatge de licitacions amb una sola oferta es situa en el 12% (28% del volum econòmic)</a:t>
            </a: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p:txBody>
      </p:sp>
      <p:sp>
        <p:nvSpPr>
          <p:cNvPr id="7" name="Contenidor de número de diapositiva 6">
            <a:extLst>
              <a:ext uri="{FF2B5EF4-FFF2-40B4-BE49-F238E27FC236}">
                <a16:creationId xmlns:a16="http://schemas.microsoft.com/office/drawing/2014/main" id="{74A106C7-C229-4771-84BD-15B102B21E26}"/>
              </a:ext>
            </a:extLst>
          </p:cNvPr>
          <p:cNvSpPr>
            <a:spLocks noGrp="1"/>
          </p:cNvSpPr>
          <p:nvPr>
            <p:ph type="sldNum" sz="quarter" idx="12"/>
          </p:nvPr>
        </p:nvSpPr>
        <p:spPr>
          <a:xfrm>
            <a:off x="6044539" y="11300181"/>
            <a:ext cx="341973" cy="649111"/>
          </a:xfrm>
        </p:spPr>
        <p:txBody>
          <a:bodyPr/>
          <a:lstStyle/>
          <a:p>
            <a:fld id="{69A02D07-1340-466E-8F89-ABB91E672000}" type="slidenum">
              <a:rPr lang="ca-ES" b="1" smtClean="0">
                <a:solidFill>
                  <a:schemeClr val="tx1"/>
                </a:solidFill>
              </a:rPr>
              <a:t>38</a:t>
            </a:fld>
            <a:endParaRPr lang="ca-ES" b="1" dirty="0">
              <a:solidFill>
                <a:schemeClr val="tx1"/>
              </a:solidFill>
            </a:endParaRPr>
          </a:p>
        </p:txBody>
      </p:sp>
      <p:sp>
        <p:nvSpPr>
          <p:cNvPr id="8" name="2 CuadroTexto">
            <a:extLst>
              <a:ext uri="{FF2B5EF4-FFF2-40B4-BE49-F238E27FC236}">
                <a16:creationId xmlns:a16="http://schemas.microsoft.com/office/drawing/2014/main" id="{26EC274F-8DB6-426E-8091-8BD302C1C52D}"/>
              </a:ext>
            </a:extLst>
          </p:cNvPr>
          <p:cNvSpPr txBox="1"/>
          <p:nvPr/>
        </p:nvSpPr>
        <p:spPr>
          <a:xfrm>
            <a:off x="545768" y="5107975"/>
            <a:ext cx="5766463" cy="276999"/>
          </a:xfrm>
          <a:prstGeom prst="rect">
            <a:avLst/>
          </a:prstGeom>
          <a:noFill/>
        </p:spPr>
        <p:txBody>
          <a:bodyPr wrap="square" rtlCol="0">
            <a:spAutoFit/>
          </a:bodyPr>
          <a:lstStyle/>
          <a:p>
            <a:pPr defTabSz="914400"/>
            <a:r>
              <a:rPr lang="ca-ES" sz="1200" b="1" dirty="0">
                <a:solidFill>
                  <a:srgbClr val="0000FF"/>
                </a:solidFill>
                <a:latin typeface="Arial"/>
              </a:rPr>
              <a:t>PER TIPUS DE CONTRACTE</a:t>
            </a:r>
          </a:p>
        </p:txBody>
      </p:sp>
      <p:sp>
        <p:nvSpPr>
          <p:cNvPr id="5" name="4 Rectángulo">
            <a:extLst>
              <a:ext uri="{FF2B5EF4-FFF2-40B4-BE49-F238E27FC236}">
                <a16:creationId xmlns:a16="http://schemas.microsoft.com/office/drawing/2014/main" id="{58900418-6E87-4D02-8EB4-86D270D6B352}"/>
              </a:ext>
            </a:extLst>
          </p:cNvPr>
          <p:cNvSpPr/>
          <p:nvPr/>
        </p:nvSpPr>
        <p:spPr>
          <a:xfrm>
            <a:off x="598586" y="1862139"/>
            <a:ext cx="5917209" cy="3046988"/>
          </a:xfrm>
          <a:prstGeom prst="rect">
            <a:avLst/>
          </a:prstGeom>
        </p:spPr>
        <p:txBody>
          <a:bodyPr wrap="square">
            <a:spAutoFit/>
          </a:bodyPr>
          <a:lstStyle/>
          <a:p>
            <a:pPr algn="just" defTabSz="914400"/>
            <a:r>
              <a:rPr lang="ca-ES" sz="1600" dirty="0">
                <a:solidFill>
                  <a:prstClr val="black"/>
                </a:solidFill>
                <a:latin typeface="Arial"/>
              </a:rPr>
              <a:t>En la taula anterior s’observa que el percentatge d’adjudicacions amb una sola oferta per part de la corporació es situa en el 16% mentre que aquest percentatge per part del sector públic es situa molt per sobre, en el 44%. En conjunt el percentatge d’adjudicacions amb una sola oferta obtingut és del </a:t>
            </a:r>
            <a:r>
              <a:rPr lang="ca-ES" sz="1600" b="1" dirty="0">
                <a:solidFill>
                  <a:prstClr val="black"/>
                </a:solidFill>
                <a:latin typeface="Arial"/>
              </a:rPr>
              <a:t>19%.</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A continuació, les següents taules presenten els </a:t>
            </a:r>
            <a:r>
              <a:rPr lang="ca-ES" sz="1600" b="1" dirty="0">
                <a:solidFill>
                  <a:prstClr val="black"/>
                </a:solidFill>
                <a:latin typeface="Arial"/>
              </a:rPr>
              <a:t>percentatges de licitacions amb una sola oferta </a:t>
            </a:r>
            <a:r>
              <a:rPr lang="ca-ES" sz="1600" dirty="0">
                <a:solidFill>
                  <a:prstClr val="black"/>
                </a:solidFill>
                <a:latin typeface="Arial"/>
              </a:rPr>
              <a:t>del conjunt de la corporació i de les entitats del sector públic, respecte del total de licitacions tant des del punt de vista del tipus de contracte com del tipus de procediment.</a:t>
            </a:r>
          </a:p>
        </p:txBody>
      </p:sp>
      <p:sp>
        <p:nvSpPr>
          <p:cNvPr id="12" name="QuadreDeText 11">
            <a:extLst>
              <a:ext uri="{FF2B5EF4-FFF2-40B4-BE49-F238E27FC236}">
                <a16:creationId xmlns:a16="http://schemas.microsoft.com/office/drawing/2014/main" id="{F2A1DEA8-3703-6E33-86B8-AD8177A9272E}"/>
              </a:ext>
            </a:extLst>
          </p:cNvPr>
          <p:cNvSpPr txBox="1"/>
          <p:nvPr/>
        </p:nvSpPr>
        <p:spPr>
          <a:xfrm>
            <a:off x="592242" y="353229"/>
            <a:ext cx="586695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ADJUDICACIONS AMB UNA SOLA OFERTA</a:t>
            </a:r>
          </a:p>
        </p:txBody>
      </p:sp>
      <p:pic>
        <p:nvPicPr>
          <p:cNvPr id="9" name="Imatge 8">
            <a:extLst>
              <a:ext uri="{FF2B5EF4-FFF2-40B4-BE49-F238E27FC236}">
                <a16:creationId xmlns:a16="http://schemas.microsoft.com/office/drawing/2014/main" id="{A1666C12-93E5-0619-1CD3-FA6A8A90D408}"/>
              </a:ext>
            </a:extLst>
          </p:cNvPr>
          <p:cNvPicPr>
            <a:picLocks noChangeAspect="1"/>
          </p:cNvPicPr>
          <p:nvPr/>
        </p:nvPicPr>
        <p:blipFill>
          <a:blip r:embed="rId2"/>
          <a:stretch>
            <a:fillRect/>
          </a:stretch>
        </p:blipFill>
        <p:spPr>
          <a:xfrm>
            <a:off x="715992" y="1023559"/>
            <a:ext cx="5718086" cy="758575"/>
          </a:xfrm>
          <a:prstGeom prst="rect">
            <a:avLst/>
          </a:prstGeom>
        </p:spPr>
      </p:pic>
      <p:pic>
        <p:nvPicPr>
          <p:cNvPr id="14" name="Imatge 13">
            <a:extLst>
              <a:ext uri="{FF2B5EF4-FFF2-40B4-BE49-F238E27FC236}">
                <a16:creationId xmlns:a16="http://schemas.microsoft.com/office/drawing/2014/main" id="{3AFE7D82-57F1-4E66-A41D-55078CCEB0B2}"/>
              </a:ext>
            </a:extLst>
          </p:cNvPr>
          <p:cNvPicPr>
            <a:picLocks noChangeAspect="1"/>
          </p:cNvPicPr>
          <p:nvPr/>
        </p:nvPicPr>
        <p:blipFill>
          <a:blip r:embed="rId3"/>
          <a:stretch>
            <a:fillRect/>
          </a:stretch>
        </p:blipFill>
        <p:spPr>
          <a:xfrm>
            <a:off x="592242" y="5690370"/>
            <a:ext cx="5794270" cy="993682"/>
          </a:xfrm>
          <a:prstGeom prst="rect">
            <a:avLst/>
          </a:prstGeom>
        </p:spPr>
      </p:pic>
    </p:spTree>
    <p:extLst>
      <p:ext uri="{BB962C8B-B14F-4D97-AF65-F5344CB8AC3E}">
        <p14:creationId xmlns:p14="http://schemas.microsoft.com/office/powerpoint/2010/main" val="41216608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CB3F9B52-8EC0-8DC5-7F6E-3B513AFA3DAD}"/>
              </a:ext>
            </a:extLst>
          </p:cNvPr>
          <p:cNvSpPr>
            <a:spLocks noGrp="1"/>
          </p:cNvSpPr>
          <p:nvPr>
            <p:ph type="sldNum" sz="quarter" idx="12"/>
          </p:nvPr>
        </p:nvSpPr>
        <p:spPr>
          <a:xfrm>
            <a:off x="5949537" y="11300181"/>
            <a:ext cx="436975" cy="649111"/>
          </a:xfrm>
        </p:spPr>
        <p:txBody>
          <a:bodyPr/>
          <a:lstStyle/>
          <a:p>
            <a:fld id="{69A02D07-1340-466E-8F89-ABB91E672000}" type="slidenum">
              <a:rPr lang="ca-ES" b="1" smtClean="0">
                <a:solidFill>
                  <a:schemeClr val="tx1"/>
                </a:solidFill>
              </a:rPr>
              <a:t>39</a:t>
            </a:fld>
            <a:endParaRPr lang="ca-ES" b="1">
              <a:solidFill>
                <a:schemeClr val="tx1"/>
              </a:solidFill>
            </a:endParaRPr>
          </a:p>
        </p:txBody>
      </p:sp>
      <p:sp>
        <p:nvSpPr>
          <p:cNvPr id="6" name="2 CuadroTexto">
            <a:extLst>
              <a:ext uri="{FF2B5EF4-FFF2-40B4-BE49-F238E27FC236}">
                <a16:creationId xmlns:a16="http://schemas.microsoft.com/office/drawing/2014/main" id="{C6839FBF-D918-4C5A-9DC0-7B550CE9309F}"/>
              </a:ext>
            </a:extLst>
          </p:cNvPr>
          <p:cNvSpPr txBox="1"/>
          <p:nvPr/>
        </p:nvSpPr>
        <p:spPr>
          <a:xfrm>
            <a:off x="415159" y="544453"/>
            <a:ext cx="3856453" cy="276999"/>
          </a:xfrm>
          <a:prstGeom prst="rect">
            <a:avLst/>
          </a:prstGeom>
          <a:noFill/>
        </p:spPr>
        <p:txBody>
          <a:bodyPr wrap="square" rtlCol="0">
            <a:spAutoFit/>
          </a:bodyPr>
          <a:lstStyle/>
          <a:p>
            <a:pPr defTabSz="914400"/>
            <a:r>
              <a:rPr lang="ca-ES" sz="1200" b="1" dirty="0">
                <a:solidFill>
                  <a:srgbClr val="0000FF"/>
                </a:solidFill>
                <a:latin typeface="Arial"/>
              </a:rPr>
              <a:t>PER TIPUS DE PROCEDIMENT</a:t>
            </a:r>
          </a:p>
        </p:txBody>
      </p:sp>
      <p:sp>
        <p:nvSpPr>
          <p:cNvPr id="5" name="5 CuadroTexto">
            <a:extLst>
              <a:ext uri="{FF2B5EF4-FFF2-40B4-BE49-F238E27FC236}">
                <a16:creationId xmlns:a16="http://schemas.microsoft.com/office/drawing/2014/main" id="{DC5F0C19-0019-C3BD-03ED-D0C6116A1587}"/>
              </a:ext>
            </a:extLst>
          </p:cNvPr>
          <p:cNvSpPr txBox="1"/>
          <p:nvPr/>
        </p:nvSpPr>
        <p:spPr>
          <a:xfrm>
            <a:off x="415159" y="2794587"/>
            <a:ext cx="6027681" cy="7232749"/>
          </a:xfrm>
          <a:prstGeom prst="rect">
            <a:avLst/>
          </a:prstGeom>
          <a:noFill/>
        </p:spPr>
        <p:txBody>
          <a:bodyPr wrap="square" rtlCol="0">
            <a:spAutoFit/>
          </a:bodyPr>
          <a:lstStyle/>
          <a:p>
            <a:pPr algn="just" defTabSz="914400"/>
            <a:r>
              <a:rPr lang="ca-ES" sz="1600" dirty="0">
                <a:solidFill>
                  <a:prstClr val="black"/>
                </a:solidFill>
                <a:latin typeface="Arial"/>
              </a:rPr>
              <a:t>A la taula anterior s’observa l’efecte que els diferents procediments oberts d’adjudicació tenen sobre la concurrència i en quins és mes elevada la proporció de licitacions amb una sola oferta.</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El procediment que presenta el major percentatge de licitacions amb una sola oferta és el Procediment Ordinari  ja que suposa el 27% del total de les adjudicacions i representa el 54% del volum econòmic adjudicat per aquest procediment.</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El segueixen el Procediment Simplificat, amb l’11% pel que fa al nombre i que en volum econòmic suposa el 6% i el Procediment Simplificat-Sumari amb el 9% del total d’adjudicacions i el 17% de l’import total adjudicat en aquest procediment.</a:t>
            </a:r>
          </a:p>
          <a:p>
            <a:pPr algn="just" defTabSz="914400"/>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Finalment, </a:t>
            </a:r>
            <a:r>
              <a:rPr lang="ca-ES" sz="1600" dirty="0">
                <a:solidFill>
                  <a:prstClr val="black"/>
                </a:solidFill>
                <a:latin typeface="Arial"/>
              </a:rPr>
              <a:t>es presenta la següent taula corresponent als contractes harmonitzats, per nombre de licitadors, de la corporació (sense el sector públic) per tal de fer una comparativa </a:t>
            </a:r>
            <a:r>
              <a:rPr kumimoji="0" lang="ca-ES" sz="1600" b="0" i="0" u="none" strike="noStrike" kern="1200" cap="none" spc="0" normalizeH="0" baseline="0" noProof="0" dirty="0">
                <a:ln>
                  <a:noFill/>
                </a:ln>
                <a:solidFill>
                  <a:prstClr val="black"/>
                </a:solidFill>
                <a:effectLst/>
                <a:uLnTx/>
                <a:uFillTx/>
                <a:latin typeface="Arial"/>
                <a:ea typeface="+mn-ea"/>
                <a:cs typeface="+mn-cs"/>
              </a:rPr>
              <a:t>en base a un informe de la Comissió Europea. Segons aquest informe es considera òptim un percentatge menor o igual al 10% (valor que cap dels estats assoleix) i una pràctica satisfactòria si aquest percentatge no supera el 20%.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Les licitacions amb una sola oferta de contractes harmonitzats, en el cas de la corporació</a:t>
            </a:r>
            <a:r>
              <a:rPr lang="ca-ES" sz="1600" dirty="0">
                <a:solidFill>
                  <a:prstClr val="black"/>
                </a:solidFill>
                <a:latin typeface="Arial"/>
              </a:rPr>
              <a:t> en aquest primer trimestre de 2026 </a:t>
            </a:r>
            <a:r>
              <a:rPr kumimoji="0" lang="ca-ES" sz="1600" b="0" i="0" u="none" strike="noStrike" kern="1200" cap="none" spc="0" normalizeH="0" baseline="0" noProof="0" dirty="0">
                <a:ln>
                  <a:noFill/>
                </a:ln>
                <a:solidFill>
                  <a:prstClr val="black"/>
                </a:solidFill>
                <a:effectLst/>
                <a:uLnTx/>
                <a:uFillTx/>
                <a:latin typeface="Arial"/>
                <a:ea typeface="+mn-ea"/>
                <a:cs typeface="+mn-cs"/>
              </a:rPr>
              <a:t>suposa un 26% sobre el total de contractes harmonitzats. La Diputació de Barcelona es troba per sobre del llindar del 20% i, per tant, no assoleix uns nivells satisfactoris de licitacions amb una sola oferta.</a:t>
            </a:r>
            <a:endParaRPr lang="ca-ES" sz="1600" dirty="0">
              <a:solidFill>
                <a:prstClr val="black"/>
              </a:solidFill>
              <a:latin typeface="Arial"/>
            </a:endParaRPr>
          </a:p>
        </p:txBody>
      </p:sp>
      <p:pic>
        <p:nvPicPr>
          <p:cNvPr id="7" name="Imatge 6">
            <a:extLst>
              <a:ext uri="{FF2B5EF4-FFF2-40B4-BE49-F238E27FC236}">
                <a16:creationId xmlns:a16="http://schemas.microsoft.com/office/drawing/2014/main" id="{06ED308E-EF0F-89B5-9C18-8B2F95A7FB70}"/>
              </a:ext>
            </a:extLst>
          </p:cNvPr>
          <p:cNvPicPr>
            <a:picLocks noChangeAspect="1"/>
          </p:cNvPicPr>
          <p:nvPr/>
        </p:nvPicPr>
        <p:blipFill>
          <a:blip r:embed="rId2"/>
          <a:stretch>
            <a:fillRect/>
          </a:stretch>
        </p:blipFill>
        <p:spPr>
          <a:xfrm>
            <a:off x="516794" y="1249287"/>
            <a:ext cx="5869718" cy="1038276"/>
          </a:xfrm>
          <a:prstGeom prst="rect">
            <a:avLst/>
          </a:prstGeom>
        </p:spPr>
      </p:pic>
      <p:pic>
        <p:nvPicPr>
          <p:cNvPr id="10" name="Imatge 9">
            <a:extLst>
              <a:ext uri="{FF2B5EF4-FFF2-40B4-BE49-F238E27FC236}">
                <a16:creationId xmlns:a16="http://schemas.microsoft.com/office/drawing/2014/main" id="{360BB593-7E19-17F8-AA91-A5ADCAFA371B}"/>
              </a:ext>
            </a:extLst>
          </p:cNvPr>
          <p:cNvPicPr>
            <a:picLocks noChangeAspect="1"/>
          </p:cNvPicPr>
          <p:nvPr/>
        </p:nvPicPr>
        <p:blipFill>
          <a:blip r:embed="rId3"/>
          <a:stretch>
            <a:fillRect/>
          </a:stretch>
        </p:blipFill>
        <p:spPr>
          <a:xfrm>
            <a:off x="516795" y="9921661"/>
            <a:ext cx="5869718" cy="950798"/>
          </a:xfrm>
          <a:prstGeom prst="rect">
            <a:avLst/>
          </a:prstGeom>
        </p:spPr>
      </p:pic>
    </p:spTree>
    <p:extLst>
      <p:ext uri="{BB962C8B-B14F-4D97-AF65-F5344CB8AC3E}">
        <p14:creationId xmlns:p14="http://schemas.microsoft.com/office/powerpoint/2010/main" val="1725349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5BADAD5F-6B64-08E5-B2F5-443CCD61FC28}"/>
              </a:ext>
            </a:extLst>
          </p:cNvPr>
          <p:cNvSpPr>
            <a:spLocks noGrp="1"/>
          </p:cNvSpPr>
          <p:nvPr>
            <p:ph type="sldNum" sz="quarter" idx="12"/>
          </p:nvPr>
        </p:nvSpPr>
        <p:spPr>
          <a:xfrm>
            <a:off x="5961413" y="11300181"/>
            <a:ext cx="425100" cy="649111"/>
          </a:xfrm>
        </p:spPr>
        <p:txBody>
          <a:bodyPr/>
          <a:lstStyle/>
          <a:p>
            <a:fld id="{69A02D07-1340-466E-8F89-ABB91E672000}" type="slidenum">
              <a:rPr lang="ca-ES" b="1" smtClean="0">
                <a:solidFill>
                  <a:schemeClr val="tx1"/>
                </a:solidFill>
              </a:rPr>
              <a:t>4</a:t>
            </a:fld>
            <a:endParaRPr lang="ca-ES" b="1">
              <a:solidFill>
                <a:schemeClr val="tx1"/>
              </a:solidFill>
            </a:endParaRPr>
          </a:p>
        </p:txBody>
      </p:sp>
      <p:sp>
        <p:nvSpPr>
          <p:cNvPr id="4" name="QuadreDeText 3">
            <a:extLst>
              <a:ext uri="{FF2B5EF4-FFF2-40B4-BE49-F238E27FC236}">
                <a16:creationId xmlns:a16="http://schemas.microsoft.com/office/drawing/2014/main" id="{3F1BC8C6-842C-B99D-AFDA-90470993CBEE}"/>
              </a:ext>
            </a:extLst>
          </p:cNvPr>
          <p:cNvSpPr txBox="1"/>
          <p:nvPr/>
        </p:nvSpPr>
        <p:spPr>
          <a:xfrm>
            <a:off x="620713" y="653128"/>
            <a:ext cx="5765800" cy="550920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Els indicadors són obtinguts, amb periodicitat trimestral, de la informació contractual incorporada a </a:t>
            </a:r>
            <a:r>
              <a:rPr kumimoji="0" lang="ca-ES"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-SEC (aplicació de Seguiment d’Expedients de Contractació) per la Direcció de Serveis de Compra Pública, la Direcció de Serveis de Suport a la Coordinació General, la Subdirecció d’Edificació, el Gabinet de Premsa i Comunicació i les Àrees d’Infraestructures i Territori, d’Urbanisme, Habitatge i Regeneració Urbana i d’Espais Naturals i Infraestructura Verda.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Pel que fa a les entitats del sector públic que la Direcció de Serveis de Compra Pública no gestiona, la informació s’obté del Perfil de Contractant.</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Les dades de la contractació menor les proporciona la Intervenció General a partir de les dades del SAP.</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L’informe s’inicia amb un apartat d’explicació dels criteris per a l’obtenció de les dades objecte d’estudi i, a continuació, analitza, des de diferents punts de vista, les diferents activitats contractuals que conformen tot el conjunt. Al final de l’informe hi ha un resum que recull les dades principals.</a:t>
            </a: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0705517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AC5CEF1D-9E7E-1B29-9B17-A79B14A40140}"/>
              </a:ext>
            </a:extLst>
          </p:cNvPr>
          <p:cNvSpPr>
            <a:spLocks noGrp="1"/>
          </p:cNvSpPr>
          <p:nvPr>
            <p:ph type="sldNum" sz="quarter" idx="12"/>
          </p:nvPr>
        </p:nvSpPr>
        <p:spPr>
          <a:xfrm>
            <a:off x="6249698" y="11391295"/>
            <a:ext cx="484477" cy="649111"/>
          </a:xfrm>
        </p:spPr>
        <p:txBody>
          <a:bodyPr/>
          <a:lstStyle/>
          <a:p>
            <a:fld id="{69A02D07-1340-466E-8F89-ABB91E672000}" type="slidenum">
              <a:rPr lang="ca-ES" b="1" smtClean="0">
                <a:solidFill>
                  <a:schemeClr val="tx1"/>
                </a:solidFill>
              </a:rPr>
              <a:t>40</a:t>
            </a:fld>
            <a:endParaRPr lang="ca-ES" b="1" dirty="0">
              <a:solidFill>
                <a:schemeClr val="tx1"/>
              </a:solidFill>
            </a:endParaRPr>
          </a:p>
        </p:txBody>
      </p:sp>
      <p:sp>
        <p:nvSpPr>
          <p:cNvPr id="3" name="QuadreDeText 2">
            <a:extLst>
              <a:ext uri="{FF2B5EF4-FFF2-40B4-BE49-F238E27FC236}">
                <a16:creationId xmlns:a16="http://schemas.microsoft.com/office/drawing/2014/main" id="{723619C9-5B10-697A-A0E1-AE59A0D2EC9F}"/>
              </a:ext>
            </a:extLst>
          </p:cNvPr>
          <p:cNvSpPr txBox="1"/>
          <p:nvPr/>
        </p:nvSpPr>
        <p:spPr>
          <a:xfrm>
            <a:off x="568624" y="405207"/>
            <a:ext cx="4567580" cy="338554"/>
          </a:xfrm>
          <a:prstGeom prst="rect">
            <a:avLst/>
          </a:prstGeom>
          <a:noFill/>
        </p:spPr>
        <p:txBody>
          <a:bodyPr wrap="square" rtlCol="0">
            <a:spAutoFit/>
          </a:bodyPr>
          <a:lstStyle/>
          <a:p>
            <a:pPr defTabSz="914400"/>
            <a:r>
              <a:rPr lang="ca-ES" sz="1600" b="1" dirty="0">
                <a:solidFill>
                  <a:srgbClr val="0000FF"/>
                </a:solidFill>
                <a:latin typeface="Arial"/>
              </a:rPr>
              <a:t>LICITACIONS DECLARADES DESERTES</a:t>
            </a:r>
          </a:p>
        </p:txBody>
      </p:sp>
      <p:sp>
        <p:nvSpPr>
          <p:cNvPr id="4" name="QuadreDeText 3">
            <a:extLst>
              <a:ext uri="{FF2B5EF4-FFF2-40B4-BE49-F238E27FC236}">
                <a16:creationId xmlns:a16="http://schemas.microsoft.com/office/drawing/2014/main" id="{F838875E-3607-0A6D-A136-CBADB9B7D4E5}"/>
              </a:ext>
            </a:extLst>
          </p:cNvPr>
          <p:cNvSpPr txBox="1"/>
          <p:nvPr/>
        </p:nvSpPr>
        <p:spPr>
          <a:xfrm>
            <a:off x="568624" y="684082"/>
            <a:ext cx="5725032" cy="3539430"/>
          </a:xfrm>
          <a:prstGeom prst="rect">
            <a:avLst/>
          </a:prstGeom>
          <a:noFill/>
        </p:spPr>
        <p:txBody>
          <a:bodyPr wrap="square" rtlCol="0">
            <a:spAutoFit/>
          </a:bodyPr>
          <a:lstStyle/>
          <a:p>
            <a:pPr algn="just"/>
            <a:r>
              <a:rPr lang="ca-ES" sz="1600" b="1" i="1" dirty="0">
                <a:solidFill>
                  <a:srgbClr val="0000FF"/>
                </a:solidFill>
                <a:latin typeface="Arial" panose="020B0604020202020204" pitchFamily="34" charset="0"/>
                <a:cs typeface="Arial" panose="020B0604020202020204" pitchFamily="34" charset="0"/>
              </a:rPr>
              <a:t>(Àrees de la corporació)</a:t>
            </a:r>
          </a:p>
          <a:p>
            <a:pPr algn="just"/>
            <a:endParaRPr lang="ca-ES" sz="1600" i="1" dirty="0">
              <a:latin typeface="Arial" panose="020B0604020202020204" pitchFamily="34" charset="0"/>
              <a:cs typeface="Arial" panose="020B0604020202020204" pitchFamily="34" charset="0"/>
            </a:endParaRPr>
          </a:p>
          <a:p>
            <a:pPr algn="just"/>
            <a:r>
              <a:rPr lang="ca-ES" sz="1600" dirty="0">
                <a:latin typeface="Arial" panose="020B0604020202020204" pitchFamily="34" charset="0"/>
                <a:cs typeface="Arial" panose="020B0604020202020204" pitchFamily="34" charset="0"/>
              </a:rPr>
              <a:t>A banda de les licitacions que finalment es concreten en l’adjudicació dels oportuns contractes, també es dona el cas que alguns lots s’han de declarar deserts. En la majoria dels casos això obeeix a la manca d’ofertes presentades, però en d’altres ocasions els motius poden ser per altres circumstàncies.</a:t>
            </a:r>
          </a:p>
          <a:p>
            <a:pPr algn="just"/>
            <a:r>
              <a:rPr lang="ca-ES" sz="1600" dirty="0">
                <a:latin typeface="Arial" panose="020B0604020202020204" pitchFamily="34" charset="0"/>
                <a:cs typeface="Arial" panose="020B0604020202020204" pitchFamily="34" charset="0"/>
              </a:rPr>
              <a:t>En el primer trimestre de 2026 s’han declarat 2 lots/contractes deserts (</a:t>
            </a:r>
            <a:r>
              <a:rPr lang="ca-ES" sz="1600" dirty="0">
                <a:effectLst/>
                <a:latin typeface="Arial" panose="020B0604020202020204" pitchFamily="34" charset="0"/>
                <a:ea typeface="Aptos" panose="020B0004020202020204" pitchFamily="34" charset="0"/>
                <a:cs typeface="Arial" panose="020B0604020202020204" pitchFamily="34" charset="0"/>
              </a:rPr>
              <a:t>contractacions que no estan dividides en lots que s’han quedat desertes i els lots deserts que formen part d’un </a:t>
            </a:r>
            <a:r>
              <a:rPr lang="ca-ES" sz="1600" dirty="0">
                <a:latin typeface="Arial" panose="020B0604020202020204" pitchFamily="34" charset="0"/>
                <a:ea typeface="Aptos" panose="020B0004020202020204" pitchFamily="34" charset="0"/>
                <a:cs typeface="Arial" panose="020B0604020202020204" pitchFamily="34" charset="0"/>
              </a:rPr>
              <a:t>mateix </a:t>
            </a:r>
            <a:r>
              <a:rPr lang="ca-ES" sz="1600" dirty="0">
                <a:effectLst/>
                <a:latin typeface="Arial" panose="020B0604020202020204" pitchFamily="34" charset="0"/>
                <a:ea typeface="Aptos" panose="020B0004020202020204" pitchFamily="34" charset="0"/>
                <a:cs typeface="Arial" panose="020B0604020202020204" pitchFamily="34" charset="0"/>
              </a:rPr>
              <a:t>expedient de contractació)</a:t>
            </a:r>
            <a:r>
              <a:rPr lang="ca-ES" sz="1600" dirty="0">
                <a:latin typeface="Arial" panose="020B0604020202020204" pitchFamily="34" charset="0"/>
                <a:cs typeface="Arial" panose="020B0604020202020204" pitchFamily="34" charset="0"/>
              </a:rPr>
              <a:t> el que suposa l’1% del total dels lots licitats per procediments oberts.</a:t>
            </a:r>
          </a:p>
        </p:txBody>
      </p:sp>
      <p:sp>
        <p:nvSpPr>
          <p:cNvPr id="8" name="QuadreDeText 7">
            <a:extLst>
              <a:ext uri="{FF2B5EF4-FFF2-40B4-BE49-F238E27FC236}">
                <a16:creationId xmlns:a16="http://schemas.microsoft.com/office/drawing/2014/main" id="{D3F41BB1-693B-ACAA-F2B6-AD24A8642ADD}"/>
              </a:ext>
            </a:extLst>
          </p:cNvPr>
          <p:cNvSpPr txBox="1"/>
          <p:nvPr/>
        </p:nvSpPr>
        <p:spPr>
          <a:xfrm>
            <a:off x="640315" y="6898540"/>
            <a:ext cx="5725032" cy="338554"/>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En funció del </a:t>
            </a:r>
            <a:r>
              <a:rPr lang="ca-ES" sz="1600" u="sng" dirty="0">
                <a:latin typeface="Arial" panose="020B0604020202020204" pitchFamily="34" charset="0"/>
                <a:cs typeface="Arial" panose="020B0604020202020204" pitchFamily="34" charset="0"/>
              </a:rPr>
              <a:t>tipus de contracte:</a:t>
            </a:r>
            <a:endParaRPr lang="ca-ES" sz="1600" dirty="0">
              <a:latin typeface="Arial" panose="020B0604020202020204" pitchFamily="34" charset="0"/>
              <a:cs typeface="Arial" panose="020B0604020202020204" pitchFamily="34" charset="0"/>
            </a:endParaRPr>
          </a:p>
        </p:txBody>
      </p:sp>
      <p:sp>
        <p:nvSpPr>
          <p:cNvPr id="9" name="QuadreDeText 8">
            <a:extLst>
              <a:ext uri="{FF2B5EF4-FFF2-40B4-BE49-F238E27FC236}">
                <a16:creationId xmlns:a16="http://schemas.microsoft.com/office/drawing/2014/main" id="{DC9BC717-B097-D6CF-8414-0D8408D4D63F}"/>
              </a:ext>
            </a:extLst>
          </p:cNvPr>
          <p:cNvSpPr txBox="1"/>
          <p:nvPr/>
        </p:nvSpPr>
        <p:spPr>
          <a:xfrm>
            <a:off x="712006" y="9226004"/>
            <a:ext cx="5689022" cy="338554"/>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En funció del </a:t>
            </a:r>
            <a:r>
              <a:rPr lang="ca-ES" sz="1600" u="sng" dirty="0">
                <a:latin typeface="Arial" panose="020B0604020202020204" pitchFamily="34" charset="0"/>
                <a:cs typeface="Arial" panose="020B0604020202020204" pitchFamily="34" charset="0"/>
              </a:rPr>
              <a:t>tipus de procediment:</a:t>
            </a:r>
            <a:endParaRPr lang="ca-ES" sz="1600" dirty="0">
              <a:latin typeface="Arial" panose="020B0604020202020204" pitchFamily="34" charset="0"/>
              <a:cs typeface="Arial" panose="020B0604020202020204" pitchFamily="34" charset="0"/>
            </a:endParaRPr>
          </a:p>
        </p:txBody>
      </p:sp>
      <p:pic>
        <p:nvPicPr>
          <p:cNvPr id="12" name="Imatge 11">
            <a:extLst>
              <a:ext uri="{FF2B5EF4-FFF2-40B4-BE49-F238E27FC236}">
                <a16:creationId xmlns:a16="http://schemas.microsoft.com/office/drawing/2014/main" id="{9C7FE1CE-A518-56A3-DC18-4A28C3A1CD3F}"/>
              </a:ext>
            </a:extLst>
          </p:cNvPr>
          <p:cNvPicPr>
            <a:picLocks noChangeAspect="1"/>
          </p:cNvPicPr>
          <p:nvPr/>
        </p:nvPicPr>
        <p:blipFill>
          <a:blip r:embed="rId2"/>
          <a:stretch>
            <a:fillRect/>
          </a:stretch>
        </p:blipFill>
        <p:spPr>
          <a:xfrm>
            <a:off x="677081" y="4993274"/>
            <a:ext cx="2825750" cy="933450"/>
          </a:xfrm>
          <a:prstGeom prst="rect">
            <a:avLst/>
          </a:prstGeom>
        </p:spPr>
      </p:pic>
      <p:pic>
        <p:nvPicPr>
          <p:cNvPr id="14" name="Imatge 13">
            <a:extLst>
              <a:ext uri="{FF2B5EF4-FFF2-40B4-BE49-F238E27FC236}">
                <a16:creationId xmlns:a16="http://schemas.microsoft.com/office/drawing/2014/main" id="{8E0C938D-D181-603D-87B7-60367DB8022A}"/>
              </a:ext>
            </a:extLst>
          </p:cNvPr>
          <p:cNvPicPr>
            <a:picLocks noChangeAspect="1"/>
          </p:cNvPicPr>
          <p:nvPr/>
        </p:nvPicPr>
        <p:blipFill>
          <a:blip r:embed="rId3"/>
          <a:stretch>
            <a:fillRect/>
          </a:stretch>
        </p:blipFill>
        <p:spPr>
          <a:xfrm>
            <a:off x="3615568" y="4502387"/>
            <a:ext cx="2678088" cy="1728260"/>
          </a:xfrm>
          <a:prstGeom prst="rect">
            <a:avLst/>
          </a:prstGeom>
        </p:spPr>
      </p:pic>
      <p:pic>
        <p:nvPicPr>
          <p:cNvPr id="16" name="Imatge 15">
            <a:extLst>
              <a:ext uri="{FF2B5EF4-FFF2-40B4-BE49-F238E27FC236}">
                <a16:creationId xmlns:a16="http://schemas.microsoft.com/office/drawing/2014/main" id="{D1480C87-4E61-EFC0-F9DC-F53557DE1905}"/>
              </a:ext>
            </a:extLst>
          </p:cNvPr>
          <p:cNvPicPr>
            <a:picLocks noChangeAspect="1"/>
          </p:cNvPicPr>
          <p:nvPr/>
        </p:nvPicPr>
        <p:blipFill>
          <a:blip r:embed="rId4"/>
          <a:stretch>
            <a:fillRect/>
          </a:stretch>
        </p:blipFill>
        <p:spPr>
          <a:xfrm>
            <a:off x="750901" y="7427293"/>
            <a:ext cx="5581650" cy="1485900"/>
          </a:xfrm>
          <a:prstGeom prst="rect">
            <a:avLst/>
          </a:prstGeom>
        </p:spPr>
      </p:pic>
      <p:pic>
        <p:nvPicPr>
          <p:cNvPr id="18" name="Imatge 17">
            <a:extLst>
              <a:ext uri="{FF2B5EF4-FFF2-40B4-BE49-F238E27FC236}">
                <a16:creationId xmlns:a16="http://schemas.microsoft.com/office/drawing/2014/main" id="{8D286F1D-4DE0-1CD4-1613-D8B7C26D3AF3}"/>
              </a:ext>
            </a:extLst>
          </p:cNvPr>
          <p:cNvPicPr>
            <a:picLocks noChangeAspect="1"/>
          </p:cNvPicPr>
          <p:nvPr/>
        </p:nvPicPr>
        <p:blipFill>
          <a:blip r:embed="rId5"/>
          <a:stretch>
            <a:fillRect/>
          </a:stretch>
        </p:blipFill>
        <p:spPr>
          <a:xfrm>
            <a:off x="765692" y="9735190"/>
            <a:ext cx="5581650" cy="1854200"/>
          </a:xfrm>
          <a:prstGeom prst="rect">
            <a:avLst/>
          </a:prstGeom>
        </p:spPr>
      </p:pic>
    </p:spTree>
    <p:extLst>
      <p:ext uri="{BB962C8B-B14F-4D97-AF65-F5344CB8AC3E}">
        <p14:creationId xmlns:p14="http://schemas.microsoft.com/office/powerpoint/2010/main" val="15892423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F7725B2C-DED3-E9E4-6E1A-E7987FBF1810}"/>
            </a:ext>
          </a:extLst>
        </p:cNvPr>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F8A9603F-5269-F2A0-5633-C8EDFC0EBD8C}"/>
              </a:ext>
            </a:extLst>
          </p:cNvPr>
          <p:cNvSpPr>
            <a:spLocks noGrp="1"/>
          </p:cNvSpPr>
          <p:nvPr>
            <p:ph type="sldNum" sz="quarter" idx="12"/>
          </p:nvPr>
        </p:nvSpPr>
        <p:spPr>
          <a:xfrm>
            <a:off x="6044539" y="11300181"/>
            <a:ext cx="341973"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ca-ES" sz="9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QuadreDeText 2">
            <a:extLst>
              <a:ext uri="{FF2B5EF4-FFF2-40B4-BE49-F238E27FC236}">
                <a16:creationId xmlns:a16="http://schemas.microsoft.com/office/drawing/2014/main" id="{BAA51D76-51F5-2F93-5772-FB019C8FE98D}"/>
              </a:ext>
            </a:extLst>
          </p:cNvPr>
          <p:cNvSpPr txBox="1"/>
          <p:nvPr/>
        </p:nvSpPr>
        <p:spPr>
          <a:xfrm>
            <a:off x="561268" y="6096000"/>
            <a:ext cx="573546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a-ES" sz="3600" b="1" dirty="0">
                <a:solidFill>
                  <a:srgbClr val="0000FF"/>
                </a:solidFill>
                <a:latin typeface="Calibri" panose="020F0502020204030204"/>
              </a:rPr>
              <a:t>TIPOLOGIA DE LES EMPRESES</a:t>
            </a:r>
            <a:endParaRPr kumimoji="0" lang="ca-ES" sz="3600" b="1" i="0" u="none" strike="noStrike" kern="1200" cap="none" spc="0" normalizeH="0" baseline="0" noProof="0" dirty="0">
              <a:ln>
                <a:noFill/>
              </a:ln>
              <a:solidFill>
                <a:srgbClr val="0000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73606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CuadroTexto">
            <a:extLst>
              <a:ext uri="{FF2B5EF4-FFF2-40B4-BE49-F238E27FC236}">
                <a16:creationId xmlns:a16="http://schemas.microsoft.com/office/drawing/2014/main" id="{FC07BC5E-4E03-4C02-821A-1E1C6B373B56}"/>
              </a:ext>
            </a:extLst>
          </p:cNvPr>
          <p:cNvSpPr txBox="1"/>
          <p:nvPr/>
        </p:nvSpPr>
        <p:spPr>
          <a:xfrm>
            <a:off x="369651" y="470281"/>
            <a:ext cx="5567632" cy="584775"/>
          </a:xfrm>
          <a:prstGeom prst="rect">
            <a:avLst/>
          </a:prstGeom>
          <a:noFill/>
        </p:spPr>
        <p:txBody>
          <a:bodyPr wrap="square" rtlCol="0">
            <a:spAutoFit/>
          </a:bodyPr>
          <a:lstStyle/>
          <a:p>
            <a:pPr defTabSz="914400"/>
            <a:r>
              <a:rPr lang="ca-ES" sz="1600" b="1" dirty="0">
                <a:solidFill>
                  <a:srgbClr val="0000FF"/>
                </a:solidFill>
                <a:latin typeface="Arial"/>
              </a:rPr>
              <a:t>5. TIPOLOGIA DE LES EMPRESES </a:t>
            </a:r>
          </a:p>
          <a:p>
            <a:pPr defTabSz="914400"/>
            <a:r>
              <a:rPr lang="ca-ES" sz="1600" b="1" dirty="0">
                <a:solidFill>
                  <a:srgbClr val="0000FF"/>
                </a:solidFill>
                <a:latin typeface="Arial"/>
              </a:rPr>
              <a:t>    5.1. ADJUDICATÀRIES PER PROCEDIMENT OBERT</a:t>
            </a:r>
          </a:p>
        </p:txBody>
      </p:sp>
      <p:sp>
        <p:nvSpPr>
          <p:cNvPr id="7" name="Contenidor de número de diapositiva 6">
            <a:extLst>
              <a:ext uri="{FF2B5EF4-FFF2-40B4-BE49-F238E27FC236}">
                <a16:creationId xmlns:a16="http://schemas.microsoft.com/office/drawing/2014/main" id="{252544E7-C39F-4055-8EF2-E7395BD436FA}"/>
              </a:ext>
            </a:extLst>
          </p:cNvPr>
          <p:cNvSpPr>
            <a:spLocks noGrp="1"/>
          </p:cNvSpPr>
          <p:nvPr>
            <p:ph type="sldNum" sz="quarter" idx="12"/>
          </p:nvPr>
        </p:nvSpPr>
        <p:spPr>
          <a:xfrm>
            <a:off x="5937283" y="11527971"/>
            <a:ext cx="449230" cy="421321"/>
          </a:xfrm>
        </p:spPr>
        <p:txBody>
          <a:bodyPr/>
          <a:lstStyle/>
          <a:p>
            <a:fld id="{69A02D07-1340-466E-8F89-ABB91E672000}" type="slidenum">
              <a:rPr lang="ca-ES" b="1" smtClean="0">
                <a:solidFill>
                  <a:schemeClr val="tx1"/>
                </a:solidFill>
              </a:rPr>
              <a:t>42</a:t>
            </a:fld>
            <a:endParaRPr lang="ca-ES" b="1" dirty="0">
              <a:solidFill>
                <a:schemeClr val="tx1"/>
              </a:solidFill>
            </a:endParaRPr>
          </a:p>
        </p:txBody>
      </p:sp>
      <p:sp>
        <p:nvSpPr>
          <p:cNvPr id="11" name="QuadreDeText 10">
            <a:extLst>
              <a:ext uri="{FF2B5EF4-FFF2-40B4-BE49-F238E27FC236}">
                <a16:creationId xmlns:a16="http://schemas.microsoft.com/office/drawing/2014/main" id="{64F30C8D-4D1A-512B-3B48-B073239A7BB1}"/>
              </a:ext>
            </a:extLst>
          </p:cNvPr>
          <p:cNvSpPr txBox="1"/>
          <p:nvPr/>
        </p:nvSpPr>
        <p:spPr>
          <a:xfrm>
            <a:off x="369651" y="1258111"/>
            <a:ext cx="6102580"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En funció de la informació obtinguda </a:t>
            </a:r>
            <a:r>
              <a:rPr lang="ca-ES" sz="1600" dirty="0">
                <a:solidFill>
                  <a:prstClr val="black"/>
                </a:solidFill>
                <a:latin typeface="Arial"/>
              </a:rPr>
              <a:t>es presenten les següents taules per tal d’analitzar</a:t>
            </a:r>
            <a:r>
              <a:rPr kumimoji="0" lang="ca-ES" sz="1600" b="0" i="0" u="none" strike="noStrike" kern="1200" cap="none" spc="0" normalizeH="0" baseline="0" noProof="0" dirty="0">
                <a:ln>
                  <a:noFill/>
                </a:ln>
                <a:solidFill>
                  <a:prstClr val="black"/>
                </a:solidFill>
                <a:effectLst/>
                <a:uLnTx/>
                <a:uFillTx/>
                <a:latin typeface="Arial"/>
                <a:ea typeface="+mn-ea"/>
                <a:cs typeface="+mn-cs"/>
              </a:rPr>
              <a:t> la </a:t>
            </a:r>
            <a:r>
              <a:rPr kumimoji="0" lang="ca-ES" sz="1600" b="0" i="0" u="sng" strike="noStrike" kern="1200" cap="none" spc="0" normalizeH="0" baseline="0" noProof="0" dirty="0">
                <a:ln>
                  <a:noFill/>
                </a:ln>
                <a:solidFill>
                  <a:prstClr val="black"/>
                </a:solidFill>
                <a:effectLst/>
                <a:uLnTx/>
                <a:uFillTx/>
                <a:latin typeface="Arial"/>
                <a:ea typeface="+mn-ea"/>
                <a:cs typeface="+mn-cs"/>
              </a:rPr>
              <a:t>tipologia de les empreses adjudicatàries</a:t>
            </a:r>
            <a:r>
              <a:rPr kumimoji="0" lang="ca-ES" sz="1600" b="0" i="0" u="none" strike="noStrike" kern="1200" cap="none" spc="0" normalizeH="0" baseline="0" noProof="0" dirty="0">
                <a:ln>
                  <a:noFill/>
                </a:ln>
                <a:solidFill>
                  <a:prstClr val="black"/>
                </a:solidFill>
                <a:effectLst/>
                <a:uLnTx/>
                <a:uFillTx/>
                <a:latin typeface="Arial"/>
                <a:ea typeface="+mn-ea"/>
                <a:cs typeface="+mn-cs"/>
              </a:rPr>
              <a:t> dels procediments oberts adjudicats al llarg del primer trimestre de 2026.</a:t>
            </a:r>
          </a:p>
        </p:txBody>
      </p:sp>
      <p:sp>
        <p:nvSpPr>
          <p:cNvPr id="12" name="QuadreDeText 11">
            <a:extLst>
              <a:ext uri="{FF2B5EF4-FFF2-40B4-BE49-F238E27FC236}">
                <a16:creationId xmlns:a16="http://schemas.microsoft.com/office/drawing/2014/main" id="{DCAFCF32-E644-0A1D-2409-82FBD81C3E19}"/>
              </a:ext>
            </a:extLst>
          </p:cNvPr>
          <p:cNvSpPr txBox="1"/>
          <p:nvPr/>
        </p:nvSpPr>
        <p:spPr>
          <a:xfrm>
            <a:off x="418292" y="9698884"/>
            <a:ext cx="6043607" cy="1323439"/>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Analitzant la tipologia de les empreses del conjunt de la Diputació de Barcelona (corporació + sector públic), del nombre total d’empreses adjudicatàries, el 81% han estat pimes i el  19% grans empreses. Quant a l’import, el 62% de l’import total adjudicat ha estat adjudicat a pimes i el 38% a grans empreses.</a:t>
            </a:r>
          </a:p>
        </p:txBody>
      </p:sp>
      <p:sp>
        <p:nvSpPr>
          <p:cNvPr id="14" name="QuadreDeText 13">
            <a:extLst>
              <a:ext uri="{FF2B5EF4-FFF2-40B4-BE49-F238E27FC236}">
                <a16:creationId xmlns:a16="http://schemas.microsoft.com/office/drawing/2014/main" id="{E0A16979-FD34-1842-4CDC-2C40332D892B}"/>
              </a:ext>
            </a:extLst>
          </p:cNvPr>
          <p:cNvSpPr txBox="1"/>
          <p:nvPr/>
        </p:nvSpPr>
        <p:spPr>
          <a:xfrm>
            <a:off x="362765" y="4077799"/>
            <a:ext cx="6023748" cy="584775"/>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Pel que fa al sector públic no disposem d’una informació més detallada pel que fa a la tipologia de les pimes.</a:t>
            </a:r>
          </a:p>
        </p:txBody>
      </p:sp>
      <p:pic>
        <p:nvPicPr>
          <p:cNvPr id="9" name="Imatge 8">
            <a:extLst>
              <a:ext uri="{FF2B5EF4-FFF2-40B4-BE49-F238E27FC236}">
                <a16:creationId xmlns:a16="http://schemas.microsoft.com/office/drawing/2014/main" id="{D7DE9276-27BC-9217-57EB-FF5796AD54F4}"/>
              </a:ext>
            </a:extLst>
          </p:cNvPr>
          <p:cNvPicPr>
            <a:picLocks noChangeAspect="1"/>
          </p:cNvPicPr>
          <p:nvPr/>
        </p:nvPicPr>
        <p:blipFill>
          <a:blip r:embed="rId2"/>
          <a:stretch>
            <a:fillRect/>
          </a:stretch>
        </p:blipFill>
        <p:spPr>
          <a:xfrm>
            <a:off x="482213" y="2459451"/>
            <a:ext cx="5913003" cy="1330588"/>
          </a:xfrm>
          <a:prstGeom prst="rect">
            <a:avLst/>
          </a:prstGeom>
        </p:spPr>
      </p:pic>
      <p:pic>
        <p:nvPicPr>
          <p:cNvPr id="16" name="Imatge 15">
            <a:extLst>
              <a:ext uri="{FF2B5EF4-FFF2-40B4-BE49-F238E27FC236}">
                <a16:creationId xmlns:a16="http://schemas.microsoft.com/office/drawing/2014/main" id="{32FDC029-7475-457B-83B3-F6E0538B3136}"/>
              </a:ext>
            </a:extLst>
          </p:cNvPr>
          <p:cNvPicPr>
            <a:picLocks noChangeAspect="1"/>
          </p:cNvPicPr>
          <p:nvPr/>
        </p:nvPicPr>
        <p:blipFill>
          <a:blip r:embed="rId3"/>
          <a:stretch>
            <a:fillRect/>
          </a:stretch>
        </p:blipFill>
        <p:spPr>
          <a:xfrm>
            <a:off x="-740428" y="7006940"/>
            <a:ext cx="5285690" cy="2347163"/>
          </a:xfrm>
          <a:prstGeom prst="rect">
            <a:avLst/>
          </a:prstGeom>
        </p:spPr>
      </p:pic>
      <p:pic>
        <p:nvPicPr>
          <p:cNvPr id="20" name="Imatge 19">
            <a:extLst>
              <a:ext uri="{FF2B5EF4-FFF2-40B4-BE49-F238E27FC236}">
                <a16:creationId xmlns:a16="http://schemas.microsoft.com/office/drawing/2014/main" id="{8FF221A4-E9CD-7CF8-2A86-7BF1E7F8AFEF}"/>
              </a:ext>
            </a:extLst>
          </p:cNvPr>
          <p:cNvPicPr>
            <a:picLocks noChangeAspect="1"/>
          </p:cNvPicPr>
          <p:nvPr/>
        </p:nvPicPr>
        <p:blipFill>
          <a:blip r:embed="rId4"/>
          <a:stretch>
            <a:fillRect/>
          </a:stretch>
        </p:blipFill>
        <p:spPr>
          <a:xfrm>
            <a:off x="2359233" y="7067544"/>
            <a:ext cx="5285690" cy="2353260"/>
          </a:xfrm>
          <a:prstGeom prst="rect">
            <a:avLst/>
          </a:prstGeom>
        </p:spPr>
      </p:pic>
      <p:pic>
        <p:nvPicPr>
          <p:cNvPr id="22" name="Imatge 21">
            <a:extLst>
              <a:ext uri="{FF2B5EF4-FFF2-40B4-BE49-F238E27FC236}">
                <a16:creationId xmlns:a16="http://schemas.microsoft.com/office/drawing/2014/main" id="{1EEDA9A4-F683-1CC9-3B6F-4CD10364BB7B}"/>
              </a:ext>
            </a:extLst>
          </p:cNvPr>
          <p:cNvPicPr>
            <a:picLocks noChangeAspect="1"/>
          </p:cNvPicPr>
          <p:nvPr/>
        </p:nvPicPr>
        <p:blipFill>
          <a:blip r:embed="rId5"/>
          <a:stretch>
            <a:fillRect/>
          </a:stretch>
        </p:blipFill>
        <p:spPr>
          <a:xfrm>
            <a:off x="482213" y="4877355"/>
            <a:ext cx="5979686" cy="1916650"/>
          </a:xfrm>
          <a:prstGeom prst="rect">
            <a:avLst/>
          </a:prstGeom>
        </p:spPr>
      </p:pic>
    </p:spTree>
    <p:extLst>
      <p:ext uri="{BB962C8B-B14F-4D97-AF65-F5344CB8AC3E}">
        <p14:creationId xmlns:p14="http://schemas.microsoft.com/office/powerpoint/2010/main" val="38311063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8B69556A-9DF8-B5FA-8932-5BBD194155AD}"/>
              </a:ext>
            </a:extLst>
          </p:cNvPr>
          <p:cNvSpPr>
            <a:spLocks noGrp="1"/>
          </p:cNvSpPr>
          <p:nvPr>
            <p:ph type="sldNum" sz="quarter" idx="12"/>
          </p:nvPr>
        </p:nvSpPr>
        <p:spPr>
          <a:xfrm>
            <a:off x="5973287" y="11300181"/>
            <a:ext cx="413225" cy="649111"/>
          </a:xfrm>
        </p:spPr>
        <p:txBody>
          <a:bodyPr/>
          <a:lstStyle/>
          <a:p>
            <a:fld id="{69A02D07-1340-466E-8F89-ABB91E672000}" type="slidenum">
              <a:rPr lang="ca-ES" b="1" smtClean="0">
                <a:solidFill>
                  <a:schemeClr val="tx1"/>
                </a:solidFill>
              </a:rPr>
              <a:t>43</a:t>
            </a:fld>
            <a:endParaRPr lang="ca-ES" b="1" dirty="0">
              <a:solidFill>
                <a:schemeClr val="tx1"/>
              </a:solidFill>
            </a:endParaRPr>
          </a:p>
        </p:txBody>
      </p:sp>
      <p:sp>
        <p:nvSpPr>
          <p:cNvPr id="7" name="QuadreDeText 6">
            <a:extLst>
              <a:ext uri="{FF2B5EF4-FFF2-40B4-BE49-F238E27FC236}">
                <a16:creationId xmlns:a16="http://schemas.microsoft.com/office/drawing/2014/main" id="{35CAFA7C-CF93-401C-FF74-7236AD42AD11}"/>
              </a:ext>
            </a:extLst>
          </p:cNvPr>
          <p:cNvSpPr txBox="1"/>
          <p:nvPr/>
        </p:nvSpPr>
        <p:spPr>
          <a:xfrm>
            <a:off x="273655" y="242708"/>
            <a:ext cx="6285406"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5. TIPOLOGIA DE LES EMPRESES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    5.1. ADJUDICATÀRIES PER PROCEDIMENT OBERT</a:t>
            </a:r>
          </a:p>
          <a:p>
            <a:pPr marL="0" marR="0" lvl="0" indent="0" algn="l" defTabSz="914400" rtl="0" eaLnBrk="1" fontAlgn="auto" latinLnBrk="0" hangingPunct="1">
              <a:lnSpc>
                <a:spcPct val="100000"/>
              </a:lnSpc>
              <a:spcBef>
                <a:spcPts val="0"/>
              </a:spcBef>
              <a:spcAft>
                <a:spcPts val="0"/>
              </a:spcAft>
              <a:buClrTx/>
              <a:buSzTx/>
              <a:buFontTx/>
              <a:buNone/>
              <a:tabLst/>
              <a:defRPr/>
            </a:pPr>
            <a:r>
              <a:rPr lang="ca-ES" sz="1600" b="1" dirty="0">
                <a:solidFill>
                  <a:srgbClr val="0000FF"/>
                </a:solidFill>
                <a:latin typeface="Arial"/>
              </a:rPr>
              <a:t>           5.1.1. PER TIPUS DE CONTRACTE</a:t>
            </a:r>
            <a:endParaRPr kumimoji="0" lang="ca-ES" sz="1600" b="1" i="0" u="none" strike="noStrike" kern="1200" cap="none" spc="0" normalizeH="0" baseline="0" noProof="0" dirty="0">
              <a:ln>
                <a:noFill/>
              </a:ln>
              <a:solidFill>
                <a:srgbClr val="0000FF"/>
              </a:solidFill>
              <a:effectLst/>
              <a:uLnTx/>
              <a:uFillTx/>
              <a:latin typeface="Arial"/>
              <a:ea typeface="+mn-ea"/>
              <a:cs typeface="+mn-cs"/>
            </a:endParaRPr>
          </a:p>
        </p:txBody>
      </p:sp>
      <p:sp>
        <p:nvSpPr>
          <p:cNvPr id="9" name="QuadreDeText 8">
            <a:extLst>
              <a:ext uri="{FF2B5EF4-FFF2-40B4-BE49-F238E27FC236}">
                <a16:creationId xmlns:a16="http://schemas.microsoft.com/office/drawing/2014/main" id="{B153CBC8-A06A-6A2A-4E10-30498FB97A6C}"/>
              </a:ext>
            </a:extLst>
          </p:cNvPr>
          <p:cNvSpPr txBox="1"/>
          <p:nvPr/>
        </p:nvSpPr>
        <p:spPr>
          <a:xfrm>
            <a:off x="202388" y="9732561"/>
            <a:ext cx="6356673" cy="1815882"/>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Des del punt de vista del tipus de contracte, pel que fa al </a:t>
            </a:r>
            <a:r>
              <a:rPr lang="ca-ES" sz="1600" u="sng" dirty="0">
                <a:latin typeface="Arial" panose="020B0604020202020204" pitchFamily="34" charset="0"/>
                <a:cs typeface="Arial" panose="020B0604020202020204" pitchFamily="34" charset="0"/>
              </a:rPr>
              <a:t>nombre</a:t>
            </a:r>
            <a:r>
              <a:rPr lang="ca-ES" sz="1600" dirty="0">
                <a:latin typeface="Arial" panose="020B0604020202020204" pitchFamily="34" charset="0"/>
                <a:cs typeface="Arial" panose="020B0604020202020204" pitchFamily="34" charset="0"/>
              </a:rPr>
              <a:t>, s’adjudiquen a pimes el 86% dels contractes d’obres, el 80% dels contractes privats, el 78% dels contractes de serveis i el 87% dels contractes de subministraments. Pel que fa als </a:t>
            </a:r>
            <a:r>
              <a:rPr lang="ca-ES" sz="1600" u="sng" dirty="0">
                <a:latin typeface="Arial" panose="020B0604020202020204" pitchFamily="34" charset="0"/>
                <a:cs typeface="Arial" panose="020B0604020202020204" pitchFamily="34" charset="0"/>
              </a:rPr>
              <a:t>imports</a:t>
            </a:r>
            <a:r>
              <a:rPr lang="ca-ES" sz="1600" dirty="0">
                <a:latin typeface="Arial" panose="020B0604020202020204" pitchFamily="34" charset="0"/>
                <a:cs typeface="Arial" panose="020B0604020202020204" pitchFamily="34" charset="0"/>
              </a:rPr>
              <a:t> adjudicats, s’adjudiquen a pimes el 90% de l’import adjudicat en obres, el 77% en contractes privats, el 45% de l’import adjudicat a serveis i el 89% de l’import adjudicat a subministraments.</a:t>
            </a:r>
          </a:p>
        </p:txBody>
      </p:sp>
      <p:pic>
        <p:nvPicPr>
          <p:cNvPr id="4" name="Imatge 3">
            <a:extLst>
              <a:ext uri="{FF2B5EF4-FFF2-40B4-BE49-F238E27FC236}">
                <a16:creationId xmlns:a16="http://schemas.microsoft.com/office/drawing/2014/main" id="{1BE43FB1-8972-C432-0AF0-C29FF9860497}"/>
              </a:ext>
            </a:extLst>
          </p:cNvPr>
          <p:cNvPicPr>
            <a:picLocks noChangeAspect="1"/>
          </p:cNvPicPr>
          <p:nvPr/>
        </p:nvPicPr>
        <p:blipFill>
          <a:blip r:embed="rId2"/>
          <a:stretch>
            <a:fillRect/>
          </a:stretch>
        </p:blipFill>
        <p:spPr>
          <a:xfrm>
            <a:off x="292551" y="1232242"/>
            <a:ext cx="6239129" cy="1858702"/>
          </a:xfrm>
          <a:prstGeom prst="rect">
            <a:avLst/>
          </a:prstGeom>
        </p:spPr>
      </p:pic>
      <p:pic>
        <p:nvPicPr>
          <p:cNvPr id="8" name="Imatge 7">
            <a:extLst>
              <a:ext uri="{FF2B5EF4-FFF2-40B4-BE49-F238E27FC236}">
                <a16:creationId xmlns:a16="http://schemas.microsoft.com/office/drawing/2014/main" id="{E7A22501-801B-7F30-5FCE-62EB8DA27F9B}"/>
              </a:ext>
            </a:extLst>
          </p:cNvPr>
          <p:cNvPicPr>
            <a:picLocks noChangeAspect="1"/>
          </p:cNvPicPr>
          <p:nvPr/>
        </p:nvPicPr>
        <p:blipFill>
          <a:blip r:embed="rId3"/>
          <a:stretch>
            <a:fillRect/>
          </a:stretch>
        </p:blipFill>
        <p:spPr>
          <a:xfrm>
            <a:off x="310657" y="3203947"/>
            <a:ext cx="6266510" cy="2927469"/>
          </a:xfrm>
          <a:prstGeom prst="rect">
            <a:avLst/>
          </a:prstGeom>
        </p:spPr>
      </p:pic>
      <p:pic>
        <p:nvPicPr>
          <p:cNvPr id="12" name="Imatge 11">
            <a:extLst>
              <a:ext uri="{FF2B5EF4-FFF2-40B4-BE49-F238E27FC236}">
                <a16:creationId xmlns:a16="http://schemas.microsoft.com/office/drawing/2014/main" id="{A91F5E74-1687-41D0-C91F-2DDF43CE4514}"/>
              </a:ext>
            </a:extLst>
          </p:cNvPr>
          <p:cNvPicPr>
            <a:picLocks noChangeAspect="1"/>
          </p:cNvPicPr>
          <p:nvPr/>
        </p:nvPicPr>
        <p:blipFill>
          <a:blip r:embed="rId4"/>
          <a:stretch>
            <a:fillRect/>
          </a:stretch>
        </p:blipFill>
        <p:spPr>
          <a:xfrm>
            <a:off x="341232" y="6299789"/>
            <a:ext cx="6175536" cy="3264399"/>
          </a:xfrm>
          <a:prstGeom prst="rect">
            <a:avLst/>
          </a:prstGeom>
        </p:spPr>
      </p:pic>
    </p:spTree>
    <p:extLst>
      <p:ext uri="{BB962C8B-B14F-4D97-AF65-F5344CB8AC3E}">
        <p14:creationId xmlns:p14="http://schemas.microsoft.com/office/powerpoint/2010/main" val="12371444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F85F6E22-9E6D-F88F-4897-DFBAAC32131F}"/>
              </a:ext>
            </a:extLst>
          </p:cNvPr>
          <p:cNvSpPr>
            <a:spLocks noGrp="1"/>
          </p:cNvSpPr>
          <p:nvPr>
            <p:ph type="sldNum" sz="quarter" idx="12"/>
          </p:nvPr>
        </p:nvSpPr>
        <p:spPr>
          <a:xfrm>
            <a:off x="6090023" y="11542889"/>
            <a:ext cx="425100" cy="649111"/>
          </a:xfrm>
        </p:spPr>
        <p:txBody>
          <a:bodyPr/>
          <a:lstStyle/>
          <a:p>
            <a:fld id="{69A02D07-1340-466E-8F89-ABB91E672000}" type="slidenum">
              <a:rPr lang="ca-ES" b="1" smtClean="0">
                <a:solidFill>
                  <a:schemeClr val="tx1"/>
                </a:solidFill>
              </a:rPr>
              <a:t>44</a:t>
            </a:fld>
            <a:endParaRPr lang="ca-ES" b="1" dirty="0">
              <a:solidFill>
                <a:schemeClr val="tx1"/>
              </a:solidFill>
            </a:endParaRPr>
          </a:p>
        </p:txBody>
      </p:sp>
      <p:sp>
        <p:nvSpPr>
          <p:cNvPr id="6" name="QuadreDeText 5">
            <a:extLst>
              <a:ext uri="{FF2B5EF4-FFF2-40B4-BE49-F238E27FC236}">
                <a16:creationId xmlns:a16="http://schemas.microsoft.com/office/drawing/2014/main" id="{5A113D24-D322-D5BF-0F9E-1FF51D67F2DA}"/>
              </a:ext>
            </a:extLst>
          </p:cNvPr>
          <p:cNvSpPr txBox="1"/>
          <p:nvPr/>
        </p:nvSpPr>
        <p:spPr>
          <a:xfrm>
            <a:off x="351642" y="180656"/>
            <a:ext cx="6304403"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5. TIPOLOGIA DE LES EMPRESES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    5.1. ADJUDICATÀRIES PER PROCEDIMENT OBERT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           5.1.2. PER TIPUS DE </a:t>
            </a:r>
            <a:r>
              <a:rPr lang="ca-ES" sz="1600" b="1" dirty="0">
                <a:solidFill>
                  <a:srgbClr val="0000FF"/>
                </a:solidFill>
                <a:latin typeface="Arial"/>
              </a:rPr>
              <a:t>PROCEDIMENT</a:t>
            </a:r>
            <a:endParaRPr kumimoji="0" lang="ca-ES" sz="1600" b="1" i="0" u="none" strike="noStrike" kern="1200" cap="none" spc="0" normalizeH="0" baseline="0" noProof="0" dirty="0">
              <a:ln>
                <a:noFill/>
              </a:ln>
              <a:solidFill>
                <a:srgbClr val="0000FF"/>
              </a:solidFill>
              <a:effectLst/>
              <a:uLnTx/>
              <a:uFillTx/>
              <a:latin typeface="Arial"/>
              <a:ea typeface="+mn-ea"/>
              <a:cs typeface="+mn-cs"/>
            </a:endParaRPr>
          </a:p>
        </p:txBody>
      </p:sp>
      <p:sp>
        <p:nvSpPr>
          <p:cNvPr id="8" name="QuadreDeText 7">
            <a:extLst>
              <a:ext uri="{FF2B5EF4-FFF2-40B4-BE49-F238E27FC236}">
                <a16:creationId xmlns:a16="http://schemas.microsoft.com/office/drawing/2014/main" id="{8E507938-8E34-9165-17DC-C34CB0245619}"/>
              </a:ext>
            </a:extLst>
          </p:cNvPr>
          <p:cNvSpPr txBox="1"/>
          <p:nvPr/>
        </p:nvSpPr>
        <p:spPr>
          <a:xfrm>
            <a:off x="276798" y="9385141"/>
            <a:ext cx="6304403" cy="2554545"/>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Des del punt de vista del tipus de procediment obert emprat,  pel que fa al </a:t>
            </a:r>
            <a:r>
              <a:rPr lang="ca-ES" sz="1600" u="sng" dirty="0">
                <a:latin typeface="Arial" panose="020B0604020202020204" pitchFamily="34" charset="0"/>
                <a:cs typeface="Arial" panose="020B0604020202020204" pitchFamily="34" charset="0"/>
              </a:rPr>
              <a:t>nombre</a:t>
            </a:r>
            <a:r>
              <a:rPr lang="ca-ES" sz="1600" dirty="0">
                <a:latin typeface="Arial" panose="020B0604020202020204" pitchFamily="34" charset="0"/>
                <a:cs typeface="Arial" panose="020B0604020202020204" pitchFamily="34" charset="0"/>
              </a:rPr>
              <a:t>, s’ha adjudicat a pimes el 83% de les adjudicacions per procediment ordinari, el 85% de les adjudicacions per procediment simplificat i el 82% de les adjudicacions per procediment simplificat-sumari. Pel que fa als </a:t>
            </a:r>
            <a:r>
              <a:rPr lang="ca-ES" sz="1600" u="sng" dirty="0">
                <a:latin typeface="Arial" panose="020B0604020202020204" pitchFamily="34" charset="0"/>
                <a:cs typeface="Arial" panose="020B0604020202020204" pitchFamily="34" charset="0"/>
              </a:rPr>
              <a:t>imports</a:t>
            </a:r>
            <a:r>
              <a:rPr lang="ca-ES" sz="1600" dirty="0">
                <a:latin typeface="Arial" panose="020B0604020202020204" pitchFamily="34" charset="0"/>
                <a:cs typeface="Arial" panose="020B0604020202020204" pitchFamily="34" charset="0"/>
              </a:rPr>
              <a:t>, s’ha adjudicat a pimes el 50% de l’import adjudicat per procediment ordinari, el 88% de l’import adjudicat per procediment simplificat i el 64% de l’import adjudicat per procediment simplificat-ordinari</a:t>
            </a:r>
            <a:r>
              <a:rPr lang="ca-ES" sz="1600" dirty="0"/>
              <a:t>. </a:t>
            </a:r>
            <a:r>
              <a:rPr lang="ca-ES" sz="1600" dirty="0">
                <a:latin typeface="Arial" panose="020B0604020202020204" pitchFamily="34" charset="0"/>
                <a:cs typeface="Arial" panose="020B0604020202020204" pitchFamily="34" charset="0"/>
              </a:rPr>
              <a:t>Els expedients per procediment restringit s’han adjudicat el 100% a pimes</a:t>
            </a:r>
            <a:r>
              <a:rPr lang="ca-ES" sz="1600" dirty="0"/>
              <a:t>.</a:t>
            </a:r>
          </a:p>
        </p:txBody>
      </p:sp>
      <p:pic>
        <p:nvPicPr>
          <p:cNvPr id="4" name="Imatge 3">
            <a:extLst>
              <a:ext uri="{FF2B5EF4-FFF2-40B4-BE49-F238E27FC236}">
                <a16:creationId xmlns:a16="http://schemas.microsoft.com/office/drawing/2014/main" id="{67A550AF-F9A9-A294-1DC6-9430A9BB4384}"/>
              </a:ext>
            </a:extLst>
          </p:cNvPr>
          <p:cNvPicPr>
            <a:picLocks noChangeAspect="1"/>
          </p:cNvPicPr>
          <p:nvPr/>
        </p:nvPicPr>
        <p:blipFill>
          <a:blip r:embed="rId2"/>
          <a:stretch>
            <a:fillRect/>
          </a:stretch>
        </p:blipFill>
        <p:spPr>
          <a:xfrm>
            <a:off x="353879" y="1101134"/>
            <a:ext cx="6163481" cy="1933029"/>
          </a:xfrm>
          <a:prstGeom prst="rect">
            <a:avLst/>
          </a:prstGeom>
        </p:spPr>
      </p:pic>
      <p:pic>
        <p:nvPicPr>
          <p:cNvPr id="12" name="Imatge 11">
            <a:extLst>
              <a:ext uri="{FF2B5EF4-FFF2-40B4-BE49-F238E27FC236}">
                <a16:creationId xmlns:a16="http://schemas.microsoft.com/office/drawing/2014/main" id="{3BE9C813-3EA7-3DD5-69DB-7A2F59604D7D}"/>
              </a:ext>
            </a:extLst>
          </p:cNvPr>
          <p:cNvPicPr>
            <a:picLocks noChangeAspect="1"/>
          </p:cNvPicPr>
          <p:nvPr/>
        </p:nvPicPr>
        <p:blipFill>
          <a:blip r:embed="rId3"/>
          <a:stretch>
            <a:fillRect/>
          </a:stretch>
        </p:blipFill>
        <p:spPr>
          <a:xfrm>
            <a:off x="351642" y="3287448"/>
            <a:ext cx="6163481" cy="6062926"/>
          </a:xfrm>
          <a:prstGeom prst="rect">
            <a:avLst/>
          </a:prstGeom>
        </p:spPr>
      </p:pic>
    </p:spTree>
    <p:extLst>
      <p:ext uri="{BB962C8B-B14F-4D97-AF65-F5344CB8AC3E}">
        <p14:creationId xmlns:p14="http://schemas.microsoft.com/office/powerpoint/2010/main" val="29044044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B9E7FC74-1923-407B-B890-2621B5626F4C}"/>
              </a:ext>
            </a:extLst>
          </p:cNvPr>
          <p:cNvSpPr>
            <a:spLocks noGrp="1"/>
          </p:cNvSpPr>
          <p:nvPr>
            <p:ph type="sldNum" sz="quarter" idx="12"/>
          </p:nvPr>
        </p:nvSpPr>
        <p:spPr>
          <a:xfrm>
            <a:off x="5866409" y="11300181"/>
            <a:ext cx="520103"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ca-ES" sz="9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QuadreDeText 2">
            <a:extLst>
              <a:ext uri="{FF2B5EF4-FFF2-40B4-BE49-F238E27FC236}">
                <a16:creationId xmlns:a16="http://schemas.microsoft.com/office/drawing/2014/main" id="{F0FBFDD8-FCC9-6C63-C77A-3D3332575D58}"/>
              </a:ext>
            </a:extLst>
          </p:cNvPr>
          <p:cNvSpPr txBox="1"/>
          <p:nvPr/>
        </p:nvSpPr>
        <p:spPr>
          <a:xfrm>
            <a:off x="573267" y="1533656"/>
            <a:ext cx="5711459" cy="37856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la </a:t>
            </a:r>
            <a:r>
              <a:rPr kumimoji="0" lang="ca-ES" sz="1600" b="0" i="0" u="sng" strike="noStrike" kern="1200" cap="none" spc="0" normalizeH="0" baseline="0" noProof="0" dirty="0">
                <a:ln>
                  <a:noFill/>
                </a:ln>
                <a:solidFill>
                  <a:prstClr val="black"/>
                </a:solidFill>
                <a:effectLst/>
                <a:uLnTx/>
                <a:uFillTx/>
                <a:latin typeface="Arial"/>
                <a:ea typeface="+mn-ea"/>
                <a:cs typeface="+mn-cs"/>
              </a:rPr>
              <a:t>tipologia del total d’empreses licitadores </a:t>
            </a:r>
            <a:r>
              <a:rPr kumimoji="0" lang="ca-ES" sz="1600" b="0" i="0" u="none" strike="noStrike" kern="1200" cap="none" spc="0" normalizeH="0" baseline="0" noProof="0" dirty="0">
                <a:ln>
                  <a:noFill/>
                </a:ln>
                <a:solidFill>
                  <a:prstClr val="black"/>
                </a:solidFill>
                <a:effectLst/>
                <a:uLnTx/>
                <a:uFillTx/>
                <a:latin typeface="Arial"/>
                <a:ea typeface="+mn-ea"/>
                <a:cs typeface="+mn-cs"/>
              </a:rPr>
              <a:t>corresponents a les licitacions adjudicades per procediment obert en aquest període, només es farà referència a les adjudicacions realitzades per les diferents àrees de la corporació al no disposar d’aquesta informació en les adjudicacions del sector públic.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En el primer trimestre de 2026, del total d’empreses licitadores, </a:t>
            </a:r>
            <a:r>
              <a:rPr lang="ca-ES" sz="1600" dirty="0">
                <a:solidFill>
                  <a:prstClr val="black"/>
                </a:solidFill>
                <a:latin typeface="Arial"/>
              </a:rPr>
              <a:t>593</a:t>
            </a:r>
            <a:r>
              <a:rPr kumimoji="0" lang="ca-ES" sz="1600" b="0" i="0" u="none" strike="noStrike" kern="1200" cap="none" spc="0" normalizeH="0" baseline="0" noProof="0" dirty="0">
                <a:ln>
                  <a:noFill/>
                </a:ln>
                <a:solidFill>
                  <a:prstClr val="black"/>
                </a:solidFill>
                <a:effectLst/>
                <a:uLnTx/>
                <a:uFillTx/>
                <a:latin typeface="Arial"/>
                <a:ea typeface="+mn-ea"/>
                <a:cs typeface="+mn-cs"/>
              </a:rPr>
              <a:t>, el 87,2% han estat pimes i </a:t>
            </a:r>
            <a:r>
              <a:rPr lang="ca-ES" sz="1600" dirty="0">
                <a:solidFill>
                  <a:prstClr val="black"/>
                </a:solidFill>
                <a:latin typeface="Arial"/>
              </a:rPr>
              <a:t>el 12,8</a:t>
            </a:r>
            <a:r>
              <a:rPr kumimoji="0" lang="ca-ES" sz="1600" b="0" i="0" u="none" strike="noStrike" kern="1200" cap="none" spc="0" normalizeH="0" baseline="0" noProof="0" dirty="0">
                <a:ln>
                  <a:noFill/>
                </a:ln>
                <a:solidFill>
                  <a:prstClr val="black"/>
                </a:solidFill>
                <a:effectLst/>
                <a:uLnTx/>
                <a:uFillTx/>
                <a:latin typeface="Arial"/>
                <a:ea typeface="+mn-ea"/>
                <a:cs typeface="+mn-cs"/>
              </a:rPr>
              <a:t>% han estat grans empreses.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Dins del total d’empreses licitadores que han estat pimes (</a:t>
            </a:r>
            <a:r>
              <a:rPr lang="ca-ES" sz="1600" dirty="0">
                <a:solidFill>
                  <a:prstClr val="black"/>
                </a:solidFill>
                <a:latin typeface="Arial"/>
              </a:rPr>
              <a:t>517</a:t>
            </a:r>
            <a:r>
              <a:rPr kumimoji="0" lang="ca-ES" sz="1600" b="0" i="0" u="none" strike="noStrike" kern="1200" cap="none" spc="0" normalizeH="0" baseline="0" noProof="0" dirty="0">
                <a:ln>
                  <a:noFill/>
                </a:ln>
                <a:solidFill>
                  <a:prstClr val="black"/>
                </a:solidFill>
                <a:effectLst/>
                <a:uLnTx/>
                <a:uFillTx/>
                <a:latin typeface="Arial"/>
                <a:ea typeface="+mn-ea"/>
                <a:cs typeface="+mn-cs"/>
              </a:rPr>
              <a:t>), el 49% han estat microempreses, el 3</a:t>
            </a:r>
            <a:r>
              <a:rPr lang="ca-ES" sz="1600" dirty="0">
                <a:solidFill>
                  <a:prstClr val="black"/>
                </a:solidFill>
                <a:latin typeface="Arial"/>
              </a:rPr>
              <a:t>5</a:t>
            </a:r>
            <a:r>
              <a:rPr kumimoji="0" lang="ca-ES" sz="1600" b="0" i="0" u="none" strike="noStrike" kern="1200" cap="none" spc="0" normalizeH="0" baseline="0" noProof="0" dirty="0">
                <a:ln>
                  <a:noFill/>
                </a:ln>
                <a:solidFill>
                  <a:prstClr val="black"/>
                </a:solidFill>
                <a:effectLst/>
                <a:uLnTx/>
                <a:uFillTx/>
                <a:latin typeface="Arial"/>
                <a:ea typeface="+mn-ea"/>
                <a:cs typeface="+mn-cs"/>
              </a:rPr>
              <a:t>% petites empreses i el 16% mitjanes empreses.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2 CuadroTexto">
            <a:extLst>
              <a:ext uri="{FF2B5EF4-FFF2-40B4-BE49-F238E27FC236}">
                <a16:creationId xmlns:a16="http://schemas.microsoft.com/office/drawing/2014/main" id="{9CB550AC-6C86-E160-38CB-E829939FF128}"/>
              </a:ext>
            </a:extLst>
          </p:cNvPr>
          <p:cNvSpPr txBox="1"/>
          <p:nvPr/>
        </p:nvSpPr>
        <p:spPr>
          <a:xfrm>
            <a:off x="573267" y="482853"/>
            <a:ext cx="556763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5. TIPOLOGIA DE LES EMPRESES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     5.2. LICITADORES PER PROCEDIMENT OBERT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1" u="none" strike="noStrike" kern="1200" cap="none" spc="0" normalizeH="0" baseline="0" noProof="0" dirty="0">
                <a:ln>
                  <a:noFill/>
                </a:ln>
                <a:solidFill>
                  <a:srgbClr val="0000FF"/>
                </a:solidFill>
                <a:effectLst/>
                <a:uLnTx/>
                <a:uFillTx/>
                <a:latin typeface="Arial"/>
                <a:ea typeface="+mn-ea"/>
                <a:cs typeface="+mn-cs"/>
              </a:rPr>
              <a:t>            (Àrees de la Corporació)</a:t>
            </a:r>
          </a:p>
        </p:txBody>
      </p:sp>
      <p:cxnSp>
        <p:nvCxnSpPr>
          <p:cNvPr id="11" name="Connector de fletxa recta 10">
            <a:extLst>
              <a:ext uri="{FF2B5EF4-FFF2-40B4-BE49-F238E27FC236}">
                <a16:creationId xmlns:a16="http://schemas.microsoft.com/office/drawing/2014/main" id="{6579AAB1-82A3-D226-6D9D-4CCB5DFB5618}"/>
              </a:ext>
            </a:extLst>
          </p:cNvPr>
          <p:cNvCxnSpPr/>
          <p:nvPr/>
        </p:nvCxnSpPr>
        <p:spPr>
          <a:xfrm>
            <a:off x="2504661" y="9644932"/>
            <a:ext cx="1272209" cy="5645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7" name="Imatge 6">
            <a:extLst>
              <a:ext uri="{FF2B5EF4-FFF2-40B4-BE49-F238E27FC236}">
                <a16:creationId xmlns:a16="http://schemas.microsoft.com/office/drawing/2014/main" id="{10B7DD56-EC31-D7E9-1CA8-90708D37667F}"/>
              </a:ext>
            </a:extLst>
          </p:cNvPr>
          <p:cNvPicPr>
            <a:picLocks noChangeAspect="1"/>
          </p:cNvPicPr>
          <p:nvPr/>
        </p:nvPicPr>
        <p:blipFill>
          <a:blip r:embed="rId2"/>
          <a:stretch>
            <a:fillRect/>
          </a:stretch>
        </p:blipFill>
        <p:spPr>
          <a:xfrm>
            <a:off x="1298093" y="5382216"/>
            <a:ext cx="4261813" cy="1427568"/>
          </a:xfrm>
          <a:prstGeom prst="rect">
            <a:avLst/>
          </a:prstGeom>
        </p:spPr>
      </p:pic>
      <p:pic>
        <p:nvPicPr>
          <p:cNvPr id="14" name="Imatge 13">
            <a:extLst>
              <a:ext uri="{FF2B5EF4-FFF2-40B4-BE49-F238E27FC236}">
                <a16:creationId xmlns:a16="http://schemas.microsoft.com/office/drawing/2014/main" id="{2AE13236-ED0D-3442-91CC-3E31C22AAF80}"/>
              </a:ext>
            </a:extLst>
          </p:cNvPr>
          <p:cNvPicPr>
            <a:picLocks noChangeAspect="1"/>
          </p:cNvPicPr>
          <p:nvPr/>
        </p:nvPicPr>
        <p:blipFill>
          <a:blip r:embed="rId3"/>
          <a:stretch>
            <a:fillRect/>
          </a:stretch>
        </p:blipFill>
        <p:spPr>
          <a:xfrm>
            <a:off x="-121618" y="7045763"/>
            <a:ext cx="5711459" cy="3027017"/>
          </a:xfrm>
          <a:prstGeom prst="rect">
            <a:avLst/>
          </a:prstGeom>
        </p:spPr>
      </p:pic>
      <p:pic>
        <p:nvPicPr>
          <p:cNvPr id="16" name="Imatge 15">
            <a:extLst>
              <a:ext uri="{FF2B5EF4-FFF2-40B4-BE49-F238E27FC236}">
                <a16:creationId xmlns:a16="http://schemas.microsoft.com/office/drawing/2014/main" id="{9E634A31-5D77-3037-C590-F7FA99111166}"/>
              </a:ext>
            </a:extLst>
          </p:cNvPr>
          <p:cNvPicPr>
            <a:picLocks noChangeAspect="1"/>
          </p:cNvPicPr>
          <p:nvPr/>
        </p:nvPicPr>
        <p:blipFill>
          <a:blip r:embed="rId4"/>
          <a:stretch>
            <a:fillRect/>
          </a:stretch>
        </p:blipFill>
        <p:spPr>
          <a:xfrm>
            <a:off x="3441341" y="9199004"/>
            <a:ext cx="3228012" cy="2166228"/>
          </a:xfrm>
          <a:prstGeom prst="rect">
            <a:avLst/>
          </a:prstGeom>
        </p:spPr>
      </p:pic>
    </p:spTree>
    <p:extLst>
      <p:ext uri="{BB962C8B-B14F-4D97-AF65-F5344CB8AC3E}">
        <p14:creationId xmlns:p14="http://schemas.microsoft.com/office/powerpoint/2010/main" val="15138946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E88C88B8-64FF-19A6-9553-ACD805D2F457}"/>
              </a:ext>
            </a:extLst>
          </p:cNvPr>
          <p:cNvSpPr>
            <a:spLocks noGrp="1"/>
          </p:cNvSpPr>
          <p:nvPr>
            <p:ph type="sldNum" sz="quarter" idx="12"/>
          </p:nvPr>
        </p:nvSpPr>
        <p:spPr>
          <a:xfrm>
            <a:off x="5890161" y="11300181"/>
            <a:ext cx="496352" cy="649111"/>
          </a:xfrm>
        </p:spPr>
        <p:txBody>
          <a:bodyPr/>
          <a:lstStyle/>
          <a:p>
            <a:fld id="{69A02D07-1340-466E-8F89-ABB91E672000}" type="slidenum">
              <a:rPr lang="ca-ES" b="1" smtClean="0">
                <a:solidFill>
                  <a:schemeClr val="tx1"/>
                </a:solidFill>
              </a:rPr>
              <a:t>46</a:t>
            </a:fld>
            <a:endParaRPr lang="ca-ES" b="1">
              <a:solidFill>
                <a:schemeClr val="tx1"/>
              </a:solidFill>
            </a:endParaRPr>
          </a:p>
        </p:txBody>
      </p:sp>
      <p:sp>
        <p:nvSpPr>
          <p:cNvPr id="3" name="QuadreDeText 2">
            <a:extLst>
              <a:ext uri="{FF2B5EF4-FFF2-40B4-BE49-F238E27FC236}">
                <a16:creationId xmlns:a16="http://schemas.microsoft.com/office/drawing/2014/main" id="{49D6EA98-4C3C-71D9-DA52-174B5AC8C4E2}"/>
              </a:ext>
            </a:extLst>
          </p:cNvPr>
          <p:cNvSpPr txBox="1"/>
          <p:nvPr/>
        </p:nvSpPr>
        <p:spPr>
          <a:xfrm>
            <a:off x="1228725" y="6096000"/>
            <a:ext cx="4858176" cy="1569660"/>
          </a:xfrm>
          <a:prstGeom prst="rect">
            <a:avLst/>
          </a:prstGeom>
          <a:noFill/>
        </p:spPr>
        <p:txBody>
          <a:bodyPr wrap="square" rtlCol="0">
            <a:spAutoFit/>
          </a:bodyPr>
          <a:lstStyle/>
          <a:p>
            <a:r>
              <a:rPr lang="ca-ES" sz="3200" b="1" dirty="0">
                <a:solidFill>
                  <a:srgbClr val="0000FF"/>
                </a:solidFill>
              </a:rPr>
              <a:t>.RESERVA SOCIAL</a:t>
            </a:r>
          </a:p>
          <a:p>
            <a:r>
              <a:rPr lang="ca-ES" sz="3200" b="1" dirty="0">
                <a:solidFill>
                  <a:srgbClr val="0000FF"/>
                </a:solidFill>
              </a:rPr>
              <a:t>.CLÀUSULES AMBIENTALS</a:t>
            </a:r>
          </a:p>
          <a:p>
            <a:r>
              <a:rPr lang="ca-ES" sz="3200" b="1" dirty="0">
                <a:solidFill>
                  <a:srgbClr val="0000FF"/>
                </a:solidFill>
              </a:rPr>
              <a:t>.CLÀUSULES SOCIALS</a:t>
            </a:r>
          </a:p>
        </p:txBody>
      </p:sp>
    </p:spTree>
    <p:extLst>
      <p:ext uri="{BB962C8B-B14F-4D97-AF65-F5344CB8AC3E}">
        <p14:creationId xmlns:p14="http://schemas.microsoft.com/office/powerpoint/2010/main" val="26822310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57C696FB-952A-4ABD-B2FB-87DFFC6F8416}"/>
              </a:ext>
            </a:extLst>
          </p:cNvPr>
          <p:cNvSpPr txBox="1"/>
          <p:nvPr/>
        </p:nvSpPr>
        <p:spPr>
          <a:xfrm>
            <a:off x="327541" y="554566"/>
            <a:ext cx="6202918" cy="8217634"/>
          </a:xfrm>
          <a:prstGeom prst="rect">
            <a:avLst/>
          </a:prstGeom>
          <a:noFill/>
        </p:spPr>
        <p:txBody>
          <a:bodyPr wrap="square" rtlCol="0">
            <a:spAutoFit/>
          </a:bodyPr>
          <a:lstStyle/>
          <a:p>
            <a:pPr defTabSz="914400"/>
            <a:r>
              <a:rPr lang="ca-ES" sz="1600" b="1" dirty="0">
                <a:solidFill>
                  <a:srgbClr val="0000FF"/>
                </a:solidFill>
                <a:latin typeface="Arial"/>
              </a:rPr>
              <a:t>6. RESERVA SOCIAL </a:t>
            </a:r>
          </a:p>
          <a:p>
            <a:pPr defTabSz="914400"/>
            <a:r>
              <a:rPr lang="ca-ES" sz="1600" b="1" dirty="0">
                <a:solidFill>
                  <a:srgbClr val="0000FF"/>
                </a:solidFill>
                <a:latin typeface="Arial"/>
              </a:rPr>
              <a:t>   </a:t>
            </a:r>
            <a:r>
              <a:rPr lang="ca-ES" sz="1600" b="1" i="1" dirty="0">
                <a:solidFill>
                  <a:srgbClr val="0000FF"/>
                </a:solidFill>
                <a:latin typeface="Arial"/>
              </a:rPr>
              <a:t>(Àrees de la corporació)</a:t>
            </a: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a:r>
              <a:rPr lang="ca-ES" sz="1600" dirty="0">
                <a:solidFill>
                  <a:prstClr val="black"/>
                </a:solidFill>
                <a:latin typeface="Arial"/>
              </a:rPr>
              <a:t>En el mes de febrer de 2024 la Junta de Govern de la Diputació de Barcelona va aprovar la Reserva Social de contractació per als exercicis 2024 a 2027. </a:t>
            </a:r>
            <a:r>
              <a:rPr lang="es-ES" sz="1600" b="0" i="0" u="none" strike="noStrike" baseline="0" dirty="0" err="1">
                <a:latin typeface="Arial" panose="020B0604020202020204" pitchFamily="34" charset="0"/>
              </a:rPr>
              <a:t>És</a:t>
            </a:r>
            <a:r>
              <a:rPr lang="es-ES" sz="1600" b="0" i="0" u="none" strike="noStrike" baseline="0" dirty="0">
                <a:latin typeface="Arial" panose="020B0604020202020204" pitchFamily="34" charset="0"/>
              </a:rPr>
              <a:t> </a:t>
            </a:r>
            <a:r>
              <a:rPr lang="es-ES" sz="1600" b="0" i="0" u="none" strike="noStrike" baseline="0" dirty="0" err="1">
                <a:latin typeface="Arial" panose="020B0604020202020204" pitchFamily="34" charset="0"/>
              </a:rPr>
              <a:t>voluntat</a:t>
            </a:r>
            <a:r>
              <a:rPr lang="es-ES" sz="1600" b="0" i="0" u="none" strike="noStrike" baseline="0" dirty="0">
                <a:latin typeface="Arial" panose="020B0604020202020204" pitchFamily="34" charset="0"/>
              </a:rPr>
              <a:t> de la </a:t>
            </a:r>
            <a:r>
              <a:rPr lang="es-ES" sz="1600" b="0" i="0" u="none" strike="noStrike" baseline="0" dirty="0" err="1">
                <a:latin typeface="Arial" panose="020B0604020202020204" pitchFamily="34" charset="0"/>
              </a:rPr>
              <a:t>Diputació</a:t>
            </a:r>
            <a:r>
              <a:rPr lang="es-ES" sz="1600" b="0" i="0" u="none" strike="noStrike" baseline="0" dirty="0">
                <a:latin typeface="Arial" panose="020B0604020202020204" pitchFamily="34" charset="0"/>
              </a:rPr>
              <a:t> de Barcelona per al </a:t>
            </a:r>
            <a:r>
              <a:rPr lang="es-ES" sz="1600" b="0" i="0" u="none" strike="noStrike" baseline="0" dirty="0" err="1">
                <a:latin typeface="Arial" panose="020B0604020202020204" pitchFamily="34" charset="0"/>
              </a:rPr>
              <a:t>nou</a:t>
            </a:r>
            <a:r>
              <a:rPr lang="es-ES" sz="1600" b="0" i="0" u="none" strike="noStrike" baseline="0" dirty="0">
                <a:latin typeface="Arial" panose="020B0604020202020204" pitchFamily="34" charset="0"/>
              </a:rPr>
              <a:t> </a:t>
            </a:r>
            <a:r>
              <a:rPr lang="es-ES" sz="1600" b="0" i="0" u="none" strike="noStrike" baseline="0" dirty="0" err="1">
                <a:latin typeface="Arial" panose="020B0604020202020204" pitchFamily="34" charset="0"/>
              </a:rPr>
              <a:t>mandat</a:t>
            </a:r>
            <a:r>
              <a:rPr lang="es-ES" sz="1600" b="0" i="0" u="none" strike="noStrike" baseline="0" dirty="0">
                <a:latin typeface="Arial" panose="020B0604020202020204" pitchFamily="34" charset="0"/>
              </a:rPr>
              <a:t> continuar </a:t>
            </a:r>
            <a:r>
              <a:rPr lang="es-ES" sz="1600" b="0" i="0" u="none" strike="noStrike" baseline="0" dirty="0" err="1">
                <a:latin typeface="Arial" panose="020B0604020202020204" pitchFamily="34" charset="0"/>
              </a:rPr>
              <a:t>afavorint</a:t>
            </a:r>
            <a:r>
              <a:rPr lang="es-ES" sz="1600" dirty="0">
                <a:latin typeface="Arial" panose="020B0604020202020204" pitchFamily="34" charset="0"/>
              </a:rPr>
              <a:t> </a:t>
            </a:r>
            <a:r>
              <a:rPr lang="es-ES" sz="1600" b="0" i="0" u="none" strike="noStrike" baseline="0" dirty="0" err="1">
                <a:latin typeface="ArialMT"/>
              </a:rPr>
              <a:t>l’ocupació</a:t>
            </a:r>
            <a:r>
              <a:rPr lang="es-ES" sz="1600" b="0" i="0" u="none" strike="noStrike" baseline="0" dirty="0">
                <a:latin typeface="ArialMT"/>
              </a:rPr>
              <a:t> </a:t>
            </a:r>
            <a:r>
              <a:rPr lang="es-ES" sz="1600" b="0" i="0" u="none" strike="noStrike" baseline="0" dirty="0" err="1">
                <a:latin typeface="Arial" panose="020B0604020202020204" pitchFamily="34" charset="0"/>
              </a:rPr>
              <a:t>dels</a:t>
            </a:r>
            <a:r>
              <a:rPr lang="es-ES" sz="1600" b="0" i="0" u="none" strike="noStrike" baseline="0" dirty="0">
                <a:latin typeface="Arial" panose="020B0604020202020204" pitchFamily="34" charset="0"/>
              </a:rPr>
              <a:t> </a:t>
            </a:r>
            <a:r>
              <a:rPr lang="es-ES" sz="1600" b="0" i="0" u="none" strike="noStrike" baseline="0" dirty="0" err="1">
                <a:latin typeface="Arial" panose="020B0604020202020204" pitchFamily="34" charset="0"/>
              </a:rPr>
              <a:t>sectors</a:t>
            </a:r>
            <a:r>
              <a:rPr lang="es-ES" sz="1600" b="0" i="0" u="none" strike="noStrike" baseline="0" dirty="0">
                <a:latin typeface="Arial" panose="020B0604020202020204" pitchFamily="34" charset="0"/>
              </a:rPr>
              <a:t> </a:t>
            </a:r>
            <a:r>
              <a:rPr lang="es-ES" sz="1600" b="0" i="0" u="none" strike="noStrike" baseline="0" dirty="0" err="1">
                <a:latin typeface="Arial" panose="020B0604020202020204" pitchFamily="34" charset="0"/>
              </a:rPr>
              <a:t>més</a:t>
            </a:r>
            <a:r>
              <a:rPr lang="es-ES" sz="1600" b="0" i="0" u="none" strike="noStrike" baseline="0" dirty="0">
                <a:latin typeface="Arial" panose="020B0604020202020204" pitchFamily="34" charset="0"/>
              </a:rPr>
              <a:t> </a:t>
            </a:r>
            <a:r>
              <a:rPr lang="es-ES" sz="1600" b="0" i="0" u="none" strike="noStrike" baseline="0" dirty="0" err="1">
                <a:latin typeface="Arial" panose="020B0604020202020204" pitchFamily="34" charset="0"/>
              </a:rPr>
              <a:t>desafavorits</a:t>
            </a:r>
            <a:r>
              <a:rPr lang="es-ES" sz="1600" b="0" i="0" u="none" strike="noStrike" baseline="0" dirty="0">
                <a:latin typeface="Arial" panose="020B0604020202020204" pitchFamily="34" charset="0"/>
              </a:rPr>
              <a:t> de la </a:t>
            </a:r>
            <a:r>
              <a:rPr lang="es-ES" sz="1600" b="0" i="0" u="none" strike="noStrike" baseline="0" dirty="0" err="1">
                <a:latin typeface="Arial" panose="020B0604020202020204" pitchFamily="34" charset="0"/>
              </a:rPr>
              <a:t>societat</a:t>
            </a:r>
            <a:r>
              <a:rPr lang="es-ES" sz="1600" b="0" i="0" u="none" strike="noStrike" baseline="0" dirty="0">
                <a:latin typeface="Arial" panose="020B0604020202020204" pitchFamily="34" charset="0"/>
              </a:rPr>
              <a:t> o que es </a:t>
            </a:r>
            <a:r>
              <a:rPr lang="es-ES" sz="1600" b="0" i="0" u="none" strike="noStrike" baseline="0" dirty="0" err="1">
                <a:latin typeface="Arial" panose="020B0604020202020204" pitchFamily="34" charset="0"/>
              </a:rPr>
              <a:t>troben</a:t>
            </a:r>
            <a:r>
              <a:rPr lang="es-ES" sz="1600" b="0" i="0" u="none" strike="noStrike" baseline="0" dirty="0">
                <a:latin typeface="Arial" panose="020B0604020202020204" pitchFamily="34" charset="0"/>
              </a:rPr>
              <a:t> en un </a:t>
            </a:r>
            <a:r>
              <a:rPr lang="es-ES" sz="1600" b="0" i="0" u="none" strike="noStrike" baseline="0" dirty="0" err="1">
                <a:latin typeface="Arial" panose="020B0604020202020204" pitchFamily="34" charset="0"/>
              </a:rPr>
              <a:t>risc</a:t>
            </a:r>
            <a:r>
              <a:rPr lang="es-ES" sz="1600" dirty="0">
                <a:latin typeface="Arial" panose="020B0604020202020204" pitchFamily="34" charset="0"/>
              </a:rPr>
              <a:t> </a:t>
            </a:r>
            <a:r>
              <a:rPr lang="ca-ES" sz="1600" b="0" i="0" u="none" strike="noStrike" baseline="0" dirty="0">
                <a:latin typeface="ArialMT"/>
              </a:rPr>
              <a:t>d’exclusió </a:t>
            </a:r>
            <a:r>
              <a:rPr lang="ca-ES" sz="1600" b="0" i="0" u="none" strike="noStrike" baseline="0" dirty="0">
                <a:latin typeface="Arial" panose="020B0604020202020204" pitchFamily="34" charset="0"/>
              </a:rPr>
              <a:t>social. </a:t>
            </a:r>
          </a:p>
          <a:p>
            <a:pPr algn="just"/>
            <a:endParaRPr lang="ca-ES" sz="1600" dirty="0">
              <a:latin typeface="Arial" panose="020B0604020202020204" pitchFamily="34" charset="0"/>
            </a:endParaRPr>
          </a:p>
          <a:p>
            <a:pPr algn="just"/>
            <a:r>
              <a:rPr lang="ca-ES" sz="1600" dirty="0">
                <a:latin typeface="ArialMT"/>
              </a:rPr>
              <a:t>S</a:t>
            </a:r>
            <a:r>
              <a:rPr lang="ca-ES" sz="1600" b="0" i="0" u="none" strike="noStrike" baseline="0" dirty="0">
                <a:latin typeface="ArialMT"/>
              </a:rPr>
              <a:t>’amplia l’import </a:t>
            </a:r>
            <a:r>
              <a:rPr lang="ca-ES" sz="1600" b="0" i="0" u="none" strike="noStrike" baseline="0" dirty="0">
                <a:latin typeface="Arial" panose="020B0604020202020204" pitchFamily="34" charset="0"/>
              </a:rPr>
              <a:t>reservat a 1.200.000 euros per any, de manera que fa un total de 4.800.000 euros per al període 2024-2027.</a:t>
            </a:r>
            <a:endParaRPr lang="ca-ES" sz="1600" dirty="0">
              <a:solidFill>
                <a:prstClr val="black"/>
              </a:solidFill>
              <a:latin typeface="Arial"/>
            </a:endParaRPr>
          </a:p>
          <a:p>
            <a:pPr algn="just" defTabSz="914400"/>
            <a:r>
              <a:rPr lang="ca-ES" sz="1600" dirty="0">
                <a:solidFill>
                  <a:prstClr val="black"/>
                </a:solidFill>
                <a:latin typeface="Arial"/>
              </a:rPr>
              <a:t> </a:t>
            </a:r>
          </a:p>
          <a:p>
            <a:pPr algn="just"/>
            <a:r>
              <a:rPr lang="ca-ES" sz="1600" b="0" i="0" u="none" strike="noStrike" baseline="0" dirty="0">
                <a:latin typeface="Arial" panose="020B0604020202020204" pitchFamily="34" charset="0"/>
              </a:rPr>
              <a:t>Els objectes contractuals susceptibles de reserva són els serveis de neteja de recintes i edificis corporatius, la recollida selectiva de residus (grup 1), les arts </a:t>
            </a:r>
            <a:r>
              <a:rPr lang="pt-BR" sz="1600" b="0" i="0" u="none" strike="noStrike" baseline="0" dirty="0" err="1">
                <a:latin typeface="Arial" panose="020B0604020202020204" pitchFamily="34" charset="0"/>
              </a:rPr>
              <a:t>gràfiques</a:t>
            </a:r>
            <a:r>
              <a:rPr lang="pt-BR" sz="1600" b="0" i="0" u="none" strike="noStrike" baseline="0" dirty="0">
                <a:latin typeface="Arial" panose="020B0604020202020204" pitchFamily="34" charset="0"/>
              </a:rPr>
              <a:t>, </a:t>
            </a:r>
            <a:r>
              <a:rPr lang="pt-BR" sz="1600" b="0" i="0" u="none" strike="noStrike" baseline="0" dirty="0" err="1">
                <a:latin typeface="Arial" panose="020B0604020202020204" pitchFamily="34" charset="0"/>
              </a:rPr>
              <a:t>els</a:t>
            </a:r>
            <a:r>
              <a:rPr lang="pt-BR" sz="1600" b="0" i="0" u="none" strike="noStrike" baseline="0" dirty="0">
                <a:latin typeface="Arial" panose="020B0604020202020204" pitchFamily="34" charset="0"/>
              </a:rPr>
              <a:t> </a:t>
            </a:r>
            <a:r>
              <a:rPr lang="pt-BR" sz="1600" b="0" i="0" u="none" strike="noStrike" baseline="0" dirty="0" err="1">
                <a:latin typeface="Arial" panose="020B0604020202020204" pitchFamily="34" charset="0"/>
              </a:rPr>
              <a:t>serveis</a:t>
            </a:r>
            <a:r>
              <a:rPr lang="pt-BR" sz="1600" b="0" i="0" u="none" strike="noStrike" baseline="0" dirty="0">
                <a:latin typeface="Arial" panose="020B0604020202020204" pitchFamily="34" charset="0"/>
              </a:rPr>
              <a:t> de </a:t>
            </a:r>
            <a:r>
              <a:rPr lang="pt-BR" sz="1600" b="0" i="0" u="none" strike="noStrike" baseline="0" dirty="0" err="1">
                <a:latin typeface="Arial" panose="020B0604020202020204" pitchFamily="34" charset="0"/>
              </a:rPr>
              <a:t>missatgeria</a:t>
            </a:r>
            <a:r>
              <a:rPr lang="pt-BR" sz="1600" b="0" i="0" u="none" strike="noStrike" baseline="0" dirty="0">
                <a:latin typeface="Arial" panose="020B0604020202020204" pitchFamily="34" charset="0"/>
              </a:rPr>
              <a:t> i </a:t>
            </a:r>
            <a:r>
              <a:rPr lang="pt-BR" sz="1600" b="0" i="0" u="none" strike="noStrike" baseline="0" dirty="0" err="1">
                <a:latin typeface="Arial" panose="020B0604020202020204" pitchFamily="34" charset="0"/>
              </a:rPr>
              <a:t>paqueteria</a:t>
            </a:r>
            <a:r>
              <a:rPr lang="pt-BR" sz="1600" b="0" i="0" u="none" strike="noStrike" baseline="0" dirty="0">
                <a:latin typeface="Arial" panose="020B0604020202020204" pitchFamily="34" charset="0"/>
              </a:rPr>
              <a:t>, </a:t>
            </a:r>
            <a:r>
              <a:rPr lang="pt-BR" sz="1600" b="0" i="0" u="none" strike="noStrike" baseline="0" dirty="0" err="1">
                <a:latin typeface="Arial" panose="020B0604020202020204" pitchFamily="34" charset="0"/>
              </a:rPr>
              <a:t>els</a:t>
            </a:r>
            <a:r>
              <a:rPr lang="pt-BR" sz="1600" b="0" i="0" u="none" strike="noStrike" baseline="0" dirty="0">
                <a:latin typeface="Arial" panose="020B0604020202020204" pitchFamily="34" charset="0"/>
              </a:rPr>
              <a:t> </a:t>
            </a:r>
            <a:r>
              <a:rPr lang="pt-BR" sz="1600" b="0" i="0" u="none" strike="noStrike" baseline="0" dirty="0" err="1">
                <a:latin typeface="Arial" panose="020B0604020202020204" pitchFamily="34" charset="0"/>
              </a:rPr>
              <a:t>serveis</a:t>
            </a:r>
            <a:r>
              <a:rPr lang="pt-BR" sz="1600" b="0" i="0" u="none" strike="noStrike" baseline="0" dirty="0">
                <a:latin typeface="Arial" panose="020B0604020202020204" pitchFamily="34" charset="0"/>
              </a:rPr>
              <a:t> </a:t>
            </a:r>
            <a:r>
              <a:rPr lang="pt-BR" sz="1600" b="0" i="0" u="none" strike="noStrike" baseline="0" dirty="0">
                <a:latin typeface="ArialMT"/>
              </a:rPr>
              <a:t>d’</a:t>
            </a:r>
            <a:r>
              <a:rPr lang="pt-BR" sz="1600" b="0" i="0" u="none" strike="noStrike" baseline="0" dirty="0" err="1">
                <a:latin typeface="ArialMT"/>
              </a:rPr>
              <a:t>hostaleria</a:t>
            </a:r>
            <a:r>
              <a:rPr lang="pt-BR" sz="1600" b="0" i="0" u="none" strike="noStrike" baseline="0" dirty="0">
                <a:latin typeface="ArialMT"/>
              </a:rPr>
              <a:t> </a:t>
            </a:r>
            <a:r>
              <a:rPr lang="pt-BR" sz="1600" b="0" i="0" u="none" strike="noStrike" baseline="0" dirty="0">
                <a:latin typeface="Arial" panose="020B0604020202020204" pitchFamily="34" charset="0"/>
              </a:rPr>
              <a:t>i </a:t>
            </a:r>
            <a:r>
              <a:rPr lang="ca-ES" sz="1600" b="0" i="0" u="none" strike="noStrike" baseline="0" dirty="0">
                <a:latin typeface="Arial" panose="020B0604020202020204" pitchFamily="34" charset="0"/>
              </a:rPr>
              <a:t>càtering, la bugaderia industrial, el subministrament de productes alimentaris i tèxtils, el manteniment de jardins, el marxandatge corporatiu i el suport a esdeveniments i jornades.</a:t>
            </a:r>
            <a:endParaRPr lang="ca-ES" sz="1600" dirty="0">
              <a:solidFill>
                <a:prstClr val="black"/>
              </a:solidFill>
              <a:latin typeface="Arial"/>
            </a:endParaRPr>
          </a:p>
          <a:p>
            <a:pPr algn="just" defTabSz="914400"/>
            <a:r>
              <a:rPr lang="ca-ES" sz="1600" b="1" dirty="0">
                <a:solidFill>
                  <a:prstClr val="black"/>
                </a:solidFill>
                <a:latin typeface="Arial"/>
              </a:rPr>
              <a:t> </a:t>
            </a:r>
            <a:endParaRPr lang="ca-ES" sz="1600" dirty="0">
              <a:solidFill>
                <a:prstClr val="black"/>
              </a:solidFill>
              <a:latin typeface="Arial"/>
            </a:endParaRPr>
          </a:p>
          <a:p>
            <a:pPr algn="just" defTabSz="914400"/>
            <a:r>
              <a:rPr lang="ca-ES" sz="1600" dirty="0">
                <a:solidFill>
                  <a:prstClr val="black"/>
                </a:solidFill>
                <a:latin typeface="Arial"/>
              </a:rPr>
              <a:t>Els contractes poden adjudicar-se per tots els procediments establerts a la </a:t>
            </a:r>
            <a:r>
              <a:rPr lang="ca-ES" sz="1600" dirty="0" err="1">
                <a:solidFill>
                  <a:prstClr val="black"/>
                </a:solidFill>
                <a:latin typeface="Arial"/>
              </a:rPr>
              <a:t>LCSP</a:t>
            </a:r>
            <a:r>
              <a:rPr lang="ca-ES" sz="1600" dirty="0">
                <a:solidFill>
                  <a:prstClr val="black"/>
                </a:solidFill>
                <a:latin typeface="Arial"/>
              </a:rPr>
              <a:t>, inclosa la contractació menor, amb els llindars establerts a la </a:t>
            </a:r>
            <a:r>
              <a:rPr lang="ca-ES" sz="1600" dirty="0" err="1">
                <a:solidFill>
                  <a:prstClr val="black"/>
                </a:solidFill>
                <a:latin typeface="Arial"/>
              </a:rPr>
              <a:t>LCSP</a:t>
            </a:r>
            <a:r>
              <a:rPr lang="ca-ES" sz="1600" dirty="0">
                <a:solidFill>
                  <a:prstClr val="black"/>
                </a:solidFill>
                <a:latin typeface="Arial"/>
              </a:rPr>
              <a:t>.</a:t>
            </a:r>
          </a:p>
          <a:p>
            <a:pPr algn="just" defTabSz="914400"/>
            <a:r>
              <a:rPr lang="ca-ES" sz="1600" dirty="0">
                <a:solidFill>
                  <a:prstClr val="black"/>
                </a:solidFill>
                <a:highlight>
                  <a:srgbClr val="FFFF00"/>
                </a:highlight>
                <a:latin typeface="Arial"/>
              </a:rPr>
              <a:t> </a:t>
            </a:r>
          </a:p>
          <a:p>
            <a:pPr algn="just" defTabSz="914400"/>
            <a:r>
              <a:rPr lang="ca-ES" sz="1600" dirty="0">
                <a:solidFill>
                  <a:prstClr val="black"/>
                </a:solidFill>
                <a:latin typeface="Arial"/>
              </a:rPr>
              <a:t>Les entitats destinatàries dels contractes reservats són els centres especials de treball d’iniciativa social i les empreses d’inserció.</a:t>
            </a:r>
          </a:p>
          <a:p>
            <a:pPr algn="just" defTabSz="914400"/>
            <a:r>
              <a:rPr lang="ca-ES" sz="1600" dirty="0">
                <a:solidFill>
                  <a:prstClr val="black"/>
                </a:solidFill>
                <a:latin typeface="Arial"/>
              </a:rPr>
              <a:t> </a:t>
            </a:r>
          </a:p>
          <a:p>
            <a:pPr algn="just" defTabSz="914400"/>
            <a:r>
              <a:rPr lang="ca-ES" sz="1600" dirty="0">
                <a:solidFill>
                  <a:prstClr val="black"/>
                </a:solidFill>
                <a:latin typeface="Arial"/>
              </a:rPr>
              <a:t>Al llarg del primer trimestre de 2026 no s’ha adjudicat cap contracte amb reserva social.</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A 31/03/2026, la despesa anualitzada és de 157.411,80€.</a:t>
            </a:r>
          </a:p>
        </p:txBody>
      </p:sp>
      <p:sp>
        <p:nvSpPr>
          <p:cNvPr id="4" name="Contenidor de número de diapositiva 3">
            <a:extLst>
              <a:ext uri="{FF2B5EF4-FFF2-40B4-BE49-F238E27FC236}">
                <a16:creationId xmlns:a16="http://schemas.microsoft.com/office/drawing/2014/main" id="{587C0950-0A1E-48B0-B5C2-291D438C35B7}"/>
              </a:ext>
            </a:extLst>
          </p:cNvPr>
          <p:cNvSpPr>
            <a:spLocks noGrp="1"/>
          </p:cNvSpPr>
          <p:nvPr>
            <p:ph type="sldNum" sz="quarter" idx="12"/>
          </p:nvPr>
        </p:nvSpPr>
        <p:spPr>
          <a:xfrm>
            <a:off x="5985163" y="11300181"/>
            <a:ext cx="401349" cy="649111"/>
          </a:xfrm>
        </p:spPr>
        <p:txBody>
          <a:bodyPr/>
          <a:lstStyle/>
          <a:p>
            <a:fld id="{69A02D07-1340-466E-8F89-ABB91E672000}" type="slidenum">
              <a:rPr lang="ca-ES" b="1" smtClean="0">
                <a:solidFill>
                  <a:schemeClr val="tx1"/>
                </a:solidFill>
              </a:rPr>
              <a:t>47</a:t>
            </a:fld>
            <a:endParaRPr lang="ca-ES" b="1">
              <a:solidFill>
                <a:schemeClr val="tx1"/>
              </a:solidFill>
            </a:endParaRPr>
          </a:p>
        </p:txBody>
      </p:sp>
    </p:spTree>
    <p:extLst>
      <p:ext uri="{BB962C8B-B14F-4D97-AF65-F5344CB8AC3E}">
        <p14:creationId xmlns:p14="http://schemas.microsoft.com/office/powerpoint/2010/main" val="5266269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75141E3B-2C92-4460-A748-FF6C8B5F8043}"/>
              </a:ext>
            </a:extLst>
          </p:cNvPr>
          <p:cNvSpPr txBox="1"/>
          <p:nvPr/>
        </p:nvSpPr>
        <p:spPr>
          <a:xfrm>
            <a:off x="655713" y="471239"/>
            <a:ext cx="5797547" cy="4278094"/>
          </a:xfrm>
          <a:prstGeom prst="rect">
            <a:avLst/>
          </a:prstGeom>
          <a:noFill/>
        </p:spPr>
        <p:txBody>
          <a:bodyPr wrap="square" rtlCol="0">
            <a:spAutoFit/>
          </a:bodyPr>
          <a:lstStyle/>
          <a:p>
            <a:pPr defTabSz="914400"/>
            <a:r>
              <a:rPr lang="ca-ES" sz="1600" b="1" dirty="0">
                <a:solidFill>
                  <a:srgbClr val="0000FF"/>
                </a:solidFill>
                <a:latin typeface="Arial"/>
              </a:rPr>
              <a:t>7. CLÀUSULES AMBIENTALS I SOCIALS</a:t>
            </a:r>
          </a:p>
          <a:p>
            <a:pPr defTabSz="914400"/>
            <a:r>
              <a:rPr lang="ca-ES" sz="1600" b="1" i="1" dirty="0">
                <a:solidFill>
                  <a:srgbClr val="0000FF"/>
                </a:solidFill>
                <a:latin typeface="Arial"/>
              </a:rPr>
              <a:t>    (Àrees de la corporació)</a:t>
            </a:r>
          </a:p>
          <a:p>
            <a:pPr defTabSz="914400"/>
            <a:endParaRPr lang="ca-ES" sz="1600" b="1" dirty="0">
              <a:solidFill>
                <a:srgbClr val="0000FF"/>
              </a:solidFill>
              <a:latin typeface="Arial"/>
            </a:endParaRPr>
          </a:p>
          <a:p>
            <a:pPr marL="285750" indent="-285750" algn="just" defTabSz="914400">
              <a:buFont typeface="Arial" panose="020B0604020202020204" pitchFamily="34" charset="0"/>
              <a:buChar char="•"/>
            </a:pPr>
            <a:r>
              <a:rPr lang="ca-ES" sz="1600" b="1" dirty="0">
                <a:solidFill>
                  <a:prstClr val="black"/>
                </a:solidFill>
                <a:latin typeface="Arial"/>
              </a:rPr>
              <a:t>Clàusules ambientals:</a:t>
            </a:r>
          </a:p>
          <a:p>
            <a:pPr marL="285750" indent="-285750" algn="just" defTabSz="914400">
              <a:buFont typeface="Arial" panose="020B0604020202020204" pitchFamily="34" charset="0"/>
              <a:buChar char="•"/>
            </a:pPr>
            <a:endParaRPr lang="ca-ES" sz="1600" b="1" dirty="0">
              <a:solidFill>
                <a:prstClr val="black"/>
              </a:solidFill>
              <a:latin typeface="Arial"/>
            </a:endParaRPr>
          </a:p>
          <a:p>
            <a:pPr algn="just" defTabSz="914400"/>
            <a:r>
              <a:rPr lang="ca-ES" sz="1600" dirty="0">
                <a:solidFill>
                  <a:prstClr val="black"/>
                </a:solidFill>
                <a:latin typeface="Arial"/>
              </a:rPr>
              <a:t>Amb l’objectiu de conèixer el nivell d’incorporació de clàusules ambientals en la contractació pública, aquest apartat analitza aquesta incorporació per àrees, tipologia de contractes i per tipus de procediment.</a:t>
            </a:r>
          </a:p>
          <a:p>
            <a:pPr algn="just" defTabSz="914400"/>
            <a:r>
              <a:rPr lang="ca-ES" sz="1600" dirty="0">
                <a:solidFill>
                  <a:prstClr val="black"/>
                </a:solidFill>
                <a:latin typeface="Arial"/>
              </a:rPr>
              <a:t>Al llarg del primer trimestre de 2026 s’han promogut </a:t>
            </a:r>
            <a:r>
              <a:rPr lang="ca-ES" sz="1600" b="1" dirty="0">
                <a:solidFill>
                  <a:srgbClr val="0000FF"/>
                </a:solidFill>
                <a:latin typeface="Arial"/>
              </a:rPr>
              <a:t>39</a:t>
            </a:r>
            <a:r>
              <a:rPr lang="ca-ES" sz="1600" dirty="0">
                <a:solidFill>
                  <a:prstClr val="black"/>
                </a:solidFill>
                <a:latin typeface="Arial"/>
              </a:rPr>
              <a:t> adjudicacions amb clàusules mediambientals, per un import total de </a:t>
            </a:r>
            <a:r>
              <a:rPr lang="ca-ES" sz="1600" b="1" dirty="0">
                <a:solidFill>
                  <a:srgbClr val="0000FF"/>
                </a:solidFill>
                <a:latin typeface="Arial"/>
              </a:rPr>
              <a:t>6.987.642,09€</a:t>
            </a:r>
            <a:r>
              <a:rPr lang="ca-ES" sz="1600" dirty="0">
                <a:solidFill>
                  <a:prstClr val="black"/>
                </a:solidFill>
                <a:latin typeface="Arial"/>
              </a:rPr>
              <a:t>  tal i com queden detallades en la taula següent i agrupades per àrees.</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El percentatge de contractes amb clàusules ambientals sobre el total de contractes adjudicats en aquest període representa el </a:t>
            </a:r>
            <a:r>
              <a:rPr lang="ca-ES" sz="1600" b="1" dirty="0">
                <a:solidFill>
                  <a:srgbClr val="0000FF"/>
                </a:solidFill>
                <a:latin typeface="Arial"/>
              </a:rPr>
              <a:t>19%,</a:t>
            </a:r>
            <a:r>
              <a:rPr lang="ca-ES" sz="1600" dirty="0">
                <a:solidFill>
                  <a:prstClr val="black"/>
                </a:solidFill>
                <a:latin typeface="Arial"/>
              </a:rPr>
              <a:t> pel que fa al nombre, i el </a:t>
            </a:r>
            <a:r>
              <a:rPr lang="ca-ES" sz="1600" b="1" dirty="0">
                <a:solidFill>
                  <a:srgbClr val="0000FF"/>
                </a:solidFill>
                <a:latin typeface="Arial"/>
              </a:rPr>
              <a:t>34%</a:t>
            </a:r>
            <a:r>
              <a:rPr lang="ca-ES" sz="1600" dirty="0">
                <a:solidFill>
                  <a:srgbClr val="0000FF"/>
                </a:solidFill>
                <a:latin typeface="Arial"/>
              </a:rPr>
              <a:t> </a:t>
            </a:r>
            <a:r>
              <a:rPr lang="ca-ES" sz="1600" dirty="0">
                <a:solidFill>
                  <a:prstClr val="black"/>
                </a:solidFill>
                <a:latin typeface="Arial"/>
              </a:rPr>
              <a:t>pel que fa a l’import.</a:t>
            </a:r>
            <a:r>
              <a:rPr lang="fr-FR" sz="1600" dirty="0"/>
              <a:t> </a:t>
            </a:r>
            <a:endParaRPr lang="ca-ES" sz="1600" dirty="0">
              <a:solidFill>
                <a:prstClr val="black"/>
              </a:solidFill>
              <a:latin typeface="Arial"/>
            </a:endParaRPr>
          </a:p>
        </p:txBody>
      </p:sp>
      <p:sp>
        <p:nvSpPr>
          <p:cNvPr id="6" name="Contenidor de número de diapositiva 5">
            <a:extLst>
              <a:ext uri="{FF2B5EF4-FFF2-40B4-BE49-F238E27FC236}">
                <a16:creationId xmlns:a16="http://schemas.microsoft.com/office/drawing/2014/main" id="{1F7CA4AD-F137-4799-A1E9-FA2A6FA5AEC8}"/>
              </a:ext>
            </a:extLst>
          </p:cNvPr>
          <p:cNvSpPr>
            <a:spLocks noGrp="1"/>
          </p:cNvSpPr>
          <p:nvPr>
            <p:ph type="sldNum" sz="quarter" idx="12"/>
          </p:nvPr>
        </p:nvSpPr>
        <p:spPr>
          <a:xfrm>
            <a:off x="5973287" y="11300181"/>
            <a:ext cx="413225" cy="649111"/>
          </a:xfrm>
        </p:spPr>
        <p:txBody>
          <a:bodyPr/>
          <a:lstStyle/>
          <a:p>
            <a:fld id="{69A02D07-1340-466E-8F89-ABB91E672000}" type="slidenum">
              <a:rPr lang="ca-ES" b="1" smtClean="0">
                <a:solidFill>
                  <a:schemeClr val="tx1"/>
                </a:solidFill>
              </a:rPr>
              <a:t>48</a:t>
            </a:fld>
            <a:endParaRPr lang="ca-ES" b="1">
              <a:solidFill>
                <a:schemeClr val="tx1"/>
              </a:solidFill>
            </a:endParaRPr>
          </a:p>
        </p:txBody>
      </p:sp>
      <p:sp>
        <p:nvSpPr>
          <p:cNvPr id="3" name="QuadreDeText 2">
            <a:extLst>
              <a:ext uri="{FF2B5EF4-FFF2-40B4-BE49-F238E27FC236}">
                <a16:creationId xmlns:a16="http://schemas.microsoft.com/office/drawing/2014/main" id="{18107A18-445B-1751-6E9B-56994B19E456}"/>
              </a:ext>
            </a:extLst>
          </p:cNvPr>
          <p:cNvSpPr txBox="1"/>
          <p:nvPr/>
        </p:nvSpPr>
        <p:spPr>
          <a:xfrm>
            <a:off x="655713" y="7786059"/>
            <a:ext cx="5797544" cy="1569660"/>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L’àrea que va adjudicar un major nombre de contractes amb clàusules ambientals va ser l’àrea de Serveis Generals i Transició Digital (67%). </a:t>
            </a:r>
          </a:p>
          <a:p>
            <a:pPr algn="just"/>
            <a:r>
              <a:rPr lang="ca-ES" sz="1600" dirty="0">
                <a:latin typeface="Arial" panose="020B0604020202020204" pitchFamily="34" charset="0"/>
                <a:cs typeface="Arial" panose="020B0604020202020204" pitchFamily="34" charset="0"/>
              </a:rPr>
              <a:t>L’Àrea de Serveis Generals i Transició Digital va ser la que va adjudicar més volum econòmic en contractes amb clàusules ambientals (86%) en comparació a la resta d’àrees.</a:t>
            </a:r>
          </a:p>
        </p:txBody>
      </p:sp>
      <p:pic>
        <p:nvPicPr>
          <p:cNvPr id="7" name="Imatge 6">
            <a:extLst>
              <a:ext uri="{FF2B5EF4-FFF2-40B4-BE49-F238E27FC236}">
                <a16:creationId xmlns:a16="http://schemas.microsoft.com/office/drawing/2014/main" id="{3D756080-13F8-F889-60E8-CC87F436CA6B}"/>
              </a:ext>
            </a:extLst>
          </p:cNvPr>
          <p:cNvPicPr>
            <a:picLocks noChangeAspect="1"/>
          </p:cNvPicPr>
          <p:nvPr/>
        </p:nvPicPr>
        <p:blipFill>
          <a:blip r:embed="rId2"/>
          <a:stretch>
            <a:fillRect/>
          </a:stretch>
        </p:blipFill>
        <p:spPr>
          <a:xfrm>
            <a:off x="655713" y="5151496"/>
            <a:ext cx="5849298" cy="1931475"/>
          </a:xfrm>
          <a:prstGeom prst="rect">
            <a:avLst/>
          </a:prstGeom>
        </p:spPr>
      </p:pic>
    </p:spTree>
    <p:extLst>
      <p:ext uri="{BB962C8B-B14F-4D97-AF65-F5344CB8AC3E}">
        <p14:creationId xmlns:p14="http://schemas.microsoft.com/office/powerpoint/2010/main" val="27139084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F6B3960D-B9F5-3A6C-6C07-B55FD74448B9}"/>
              </a:ext>
            </a:extLst>
          </p:cNvPr>
          <p:cNvSpPr>
            <a:spLocks noGrp="1"/>
          </p:cNvSpPr>
          <p:nvPr>
            <p:ph type="sldNum" sz="quarter" idx="12"/>
          </p:nvPr>
        </p:nvSpPr>
        <p:spPr>
          <a:xfrm>
            <a:off x="5934136" y="11825698"/>
            <a:ext cx="653928" cy="366302"/>
          </a:xfrm>
        </p:spPr>
        <p:txBody>
          <a:bodyPr/>
          <a:lstStyle/>
          <a:p>
            <a:fld id="{69A02D07-1340-466E-8F89-ABB91E672000}" type="slidenum">
              <a:rPr lang="ca-ES" b="1" smtClean="0">
                <a:solidFill>
                  <a:schemeClr val="tx1"/>
                </a:solidFill>
              </a:rPr>
              <a:t>49</a:t>
            </a:fld>
            <a:endParaRPr lang="ca-ES" b="1" dirty="0">
              <a:solidFill>
                <a:schemeClr val="tx1"/>
              </a:solidFill>
            </a:endParaRPr>
          </a:p>
        </p:txBody>
      </p:sp>
      <p:sp>
        <p:nvSpPr>
          <p:cNvPr id="4" name="QuadreDeText 3">
            <a:extLst>
              <a:ext uri="{FF2B5EF4-FFF2-40B4-BE49-F238E27FC236}">
                <a16:creationId xmlns:a16="http://schemas.microsoft.com/office/drawing/2014/main" id="{65C87C52-40DA-0F45-ACA0-0A9E0C56FCEE}"/>
              </a:ext>
            </a:extLst>
          </p:cNvPr>
          <p:cNvSpPr txBox="1"/>
          <p:nvPr/>
        </p:nvSpPr>
        <p:spPr>
          <a:xfrm>
            <a:off x="710698" y="450907"/>
            <a:ext cx="5550402" cy="369332"/>
          </a:xfrm>
          <a:prstGeom prst="rect">
            <a:avLst/>
          </a:prstGeom>
          <a:noFill/>
        </p:spPr>
        <p:txBody>
          <a:bodyPr wrap="square">
            <a:spAutoFit/>
          </a:bodyPr>
          <a:lstStyle/>
          <a:p>
            <a:r>
              <a:rPr lang="ca-ES" b="1" dirty="0">
                <a:solidFill>
                  <a:srgbClr val="0000FF"/>
                </a:solidFill>
              </a:rPr>
              <a:t>Clàusules ambientals per tipologia de contracte</a:t>
            </a:r>
          </a:p>
        </p:txBody>
      </p:sp>
      <p:sp>
        <p:nvSpPr>
          <p:cNvPr id="6" name="QuadreDeText 5">
            <a:extLst>
              <a:ext uri="{FF2B5EF4-FFF2-40B4-BE49-F238E27FC236}">
                <a16:creationId xmlns:a16="http://schemas.microsoft.com/office/drawing/2014/main" id="{554B32F4-C72E-27CA-A351-F5A2A91F569B}"/>
              </a:ext>
            </a:extLst>
          </p:cNvPr>
          <p:cNvSpPr txBox="1"/>
          <p:nvPr/>
        </p:nvSpPr>
        <p:spPr>
          <a:xfrm>
            <a:off x="690129" y="794605"/>
            <a:ext cx="5675815" cy="4524315"/>
          </a:xfrm>
          <a:prstGeom prst="rect">
            <a:avLst/>
          </a:prstGeom>
          <a:noFill/>
        </p:spPr>
        <p:txBody>
          <a:bodyPr wrap="square">
            <a:spAutoFit/>
          </a:bodyPr>
          <a:lstStyle/>
          <a:p>
            <a:pPr algn="just"/>
            <a:r>
              <a:rPr lang="ca-ES" sz="1600" dirty="0">
                <a:latin typeface="Arial" panose="020B0604020202020204" pitchFamily="34" charset="0"/>
                <a:cs typeface="Arial" panose="020B0604020202020204" pitchFamily="34" charset="0"/>
              </a:rPr>
              <a:t>En aquest apartat s’analitza la incorporació de clàusules ambientals en funció de les principals tipologies de contractes. Es prenen com a referència les 202 adjudicacions per valor de 20,4 M d’€ del conjunt de l’activitat contractual ordinària del primer trimestre de 2026. </a:t>
            </a:r>
          </a:p>
          <a:p>
            <a:pPr algn="just"/>
            <a:r>
              <a:rPr lang="ca-ES" sz="1600" dirty="0">
                <a:latin typeface="Arial" panose="020B0604020202020204" pitchFamily="34" charset="0"/>
                <a:cs typeface="Arial" panose="020B0604020202020204" pitchFamily="34" charset="0"/>
              </a:rPr>
              <a:t>A la vista de la taula següent es destaca que són els contractes de subministraments els que presenten major percentatge pel que fa al nombre de contractes amb clàusules ambientals, el 78%. Pel que fa a l’import adjudicat, també són els contractes de subministraments els que suposen major percentatge d’adjudicacions amb clàusules ambientals, el 84% del total de contractes de subministraments. </a:t>
            </a:r>
          </a:p>
          <a:p>
            <a:pPr algn="just"/>
            <a:r>
              <a:rPr lang="ca-ES" sz="1600" dirty="0">
                <a:latin typeface="Arial" panose="020B0604020202020204" pitchFamily="34" charset="0"/>
                <a:cs typeface="Arial" panose="020B0604020202020204" pitchFamily="34" charset="0"/>
              </a:rPr>
              <a:t>D’altra banda, només el 16% (el 42% en volum econòmic) dels contractes de serveis incorporen clàusules ambientals i els contractes d’obres no incorporen cap, essent, per tant, aquestes dues categories les que presenten major marge de millora.</a:t>
            </a:r>
          </a:p>
        </p:txBody>
      </p:sp>
      <p:sp>
        <p:nvSpPr>
          <p:cNvPr id="9" name="QuadreDeText 8">
            <a:extLst>
              <a:ext uri="{FF2B5EF4-FFF2-40B4-BE49-F238E27FC236}">
                <a16:creationId xmlns:a16="http://schemas.microsoft.com/office/drawing/2014/main" id="{9D6972EB-31C8-8069-EFC9-7C7B6BC468DC}"/>
              </a:ext>
            </a:extLst>
          </p:cNvPr>
          <p:cNvSpPr txBox="1"/>
          <p:nvPr/>
        </p:nvSpPr>
        <p:spPr>
          <a:xfrm>
            <a:off x="632502" y="6873081"/>
            <a:ext cx="5550402" cy="369332"/>
          </a:xfrm>
          <a:prstGeom prst="rect">
            <a:avLst/>
          </a:prstGeom>
          <a:noFill/>
        </p:spPr>
        <p:txBody>
          <a:bodyPr wrap="square">
            <a:spAutoFit/>
          </a:bodyPr>
          <a:lstStyle/>
          <a:p>
            <a:r>
              <a:rPr lang="ca-ES" b="1" dirty="0">
                <a:solidFill>
                  <a:srgbClr val="0000FF"/>
                </a:solidFill>
              </a:rPr>
              <a:t>Clàusules ambientals per tipus de procediment</a:t>
            </a:r>
          </a:p>
        </p:txBody>
      </p:sp>
      <p:sp>
        <p:nvSpPr>
          <p:cNvPr id="11" name="QuadreDeText 10">
            <a:extLst>
              <a:ext uri="{FF2B5EF4-FFF2-40B4-BE49-F238E27FC236}">
                <a16:creationId xmlns:a16="http://schemas.microsoft.com/office/drawing/2014/main" id="{BA7A8881-13A1-9AF6-2420-E17E7AFBD670}"/>
              </a:ext>
            </a:extLst>
          </p:cNvPr>
          <p:cNvSpPr txBox="1"/>
          <p:nvPr/>
        </p:nvSpPr>
        <p:spPr>
          <a:xfrm>
            <a:off x="632502" y="7365522"/>
            <a:ext cx="5675815" cy="4031873"/>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En aquest apartat s’analitza la incorporació de clàusules ambientals en funció del procediment emprat en la licitació. De nou es prenen com a referència les </a:t>
            </a:r>
            <a:r>
              <a:rPr lang="ca-ES" sz="1600" dirty="0">
                <a:solidFill>
                  <a:prstClr val="black"/>
                </a:solidFill>
                <a:latin typeface="Arial" panose="020B0604020202020204" pitchFamily="34" charset="0"/>
                <a:cs typeface="Arial" panose="020B0604020202020204" pitchFamily="34" charset="0"/>
              </a:rPr>
              <a:t>202</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adjudicacions per valor de </a:t>
            </a:r>
            <a:r>
              <a:rPr lang="ca-ES" sz="1600" dirty="0">
                <a:solidFill>
                  <a:prstClr val="black"/>
                </a:solidFill>
                <a:latin typeface="Arial" panose="020B0604020202020204" pitchFamily="34" charset="0"/>
                <a:cs typeface="Arial" panose="020B0604020202020204" pitchFamily="34" charset="0"/>
              </a:rPr>
              <a:t>20</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,4 M d’€ del conjunt de l’activitat contractual ordinària del primer trimestre de 2026.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Pel que fa al nombre de contractes adjudicats i a l’import adjudicat amb clàusules ambientals, només els contractes  adjudicats per procediment ordinari i per procediment simplificat incorporen clàusules ambientals. En el primer cas el total de contractes amb clàusules ambientals suposa el 48% respecte del total adjudicat per procediment ordinari (57% del volum econòmic). En el cas d’adjudicacions per procediment simplificat el nombre de contractes amb clàusules ambientals suposa el 16% respecte del total contractat amb aquest procediment (5% del volum econòmic). </a:t>
            </a:r>
          </a:p>
        </p:txBody>
      </p:sp>
      <p:pic>
        <p:nvPicPr>
          <p:cNvPr id="5" name="Imatge 4">
            <a:extLst>
              <a:ext uri="{FF2B5EF4-FFF2-40B4-BE49-F238E27FC236}">
                <a16:creationId xmlns:a16="http://schemas.microsoft.com/office/drawing/2014/main" id="{F1249F21-B4B4-B1D6-EDBD-97D00544AE54}"/>
              </a:ext>
            </a:extLst>
          </p:cNvPr>
          <p:cNvPicPr>
            <a:picLocks noChangeAspect="1"/>
          </p:cNvPicPr>
          <p:nvPr/>
        </p:nvPicPr>
        <p:blipFill>
          <a:blip r:embed="rId2"/>
          <a:stretch>
            <a:fillRect/>
          </a:stretch>
        </p:blipFill>
        <p:spPr>
          <a:xfrm>
            <a:off x="807522" y="5336134"/>
            <a:ext cx="5558422" cy="988271"/>
          </a:xfrm>
          <a:prstGeom prst="rect">
            <a:avLst/>
          </a:prstGeom>
        </p:spPr>
      </p:pic>
    </p:spTree>
    <p:extLst>
      <p:ext uri="{BB962C8B-B14F-4D97-AF65-F5344CB8AC3E}">
        <p14:creationId xmlns:p14="http://schemas.microsoft.com/office/powerpoint/2010/main" val="3819931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07B6105A-9E27-4B7F-99F1-3D5808F112D1}"/>
              </a:ext>
            </a:extLst>
          </p:cNvPr>
          <p:cNvSpPr txBox="1"/>
          <p:nvPr/>
        </p:nvSpPr>
        <p:spPr>
          <a:xfrm>
            <a:off x="457200" y="694399"/>
            <a:ext cx="5943600" cy="1092606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CRITERIS D’EXTRACCIÓ DE LES DADES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Aquest informe s’ha elaborat a partir de les dades obtingudes de </a:t>
            </a:r>
            <a:r>
              <a:rPr kumimoji="0" lang="ca-ES"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-SEC, l’aplicació de Seguiment d’Expedients de Contractació, on la Direcció de Serveis de Compra Pública, la Subdirecció d’Edificació, la Direcció de Serveis de Suport a la Coordinació General, i les Àrees d’Infraestructures i Territori, d’Urbanisme, Habitatge i Regeneració Urbana i d’Espais Naturals i Infraestructura Verda introdueixen i actualitzen tota la informació de la contractació que gestionen en totes les seves fases d’aprovació, licitació, adjudicació, execució i extinció, a excepció de la contractació menor.</a:t>
            </a:r>
            <a:r>
              <a:rPr lang="ca-ES" sz="1600" dirty="0">
                <a:solidFill>
                  <a:prstClr val="black"/>
                </a:solidFill>
                <a:latin typeface="Arial" panose="020B0604020202020204" pitchFamily="34" charset="0"/>
                <a:cs typeface="Arial" panose="020B0604020202020204" pitchFamily="34" charset="0"/>
              </a:rPr>
              <a:t> També s’ha explotat la informació del Perfil de Contractant pel que fa a la contractació d’aquelles entitats del sector públic que no gestiona la Direcció de Serveis de Compra Pública.</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highlight>
                <a:srgbClr val="00FF00"/>
              </a:highlight>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El grau d’anàlisi i integració de les dades respon al nivell d’informació del que es disposa. En conseqüència alguns apartats seran analitzats des d'un punt de vista agregat, és a dir, integrant el sector públic i d’altres de forma separada al no poder homogeneïtzar criteris.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Les dades de la contractació menor, només referida a l’àmbit de la Corporació sense incloure el seu sector públic, han estat proporcionades per la Intervenció General i es presenten en un epígraf diferenciat.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criteri escollit per delimitar la contractació d’aquest període ha estat la data d’adjudicació. Es recullen els expedients que han estat adjudicats des de l’1 de gener al </a:t>
            </a:r>
            <a:r>
              <a:rPr lang="ca-ES" sz="1600" dirty="0">
                <a:solidFill>
                  <a:prstClr val="black"/>
                </a:solidFill>
                <a:latin typeface="Arial" panose="020B0604020202020204" pitchFamily="34" charset="0"/>
                <a:cs typeface="Arial" panose="020B0604020202020204" pitchFamily="34" charset="0"/>
              </a:rPr>
              <a:t>31</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març de 2026.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Cada lot és considerat com una adjudicació diferenciada en tractar-se de contractes independents.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Finalment, i per a la correcta interpretació de les dades contingudes en aquest informe, cal tenir en compte les següents consideracions: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Els imports es presenten en aquest informe sense IVA.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Quan les adjudicacions són expressades en termes de preus unitaris, es prenen com a imports els de la licitació, com a expressió màxima a que està subjecta la seva adjudicació.</a:t>
            </a:r>
          </a:p>
        </p:txBody>
      </p:sp>
      <p:sp>
        <p:nvSpPr>
          <p:cNvPr id="2" name="Contenidor de número de diapositiva 1">
            <a:extLst>
              <a:ext uri="{FF2B5EF4-FFF2-40B4-BE49-F238E27FC236}">
                <a16:creationId xmlns:a16="http://schemas.microsoft.com/office/drawing/2014/main" id="{40F5B794-7571-49EF-8D00-0BD42F0426F9}"/>
              </a:ext>
            </a:extLst>
          </p:cNvPr>
          <p:cNvSpPr>
            <a:spLocks noGrp="1"/>
          </p:cNvSpPr>
          <p:nvPr>
            <p:ph type="sldNum" sz="quarter" idx="12"/>
          </p:nvPr>
        </p:nvSpPr>
        <p:spPr>
          <a:xfrm>
            <a:off x="5937661" y="11300181"/>
            <a:ext cx="448851" cy="649111"/>
          </a:xfrm>
        </p:spPr>
        <p:txBody>
          <a:bodyPr/>
          <a:lstStyle/>
          <a:p>
            <a:fld id="{69A02D07-1340-466E-8F89-ABB91E672000}" type="slidenum">
              <a:rPr lang="ca-ES" b="1" smtClean="0">
                <a:solidFill>
                  <a:schemeClr val="tx1"/>
                </a:solidFill>
              </a:rPr>
              <a:t>5</a:t>
            </a:fld>
            <a:endParaRPr lang="ca-ES" b="1">
              <a:solidFill>
                <a:schemeClr val="tx1"/>
              </a:solidFill>
            </a:endParaRPr>
          </a:p>
        </p:txBody>
      </p:sp>
    </p:spTree>
    <p:extLst>
      <p:ext uri="{BB962C8B-B14F-4D97-AF65-F5344CB8AC3E}">
        <p14:creationId xmlns:p14="http://schemas.microsoft.com/office/powerpoint/2010/main" val="42942418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F95E823B-A452-B7C1-4AB5-DEB64CC21DFB}"/>
              </a:ext>
            </a:extLst>
          </p:cNvPr>
          <p:cNvSpPr>
            <a:spLocks noGrp="1"/>
          </p:cNvSpPr>
          <p:nvPr>
            <p:ph type="sldNum" sz="quarter" idx="12"/>
          </p:nvPr>
        </p:nvSpPr>
        <p:spPr>
          <a:xfrm>
            <a:off x="6032665" y="11300181"/>
            <a:ext cx="364820" cy="649111"/>
          </a:xfrm>
        </p:spPr>
        <p:txBody>
          <a:bodyPr/>
          <a:lstStyle/>
          <a:p>
            <a:fld id="{69A02D07-1340-466E-8F89-ABB91E672000}" type="slidenum">
              <a:rPr lang="ca-ES" b="1" smtClean="0">
                <a:solidFill>
                  <a:schemeClr val="tx1"/>
                </a:solidFill>
              </a:rPr>
              <a:t>50</a:t>
            </a:fld>
            <a:endParaRPr lang="ca-ES" b="1">
              <a:solidFill>
                <a:schemeClr val="tx1"/>
              </a:solidFill>
            </a:endParaRPr>
          </a:p>
        </p:txBody>
      </p:sp>
      <p:sp>
        <p:nvSpPr>
          <p:cNvPr id="3" name="QuadreDeText 2">
            <a:extLst>
              <a:ext uri="{FF2B5EF4-FFF2-40B4-BE49-F238E27FC236}">
                <a16:creationId xmlns:a16="http://schemas.microsoft.com/office/drawing/2014/main" id="{F37C8D8C-B655-D710-C045-4938034E566B}"/>
              </a:ext>
            </a:extLst>
          </p:cNvPr>
          <p:cNvSpPr txBox="1"/>
          <p:nvPr/>
        </p:nvSpPr>
        <p:spPr>
          <a:xfrm>
            <a:off x="596870" y="3171520"/>
            <a:ext cx="5852143" cy="2554545"/>
          </a:xfrm>
          <a:prstGeom prst="rect">
            <a:avLst/>
          </a:prstGeom>
          <a:noFill/>
        </p:spPr>
        <p:txBody>
          <a:bodyPr wrap="square" rtlCol="0">
            <a:spAutoFit/>
          </a:bodyPr>
          <a:lstStyle/>
          <a:p>
            <a:pPr marL="285750" indent="-285750" algn="just" defTabSz="914400">
              <a:buFont typeface="Arial" panose="020B0604020202020204" pitchFamily="34" charset="0"/>
              <a:buChar char="•"/>
            </a:pPr>
            <a:r>
              <a:rPr lang="ca-ES" sz="1600" b="1" dirty="0">
                <a:solidFill>
                  <a:prstClr val="black"/>
                </a:solidFill>
                <a:latin typeface="Arial"/>
              </a:rPr>
              <a:t>Clàusules socials:</a:t>
            </a:r>
          </a:p>
          <a:p>
            <a:pPr marL="285750" indent="-285750" algn="just" defTabSz="914400">
              <a:buFont typeface="Arial" panose="020B0604020202020204" pitchFamily="34" charset="0"/>
              <a:buChar char="•"/>
            </a:pPr>
            <a:endParaRPr lang="ca-ES" sz="1600" b="1" dirty="0">
              <a:solidFill>
                <a:prstClr val="black"/>
              </a:solidFill>
              <a:latin typeface="Arial"/>
            </a:endParaRPr>
          </a:p>
          <a:p>
            <a:pPr algn="just" defTabSz="914400"/>
            <a:r>
              <a:rPr lang="ca-ES" sz="1600" dirty="0">
                <a:latin typeface="Arial"/>
              </a:rPr>
              <a:t>Al llarg del primer trimestre de 2026 s’han promogut </a:t>
            </a:r>
            <a:r>
              <a:rPr lang="ca-ES" sz="1600" b="1" dirty="0">
                <a:solidFill>
                  <a:srgbClr val="0000FF"/>
                </a:solidFill>
                <a:latin typeface="Arial"/>
              </a:rPr>
              <a:t>131</a:t>
            </a:r>
            <a:r>
              <a:rPr lang="ca-ES" sz="1600" dirty="0">
                <a:latin typeface="Arial"/>
              </a:rPr>
              <a:t> adjudicacions amb clàusules socials, per </a:t>
            </a:r>
            <a:r>
              <a:rPr lang="ca-ES" sz="1600" dirty="0">
                <a:solidFill>
                  <a:prstClr val="black"/>
                </a:solidFill>
                <a:latin typeface="Arial"/>
              </a:rPr>
              <a:t>un import de </a:t>
            </a:r>
            <a:r>
              <a:rPr lang="ca-ES" sz="1600" b="1" dirty="0">
                <a:solidFill>
                  <a:srgbClr val="0000FF"/>
                </a:solidFill>
                <a:latin typeface="Arial"/>
              </a:rPr>
              <a:t>18.008.094,00€</a:t>
            </a:r>
            <a:r>
              <a:rPr lang="ca-ES" sz="1600" dirty="0">
                <a:solidFill>
                  <a:prstClr val="black"/>
                </a:solidFill>
                <a:latin typeface="Arial"/>
              </a:rPr>
              <a:t>, detallades en la taula següent i agrupades per àrees.</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El percentatge de contractes amb clàusules socials sobre el nombre total de contractes adjudicats en aquest període representa el </a:t>
            </a:r>
            <a:r>
              <a:rPr lang="ca-ES" sz="1600" b="1" dirty="0">
                <a:solidFill>
                  <a:srgbClr val="0000FF"/>
                </a:solidFill>
                <a:latin typeface="Arial"/>
              </a:rPr>
              <a:t>65%</a:t>
            </a:r>
            <a:r>
              <a:rPr lang="ca-ES" sz="1600" dirty="0">
                <a:solidFill>
                  <a:prstClr val="black"/>
                </a:solidFill>
                <a:latin typeface="Arial"/>
              </a:rPr>
              <a:t> i, atenent als imports, el </a:t>
            </a:r>
            <a:r>
              <a:rPr lang="ca-ES" sz="1600" b="1" dirty="0">
                <a:solidFill>
                  <a:srgbClr val="0000FF"/>
                </a:solidFill>
                <a:latin typeface="Arial"/>
              </a:rPr>
              <a:t>88%</a:t>
            </a:r>
            <a:r>
              <a:rPr lang="ca-ES" sz="1600" dirty="0">
                <a:solidFill>
                  <a:prstClr val="black"/>
                </a:solidFill>
                <a:latin typeface="Arial"/>
              </a:rPr>
              <a:t>. </a:t>
            </a:r>
          </a:p>
        </p:txBody>
      </p:sp>
      <p:sp>
        <p:nvSpPr>
          <p:cNvPr id="7" name="QuadreDeText 6">
            <a:extLst>
              <a:ext uri="{FF2B5EF4-FFF2-40B4-BE49-F238E27FC236}">
                <a16:creationId xmlns:a16="http://schemas.microsoft.com/office/drawing/2014/main" id="{B464FF6A-B5B7-CB5B-8F85-1202F9560EC3}"/>
              </a:ext>
            </a:extLst>
          </p:cNvPr>
          <p:cNvSpPr txBox="1"/>
          <p:nvPr/>
        </p:nvSpPr>
        <p:spPr>
          <a:xfrm>
            <a:off x="596870" y="9484299"/>
            <a:ext cx="5841171" cy="1815882"/>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Les àrees que van adjudicar un major nombre de contractes amb clàusules socials van ser </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Serveis Generals i Transició Digital (40%) i </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Infraestructures i Territori (21%).</a:t>
            </a:r>
            <a:endPar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Pel</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que fa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als</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imports</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les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àrees</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que van adjudicar un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major</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valor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econòmic</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en contractes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amb</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clàusules</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socials van estar les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mateixes</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Serveis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Generals</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Transició</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Digital (58%) i </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Infraestructures i Territori (</a:t>
            </a:r>
            <a:r>
              <a:rPr lang="ca-ES" sz="1600" dirty="0">
                <a:solidFill>
                  <a:prstClr val="black"/>
                </a:solidFill>
                <a:latin typeface="Arial" panose="020B0604020202020204" pitchFamily="34" charset="0"/>
                <a:cs typeface="Arial" panose="020B0604020202020204" pitchFamily="34" charset="0"/>
              </a:rPr>
              <a:t>24</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6" name="Imatge 5">
            <a:extLst>
              <a:ext uri="{FF2B5EF4-FFF2-40B4-BE49-F238E27FC236}">
                <a16:creationId xmlns:a16="http://schemas.microsoft.com/office/drawing/2014/main" id="{6B8B1620-A038-7FD2-B4E6-D8A7762CD10C}"/>
              </a:ext>
            </a:extLst>
          </p:cNvPr>
          <p:cNvPicPr>
            <a:picLocks noChangeAspect="1"/>
          </p:cNvPicPr>
          <p:nvPr/>
        </p:nvPicPr>
        <p:blipFill>
          <a:blip r:embed="rId2"/>
          <a:stretch>
            <a:fillRect/>
          </a:stretch>
        </p:blipFill>
        <p:spPr>
          <a:xfrm>
            <a:off x="710899" y="1079261"/>
            <a:ext cx="5727142" cy="1305637"/>
          </a:xfrm>
          <a:prstGeom prst="rect">
            <a:avLst/>
          </a:prstGeom>
        </p:spPr>
      </p:pic>
      <p:pic>
        <p:nvPicPr>
          <p:cNvPr id="8" name="Imatge 7">
            <a:extLst>
              <a:ext uri="{FF2B5EF4-FFF2-40B4-BE49-F238E27FC236}">
                <a16:creationId xmlns:a16="http://schemas.microsoft.com/office/drawing/2014/main" id="{5BAE2A98-3E13-0923-5CC2-C61720C93DD3}"/>
              </a:ext>
            </a:extLst>
          </p:cNvPr>
          <p:cNvPicPr>
            <a:picLocks noChangeAspect="1"/>
          </p:cNvPicPr>
          <p:nvPr/>
        </p:nvPicPr>
        <p:blipFill>
          <a:blip r:embed="rId3"/>
          <a:stretch>
            <a:fillRect/>
          </a:stretch>
        </p:blipFill>
        <p:spPr>
          <a:xfrm>
            <a:off x="659371" y="5983894"/>
            <a:ext cx="5778670" cy="3116106"/>
          </a:xfrm>
          <a:prstGeom prst="rect">
            <a:avLst/>
          </a:prstGeom>
        </p:spPr>
      </p:pic>
    </p:spTree>
    <p:extLst>
      <p:ext uri="{BB962C8B-B14F-4D97-AF65-F5344CB8AC3E}">
        <p14:creationId xmlns:p14="http://schemas.microsoft.com/office/powerpoint/2010/main" val="20968916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F6B3960D-B9F5-3A6C-6C07-B55FD74448B9}"/>
              </a:ext>
            </a:extLst>
          </p:cNvPr>
          <p:cNvSpPr>
            <a:spLocks noGrp="1"/>
          </p:cNvSpPr>
          <p:nvPr>
            <p:ph type="sldNum" sz="quarter" idx="12"/>
          </p:nvPr>
        </p:nvSpPr>
        <p:spPr>
          <a:xfrm>
            <a:off x="5981539" y="11300181"/>
            <a:ext cx="404974"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ca-ES" sz="900" b="1" i="0" u="none" strike="noStrike" kern="1200" cap="none" spc="0" normalizeH="0" baseline="0" noProof="0">
              <a:ln>
                <a:noFill/>
              </a:ln>
              <a:solidFill>
                <a:schemeClr val="tx1"/>
              </a:solidFill>
              <a:effectLst/>
              <a:uLnTx/>
              <a:uFillTx/>
              <a:latin typeface="Calibri" panose="020F0502020204030204"/>
              <a:ea typeface="+mn-ea"/>
              <a:cs typeface="+mn-cs"/>
            </a:endParaRPr>
          </a:p>
        </p:txBody>
      </p:sp>
      <p:sp>
        <p:nvSpPr>
          <p:cNvPr id="4" name="QuadreDeText 3">
            <a:extLst>
              <a:ext uri="{FF2B5EF4-FFF2-40B4-BE49-F238E27FC236}">
                <a16:creationId xmlns:a16="http://schemas.microsoft.com/office/drawing/2014/main" id="{65C87C52-40DA-0F45-ACA0-0A9E0C56FCEE}"/>
              </a:ext>
            </a:extLst>
          </p:cNvPr>
          <p:cNvSpPr txBox="1"/>
          <p:nvPr/>
        </p:nvSpPr>
        <p:spPr>
          <a:xfrm>
            <a:off x="710698" y="450907"/>
            <a:ext cx="555040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srgbClr val="0000FF"/>
                </a:solidFill>
                <a:effectLst/>
                <a:uLnTx/>
                <a:uFillTx/>
                <a:latin typeface="Calibri" panose="020F0502020204030204"/>
                <a:ea typeface="+mn-ea"/>
                <a:cs typeface="+mn-cs"/>
              </a:rPr>
              <a:t>Clàusules socials per tipologia de contracte</a:t>
            </a:r>
          </a:p>
        </p:txBody>
      </p:sp>
      <p:sp>
        <p:nvSpPr>
          <p:cNvPr id="6" name="QuadreDeText 5">
            <a:extLst>
              <a:ext uri="{FF2B5EF4-FFF2-40B4-BE49-F238E27FC236}">
                <a16:creationId xmlns:a16="http://schemas.microsoft.com/office/drawing/2014/main" id="{554B32F4-C72E-27CA-A351-F5A2A91F569B}"/>
              </a:ext>
            </a:extLst>
          </p:cNvPr>
          <p:cNvSpPr txBox="1"/>
          <p:nvPr/>
        </p:nvSpPr>
        <p:spPr>
          <a:xfrm>
            <a:off x="710697" y="854380"/>
            <a:ext cx="5675815" cy="2554545"/>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En aquest apartat s’analitza la incorporació de clàusules socials en funció de les principals tipologies de contractes. Es prenen com a referència les </a:t>
            </a:r>
            <a:r>
              <a:rPr lang="ca-ES" sz="1600" dirty="0">
                <a:solidFill>
                  <a:prstClr val="black"/>
                </a:solidFill>
                <a:latin typeface="Arial" panose="020B0604020202020204" pitchFamily="34" charset="0"/>
                <a:cs typeface="Arial" panose="020B0604020202020204" pitchFamily="34" charset="0"/>
              </a:rPr>
              <a:t>202</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adjudicacions per valor de </a:t>
            </a:r>
            <a:r>
              <a:rPr lang="ca-ES" sz="1600" dirty="0">
                <a:solidFill>
                  <a:prstClr val="black"/>
                </a:solidFill>
                <a:latin typeface="Arial" panose="020B0604020202020204" pitchFamily="34" charset="0"/>
                <a:cs typeface="Arial" panose="020B0604020202020204" pitchFamily="34" charset="0"/>
              </a:rPr>
              <a:t>20</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,4 M d’€ del conjunt de l’activitat contractual ordinària del primer trimestre de 2026.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la vista de la taula següent es destaca que tots els contractes d’obres i de subministraments incorporen clàusules socials. El 95% dels contractes de serveis incorporen també clàusules socials mentre que només el 7% dels contractes privats incorporen clàusules socials.</a:t>
            </a:r>
          </a:p>
        </p:txBody>
      </p:sp>
      <p:sp>
        <p:nvSpPr>
          <p:cNvPr id="9" name="QuadreDeText 8">
            <a:extLst>
              <a:ext uri="{FF2B5EF4-FFF2-40B4-BE49-F238E27FC236}">
                <a16:creationId xmlns:a16="http://schemas.microsoft.com/office/drawing/2014/main" id="{9D6972EB-31C8-8069-EFC9-7C7B6BC468DC}"/>
              </a:ext>
            </a:extLst>
          </p:cNvPr>
          <p:cNvSpPr txBox="1"/>
          <p:nvPr/>
        </p:nvSpPr>
        <p:spPr>
          <a:xfrm>
            <a:off x="773403" y="5617855"/>
            <a:ext cx="555040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srgbClr val="0000FF"/>
                </a:solidFill>
                <a:effectLst/>
                <a:uLnTx/>
                <a:uFillTx/>
                <a:latin typeface="Calibri" panose="020F0502020204030204"/>
                <a:ea typeface="+mn-ea"/>
                <a:cs typeface="+mn-cs"/>
              </a:rPr>
              <a:t>Clàusules </a:t>
            </a:r>
            <a:r>
              <a:rPr lang="ca-ES" b="1" dirty="0">
                <a:solidFill>
                  <a:srgbClr val="0000FF"/>
                </a:solidFill>
                <a:latin typeface="Calibri" panose="020F0502020204030204"/>
              </a:rPr>
              <a:t>socials</a:t>
            </a:r>
            <a:r>
              <a:rPr kumimoji="0" lang="ca-ES" sz="1800" b="1" i="0" u="none" strike="noStrike" kern="1200" cap="none" spc="0" normalizeH="0" baseline="0" noProof="0" dirty="0">
                <a:ln>
                  <a:noFill/>
                </a:ln>
                <a:solidFill>
                  <a:srgbClr val="0000FF"/>
                </a:solidFill>
                <a:effectLst/>
                <a:uLnTx/>
                <a:uFillTx/>
                <a:latin typeface="Calibri" panose="020F0502020204030204"/>
                <a:ea typeface="+mn-ea"/>
                <a:cs typeface="+mn-cs"/>
              </a:rPr>
              <a:t> per tipus de procediment</a:t>
            </a:r>
          </a:p>
        </p:txBody>
      </p:sp>
      <p:sp>
        <p:nvSpPr>
          <p:cNvPr id="11" name="QuadreDeText 10">
            <a:extLst>
              <a:ext uri="{FF2B5EF4-FFF2-40B4-BE49-F238E27FC236}">
                <a16:creationId xmlns:a16="http://schemas.microsoft.com/office/drawing/2014/main" id="{BA7A8881-13A1-9AF6-2420-E17E7AFBD670}"/>
              </a:ext>
            </a:extLst>
          </p:cNvPr>
          <p:cNvSpPr txBox="1"/>
          <p:nvPr/>
        </p:nvSpPr>
        <p:spPr>
          <a:xfrm>
            <a:off x="773403" y="6142757"/>
            <a:ext cx="5675815" cy="353943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En aquest apartat s’analitza la incorporació de clàusules socials en funció del procediments emprat en la licitació. De nou es prenen com a referència les </a:t>
            </a:r>
            <a:r>
              <a:rPr lang="ca-ES" sz="1600" dirty="0">
                <a:solidFill>
                  <a:prstClr val="black"/>
                </a:solidFill>
                <a:latin typeface="Arial" panose="020B0604020202020204" pitchFamily="34" charset="0"/>
                <a:cs typeface="Arial" panose="020B0604020202020204" pitchFamily="34" charset="0"/>
              </a:rPr>
              <a:t>202</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adjudicacions per valor de </a:t>
            </a:r>
            <a:r>
              <a:rPr lang="ca-ES" sz="1600" dirty="0">
                <a:solidFill>
                  <a:prstClr val="black"/>
                </a:solidFill>
                <a:latin typeface="Arial" panose="020B0604020202020204" pitchFamily="34" charset="0"/>
                <a:cs typeface="Arial" panose="020B0604020202020204" pitchFamily="34" charset="0"/>
              </a:rPr>
              <a:t>20</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,4 M d’€ del conjunt de l’activitat contractual ordinària del primer trimestre de 2026.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Pel que fa al nombre de contractes adjudicats i a l’import adjudicat amb clàusules socials, tots els contractes adjudicats per procediment ordinari, simplificat, simplificat-sumari i restringit incorporen clàusules </a:t>
            </a:r>
            <a:r>
              <a:rPr lang="ca-ES" sz="1600" dirty="0">
                <a:solidFill>
                  <a:prstClr val="black"/>
                </a:solidFill>
                <a:latin typeface="Arial" panose="020B0604020202020204" pitchFamily="34" charset="0"/>
                <a:cs typeface="Arial" panose="020B0604020202020204" pitchFamily="34" charset="0"/>
              </a:rPr>
              <a:t>socials.</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lang="ca-ES" sz="1600" dirty="0">
                <a:latin typeface="Arial" panose="020B0604020202020204" pitchFamily="34" charset="0"/>
                <a:cs typeface="Arial" panose="020B0604020202020204" pitchFamily="34" charset="0"/>
              </a:rPr>
              <a:t>Els contractes per procediment negociat, només incorporen el 7% pel que fa al nombre i el 13% pel que fa a l’import. Els contractes adjudicats per contractació centralitzada amb clàusules socials suposen el 50% del nombre i el 88% de l’import,</a:t>
            </a: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7" name="Imatge 6">
            <a:extLst>
              <a:ext uri="{FF2B5EF4-FFF2-40B4-BE49-F238E27FC236}">
                <a16:creationId xmlns:a16="http://schemas.microsoft.com/office/drawing/2014/main" id="{4173470F-0BB9-748C-9FB1-2F71929CA498}"/>
              </a:ext>
            </a:extLst>
          </p:cNvPr>
          <p:cNvPicPr>
            <a:picLocks noChangeAspect="1"/>
          </p:cNvPicPr>
          <p:nvPr/>
        </p:nvPicPr>
        <p:blipFill>
          <a:blip r:embed="rId2"/>
          <a:stretch>
            <a:fillRect/>
          </a:stretch>
        </p:blipFill>
        <p:spPr>
          <a:xfrm>
            <a:off x="773403" y="3985194"/>
            <a:ext cx="5613108" cy="986868"/>
          </a:xfrm>
          <a:prstGeom prst="rect">
            <a:avLst/>
          </a:prstGeom>
        </p:spPr>
      </p:pic>
      <p:pic>
        <p:nvPicPr>
          <p:cNvPr id="12" name="Imatge 11">
            <a:extLst>
              <a:ext uri="{FF2B5EF4-FFF2-40B4-BE49-F238E27FC236}">
                <a16:creationId xmlns:a16="http://schemas.microsoft.com/office/drawing/2014/main" id="{F5AE20D0-83F6-467D-7C4C-28A1CC9D09E5}"/>
              </a:ext>
            </a:extLst>
          </p:cNvPr>
          <p:cNvPicPr>
            <a:picLocks noChangeAspect="1"/>
          </p:cNvPicPr>
          <p:nvPr/>
        </p:nvPicPr>
        <p:blipFill>
          <a:blip r:embed="rId3"/>
          <a:stretch>
            <a:fillRect/>
          </a:stretch>
        </p:blipFill>
        <p:spPr>
          <a:xfrm>
            <a:off x="842068" y="9862112"/>
            <a:ext cx="5544443" cy="1258144"/>
          </a:xfrm>
          <a:prstGeom prst="rect">
            <a:avLst/>
          </a:prstGeom>
        </p:spPr>
      </p:pic>
    </p:spTree>
    <p:extLst>
      <p:ext uri="{BB962C8B-B14F-4D97-AF65-F5344CB8AC3E}">
        <p14:creationId xmlns:p14="http://schemas.microsoft.com/office/powerpoint/2010/main" val="16375257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1E0DC137-5FBB-0482-EF65-1B09B92B19AC}"/>
              </a:ext>
            </a:extLst>
          </p:cNvPr>
          <p:cNvSpPr>
            <a:spLocks noGrp="1"/>
          </p:cNvSpPr>
          <p:nvPr>
            <p:ph type="sldNum" sz="quarter" idx="12"/>
          </p:nvPr>
        </p:nvSpPr>
        <p:spPr>
          <a:xfrm>
            <a:off x="5997039" y="11300181"/>
            <a:ext cx="389474" cy="649111"/>
          </a:xfrm>
        </p:spPr>
        <p:txBody>
          <a:bodyPr/>
          <a:lstStyle/>
          <a:p>
            <a:fld id="{69A02D07-1340-466E-8F89-ABB91E672000}" type="slidenum">
              <a:rPr lang="ca-ES" b="1" smtClean="0">
                <a:solidFill>
                  <a:schemeClr val="tx1"/>
                </a:solidFill>
              </a:rPr>
              <a:t>52</a:t>
            </a:fld>
            <a:endParaRPr lang="ca-ES" b="1">
              <a:solidFill>
                <a:schemeClr val="tx1"/>
              </a:solidFill>
            </a:endParaRPr>
          </a:p>
        </p:txBody>
      </p:sp>
      <p:sp>
        <p:nvSpPr>
          <p:cNvPr id="3" name="QuadreDeText 2">
            <a:extLst>
              <a:ext uri="{FF2B5EF4-FFF2-40B4-BE49-F238E27FC236}">
                <a16:creationId xmlns:a16="http://schemas.microsoft.com/office/drawing/2014/main" id="{E29A99B4-E1DD-726E-2B51-29C06822A071}"/>
              </a:ext>
            </a:extLst>
          </p:cNvPr>
          <p:cNvSpPr txBox="1"/>
          <p:nvPr/>
        </p:nvSpPr>
        <p:spPr>
          <a:xfrm>
            <a:off x="1981200" y="6096000"/>
            <a:ext cx="2895600" cy="646331"/>
          </a:xfrm>
          <a:prstGeom prst="rect">
            <a:avLst/>
          </a:prstGeom>
          <a:noFill/>
        </p:spPr>
        <p:txBody>
          <a:bodyPr wrap="square" rtlCol="0">
            <a:spAutoFit/>
          </a:bodyPr>
          <a:lstStyle/>
          <a:p>
            <a:r>
              <a:rPr lang="ca-ES" sz="3600" b="1" dirty="0">
                <a:solidFill>
                  <a:srgbClr val="0000FF"/>
                </a:solidFill>
              </a:rPr>
              <a:t>PRÒRROGUES</a:t>
            </a:r>
          </a:p>
        </p:txBody>
      </p:sp>
    </p:spTree>
    <p:extLst>
      <p:ext uri="{BB962C8B-B14F-4D97-AF65-F5344CB8AC3E}">
        <p14:creationId xmlns:p14="http://schemas.microsoft.com/office/powerpoint/2010/main" val="42401365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DCBA8C18-BD92-4EA6-A592-5EE986899CBA}"/>
              </a:ext>
            </a:extLst>
          </p:cNvPr>
          <p:cNvSpPr txBox="1"/>
          <p:nvPr/>
        </p:nvSpPr>
        <p:spPr>
          <a:xfrm>
            <a:off x="429841" y="404664"/>
            <a:ext cx="3956050" cy="830997"/>
          </a:xfrm>
          <a:prstGeom prst="rect">
            <a:avLst/>
          </a:prstGeom>
          <a:noFill/>
        </p:spPr>
        <p:txBody>
          <a:bodyPr wrap="square" rtlCol="0">
            <a:spAutoFit/>
          </a:bodyPr>
          <a:lstStyle/>
          <a:p>
            <a:pPr defTabSz="914400"/>
            <a:r>
              <a:rPr lang="ca-ES" sz="1600" b="1" dirty="0">
                <a:solidFill>
                  <a:srgbClr val="0000FF"/>
                </a:solidFill>
                <a:latin typeface="Arial"/>
              </a:rPr>
              <a:t>8. PRÒRROGUES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1" u="none" strike="noStrike" kern="1200" cap="none" spc="0" normalizeH="0" baseline="0" noProof="0" dirty="0">
                <a:ln>
                  <a:noFill/>
                </a:ln>
                <a:solidFill>
                  <a:srgbClr val="0000FF"/>
                </a:solidFill>
                <a:effectLst/>
                <a:uLnTx/>
                <a:uFillTx/>
                <a:latin typeface="Arial"/>
                <a:ea typeface="+mn-ea"/>
                <a:cs typeface="+mn-cs"/>
              </a:rPr>
              <a:t>   (Àrees de la corporació)</a:t>
            </a:r>
          </a:p>
          <a:p>
            <a:pPr defTabSz="914400"/>
            <a:endParaRPr lang="ca-ES" sz="1600" b="1" dirty="0">
              <a:solidFill>
                <a:srgbClr val="0000FF"/>
              </a:solidFill>
              <a:latin typeface="Arial"/>
            </a:endParaRPr>
          </a:p>
        </p:txBody>
      </p:sp>
      <p:sp>
        <p:nvSpPr>
          <p:cNvPr id="4" name="QuadreDeText 3">
            <a:extLst>
              <a:ext uri="{FF2B5EF4-FFF2-40B4-BE49-F238E27FC236}">
                <a16:creationId xmlns:a16="http://schemas.microsoft.com/office/drawing/2014/main" id="{F4C05558-EB26-4F05-B019-8362CD6079BC}"/>
              </a:ext>
            </a:extLst>
          </p:cNvPr>
          <p:cNvSpPr txBox="1"/>
          <p:nvPr/>
        </p:nvSpPr>
        <p:spPr>
          <a:xfrm>
            <a:off x="433082" y="980728"/>
            <a:ext cx="5991835" cy="7725192"/>
          </a:xfrm>
          <a:prstGeom prst="rect">
            <a:avLst/>
          </a:prstGeom>
          <a:noFill/>
        </p:spPr>
        <p:txBody>
          <a:bodyPr wrap="square" rtlCol="0">
            <a:spAutoFit/>
          </a:bodyPr>
          <a:lstStyle/>
          <a:p>
            <a:pPr algn="just" defTabSz="914400"/>
            <a:r>
              <a:rPr lang="ca-ES" sz="1600" dirty="0">
                <a:solidFill>
                  <a:prstClr val="black"/>
                </a:solidFill>
                <a:latin typeface="Arial"/>
              </a:rPr>
              <a:t>Aquest apartat de l’informe d’activitat contractual inclou les pròrrogues aprovades al llarg del primer trimestre de 2026 per part de la corporació.</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Durant aquest període s’han aprovat un total de </a:t>
            </a:r>
            <a:r>
              <a:rPr lang="ca-ES" sz="1600" b="1" dirty="0">
                <a:solidFill>
                  <a:srgbClr val="0000FF"/>
                </a:solidFill>
                <a:latin typeface="Arial"/>
              </a:rPr>
              <a:t>72</a:t>
            </a:r>
            <a:r>
              <a:rPr lang="ca-ES" sz="1600" dirty="0">
                <a:solidFill>
                  <a:prstClr val="black"/>
                </a:solidFill>
                <a:latin typeface="Arial"/>
              </a:rPr>
              <a:t> pròrrogues per un import de</a:t>
            </a:r>
            <a:r>
              <a:rPr lang="ca-ES" sz="1600" b="1" dirty="0">
                <a:solidFill>
                  <a:srgbClr val="0000FF"/>
                </a:solidFill>
                <a:latin typeface="Arial"/>
              </a:rPr>
              <a:t> 18.053.987,25€</a:t>
            </a: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defTabSz="914400"/>
            <a:endParaRPr lang="ca-ES" sz="1600" dirty="0">
              <a:solidFill>
                <a:prstClr val="black"/>
              </a:solidFill>
              <a:latin typeface="Arial"/>
            </a:endParaRPr>
          </a:p>
          <a:p>
            <a:pPr algn="just" defTabSz="914400"/>
            <a:r>
              <a:rPr lang="ca-ES" sz="1600" b="1" dirty="0">
                <a:solidFill>
                  <a:srgbClr val="C00000"/>
                </a:solidFill>
                <a:latin typeface="Arial"/>
              </a:rPr>
              <a:t>Pròrrogues per àrees i serveis promotors:</a:t>
            </a:r>
          </a:p>
          <a:p>
            <a:pPr algn="just" defTabSz="914400"/>
            <a:endParaRPr lang="ca-ES" sz="1600" b="1" dirty="0">
              <a:solidFill>
                <a:srgbClr val="C00000"/>
              </a:solidFill>
              <a:latin typeface="Arial"/>
            </a:endParaRPr>
          </a:p>
          <a:p>
            <a:pPr algn="just" defTabSz="914400"/>
            <a:r>
              <a:rPr lang="ca-ES" sz="1600" dirty="0">
                <a:solidFill>
                  <a:prstClr val="black"/>
                </a:solidFill>
                <a:latin typeface="Arial"/>
              </a:rPr>
              <a:t>Pel que fa al </a:t>
            </a:r>
            <a:r>
              <a:rPr lang="ca-ES" sz="1600" u="sng" dirty="0">
                <a:solidFill>
                  <a:prstClr val="black"/>
                </a:solidFill>
                <a:latin typeface="Arial"/>
              </a:rPr>
              <a:t>nombre</a:t>
            </a:r>
            <a:r>
              <a:rPr lang="ca-ES" sz="1600" dirty="0">
                <a:solidFill>
                  <a:prstClr val="black"/>
                </a:solidFill>
                <a:latin typeface="Arial"/>
              </a:rPr>
              <a:t>, destaca l’Àrea de Serveis Generals i Transició Digital amb un total de 25 pròrrogues, el que fa un total del 34,7% del total de les pròrrogues efectuades en aquest període. La segueixen l’Àrea d’Espais Naturals i Infraestructura Verda amb 14 pròrrogues (19,4% del total) i </a:t>
            </a:r>
            <a:r>
              <a:rPr kumimoji="0" lang="ca-ES" sz="1600" b="0" i="0" u="none" strike="noStrike" kern="1200" cap="none" spc="0" normalizeH="0" baseline="0" noProof="0" dirty="0">
                <a:ln>
                  <a:noFill/>
                </a:ln>
                <a:solidFill>
                  <a:prstClr val="black"/>
                </a:solidFill>
                <a:effectLst/>
                <a:uLnTx/>
                <a:uFillTx/>
                <a:latin typeface="Arial"/>
                <a:ea typeface="+mn-ea"/>
                <a:cs typeface="+mn-cs"/>
              </a:rPr>
              <a:t>l’Àrea de Sostenibilitat Social, Cicle de Vida i Comunitat </a:t>
            </a:r>
            <a:r>
              <a:rPr kumimoji="0" lang="ca-ES" sz="1600" b="0" i="0" u="none" strike="noStrike" kern="1200" cap="none" spc="0" normalizeH="0" baseline="0" noProof="0" dirty="0" err="1">
                <a:ln>
                  <a:noFill/>
                </a:ln>
                <a:solidFill>
                  <a:prstClr val="black"/>
                </a:solidFill>
                <a:effectLst/>
                <a:uLnTx/>
                <a:uFillTx/>
                <a:latin typeface="Arial"/>
                <a:ea typeface="+mn-ea"/>
                <a:cs typeface="+mn-cs"/>
              </a:rPr>
              <a:t>am</a:t>
            </a:r>
            <a:r>
              <a:rPr lang="ca-ES" sz="1600" dirty="0">
                <a:solidFill>
                  <a:prstClr val="black"/>
                </a:solidFill>
                <a:latin typeface="Arial"/>
              </a:rPr>
              <a:t>b 13 pròrrogues (18,1%).</a:t>
            </a:r>
          </a:p>
          <a:p>
            <a:pPr algn="just" defTabSz="914400"/>
            <a:r>
              <a:rPr lang="ca-ES" sz="1600" dirty="0">
                <a:solidFill>
                  <a:prstClr val="black"/>
                </a:solidFill>
                <a:latin typeface="Arial"/>
              </a:rPr>
              <a:t>Quant a l</a:t>
            </a:r>
            <a:r>
              <a:rPr lang="ca-ES" sz="1600" u="sng" dirty="0">
                <a:solidFill>
                  <a:prstClr val="black"/>
                </a:solidFill>
                <a:latin typeface="Arial"/>
              </a:rPr>
              <a:t>’import</a:t>
            </a:r>
            <a:r>
              <a:rPr lang="ca-ES" sz="1600" dirty="0">
                <a:solidFill>
                  <a:prstClr val="black"/>
                </a:solidFill>
                <a:latin typeface="Arial"/>
              </a:rPr>
              <a:t> d’aquestes, el 76% de l’import total l’ha tramès</a:t>
            </a:r>
            <a:r>
              <a:rPr kumimoji="0" lang="ca-ES" sz="1600" b="0" i="0" u="none" strike="noStrike" kern="1200" cap="none" spc="0" normalizeH="0" baseline="0" noProof="0" dirty="0">
                <a:ln>
                  <a:noFill/>
                </a:ln>
                <a:solidFill>
                  <a:prstClr val="black"/>
                </a:solidFill>
                <a:effectLst/>
                <a:uLnTx/>
                <a:uFillTx/>
                <a:latin typeface="Arial"/>
                <a:ea typeface="+mn-ea"/>
                <a:cs typeface="+mn-cs"/>
              </a:rPr>
              <a:t> l’Àrea de Serveis Generals i Transició Digital (13,7M€). </a:t>
            </a: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r>
              <a:rPr lang="ca-ES" sz="1600" dirty="0">
                <a:solidFill>
                  <a:prstClr val="black"/>
                </a:solidFill>
                <a:latin typeface="Arial"/>
              </a:rPr>
              <a:t>A continuació es presenta la taula on es mostra, amb més detall, la distribució de les pròrrogues de totes àrees i serveis promotors:</a:t>
            </a:r>
          </a:p>
        </p:txBody>
      </p:sp>
      <p:sp>
        <p:nvSpPr>
          <p:cNvPr id="7" name="Contenidor de número de diapositiva 6">
            <a:extLst>
              <a:ext uri="{FF2B5EF4-FFF2-40B4-BE49-F238E27FC236}">
                <a16:creationId xmlns:a16="http://schemas.microsoft.com/office/drawing/2014/main" id="{6F9BD799-0654-4D79-B7DE-E03C6B4EEB7A}"/>
              </a:ext>
            </a:extLst>
          </p:cNvPr>
          <p:cNvSpPr>
            <a:spLocks noGrp="1"/>
          </p:cNvSpPr>
          <p:nvPr>
            <p:ph type="sldNum" sz="quarter" idx="12"/>
          </p:nvPr>
        </p:nvSpPr>
        <p:spPr>
          <a:xfrm>
            <a:off x="5985163" y="11300181"/>
            <a:ext cx="401349" cy="649111"/>
          </a:xfrm>
        </p:spPr>
        <p:txBody>
          <a:bodyPr/>
          <a:lstStyle/>
          <a:p>
            <a:fld id="{69A02D07-1340-466E-8F89-ABB91E672000}" type="slidenum">
              <a:rPr lang="ca-ES" b="1" smtClean="0">
                <a:solidFill>
                  <a:schemeClr val="tx1"/>
                </a:solidFill>
              </a:rPr>
              <a:t>53</a:t>
            </a:fld>
            <a:endParaRPr lang="ca-ES" b="1">
              <a:solidFill>
                <a:schemeClr val="tx1"/>
              </a:solidFill>
            </a:endParaRPr>
          </a:p>
        </p:txBody>
      </p:sp>
      <p:pic>
        <p:nvPicPr>
          <p:cNvPr id="6" name="Imatge 5">
            <a:extLst>
              <a:ext uri="{FF2B5EF4-FFF2-40B4-BE49-F238E27FC236}">
                <a16:creationId xmlns:a16="http://schemas.microsoft.com/office/drawing/2014/main" id="{48A8AAFC-651B-1E55-2607-E4DFB4AB85EE}"/>
              </a:ext>
            </a:extLst>
          </p:cNvPr>
          <p:cNvPicPr>
            <a:picLocks noChangeAspect="1"/>
          </p:cNvPicPr>
          <p:nvPr/>
        </p:nvPicPr>
        <p:blipFill>
          <a:blip r:embed="rId2"/>
          <a:stretch>
            <a:fillRect/>
          </a:stretch>
        </p:blipFill>
        <p:spPr>
          <a:xfrm>
            <a:off x="757754" y="2974645"/>
            <a:ext cx="5342490" cy="547013"/>
          </a:xfrm>
          <a:prstGeom prst="rect">
            <a:avLst/>
          </a:prstGeom>
        </p:spPr>
      </p:pic>
    </p:spTree>
    <p:extLst>
      <p:ext uri="{BB962C8B-B14F-4D97-AF65-F5344CB8AC3E}">
        <p14:creationId xmlns:p14="http://schemas.microsoft.com/office/powerpoint/2010/main" val="10499466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idor de número de diapositiva 6">
            <a:extLst>
              <a:ext uri="{FF2B5EF4-FFF2-40B4-BE49-F238E27FC236}">
                <a16:creationId xmlns:a16="http://schemas.microsoft.com/office/drawing/2014/main" id="{E150AA06-F71B-4A20-A267-920BF4BA3B31}"/>
              </a:ext>
            </a:extLst>
          </p:cNvPr>
          <p:cNvSpPr>
            <a:spLocks noGrp="1"/>
          </p:cNvSpPr>
          <p:nvPr>
            <p:ph type="sldNum" sz="quarter" idx="12"/>
          </p:nvPr>
        </p:nvSpPr>
        <p:spPr>
          <a:xfrm>
            <a:off x="5890161" y="11300181"/>
            <a:ext cx="496352" cy="649111"/>
          </a:xfrm>
        </p:spPr>
        <p:txBody>
          <a:bodyPr/>
          <a:lstStyle/>
          <a:p>
            <a:fld id="{69A02D07-1340-466E-8F89-ABB91E672000}" type="slidenum">
              <a:rPr lang="ca-ES" b="1" smtClean="0">
                <a:solidFill>
                  <a:schemeClr val="tx1"/>
                </a:solidFill>
              </a:rPr>
              <a:t>54</a:t>
            </a:fld>
            <a:endParaRPr lang="ca-ES" b="1">
              <a:solidFill>
                <a:schemeClr val="tx1"/>
              </a:solidFill>
            </a:endParaRPr>
          </a:p>
        </p:txBody>
      </p:sp>
      <p:pic>
        <p:nvPicPr>
          <p:cNvPr id="6" name="Imatge 5">
            <a:extLst>
              <a:ext uri="{FF2B5EF4-FFF2-40B4-BE49-F238E27FC236}">
                <a16:creationId xmlns:a16="http://schemas.microsoft.com/office/drawing/2014/main" id="{19EA9AF8-1DDB-081F-60D2-6D70EAA56C1B}"/>
              </a:ext>
            </a:extLst>
          </p:cNvPr>
          <p:cNvPicPr>
            <a:picLocks noChangeAspect="1"/>
          </p:cNvPicPr>
          <p:nvPr/>
        </p:nvPicPr>
        <p:blipFill>
          <a:blip r:embed="rId2"/>
          <a:stretch>
            <a:fillRect/>
          </a:stretch>
        </p:blipFill>
        <p:spPr>
          <a:xfrm>
            <a:off x="492298" y="1543050"/>
            <a:ext cx="5925832" cy="6096000"/>
          </a:xfrm>
          <a:prstGeom prst="rect">
            <a:avLst/>
          </a:prstGeom>
        </p:spPr>
      </p:pic>
    </p:spTree>
    <p:extLst>
      <p:ext uri="{BB962C8B-B14F-4D97-AF65-F5344CB8AC3E}">
        <p14:creationId xmlns:p14="http://schemas.microsoft.com/office/powerpoint/2010/main" val="38853982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BF5E152E-58FB-929A-FD29-66C6AE3F9EC8}"/>
              </a:ext>
            </a:extLst>
          </p:cNvPr>
          <p:cNvSpPr>
            <a:spLocks noGrp="1"/>
          </p:cNvSpPr>
          <p:nvPr>
            <p:ph type="sldNum" sz="quarter" idx="12"/>
          </p:nvPr>
        </p:nvSpPr>
        <p:spPr>
          <a:xfrm>
            <a:off x="5915714" y="11300181"/>
            <a:ext cx="518299" cy="649111"/>
          </a:xfrm>
        </p:spPr>
        <p:txBody>
          <a:bodyPr/>
          <a:lstStyle/>
          <a:p>
            <a:fld id="{69A02D07-1340-466E-8F89-ABB91E672000}" type="slidenum">
              <a:rPr lang="ca-ES" b="1" smtClean="0">
                <a:solidFill>
                  <a:schemeClr val="tx1"/>
                </a:solidFill>
              </a:rPr>
              <a:t>55</a:t>
            </a:fld>
            <a:endParaRPr lang="ca-ES" b="1">
              <a:solidFill>
                <a:schemeClr val="tx1"/>
              </a:solidFill>
            </a:endParaRPr>
          </a:p>
        </p:txBody>
      </p:sp>
      <p:sp>
        <p:nvSpPr>
          <p:cNvPr id="7" name="QuadreDeText 6">
            <a:extLst>
              <a:ext uri="{FF2B5EF4-FFF2-40B4-BE49-F238E27FC236}">
                <a16:creationId xmlns:a16="http://schemas.microsoft.com/office/drawing/2014/main" id="{E01F43E4-ADB1-7946-788F-A71BFED4CD47}"/>
              </a:ext>
            </a:extLst>
          </p:cNvPr>
          <p:cNvSpPr txBox="1"/>
          <p:nvPr/>
        </p:nvSpPr>
        <p:spPr>
          <a:xfrm>
            <a:off x="685561" y="663087"/>
            <a:ext cx="5581233" cy="206210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Pròrrogues per tipus de contracte: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Quant al </a:t>
            </a:r>
            <a:r>
              <a:rPr kumimoji="0" lang="ca-ES" sz="1600" b="0" i="0" u="sng" strike="noStrike" kern="1200" cap="none" spc="0" normalizeH="0" baseline="0" noProof="0" dirty="0">
                <a:ln>
                  <a:noFill/>
                </a:ln>
                <a:solidFill>
                  <a:prstClr val="black"/>
                </a:solidFill>
                <a:effectLst/>
                <a:uLnTx/>
                <a:uFillTx/>
                <a:latin typeface="Arial"/>
                <a:ea typeface="+mn-ea"/>
                <a:cs typeface="+mn-cs"/>
              </a:rPr>
              <a:t>nombre</a:t>
            </a:r>
            <a:r>
              <a:rPr kumimoji="0" lang="ca-ES" sz="1600" b="0" i="0" u="none" strike="noStrike" kern="1200" cap="none" spc="0" normalizeH="0" baseline="0" noProof="0" dirty="0">
                <a:ln>
                  <a:noFill/>
                </a:ln>
                <a:solidFill>
                  <a:prstClr val="black"/>
                </a:solidFill>
                <a:effectLst/>
                <a:uLnTx/>
                <a:uFillTx/>
                <a:latin typeface="Arial"/>
                <a:ea typeface="+mn-ea"/>
                <a:cs typeface="+mn-cs"/>
              </a:rPr>
              <a:t>, són les pròrrogues de serveis les majoritàries, suposant el </a:t>
            </a:r>
            <a:r>
              <a:rPr lang="ca-ES" sz="1600" dirty="0">
                <a:solidFill>
                  <a:prstClr val="black"/>
                </a:solidFill>
                <a:latin typeface="Arial"/>
              </a:rPr>
              <a:t>80,6</a:t>
            </a:r>
            <a:r>
              <a:rPr kumimoji="0" lang="ca-ES" sz="1600" b="0" i="0" u="none" strike="noStrike" kern="1200" cap="none" spc="0" normalizeH="0" baseline="0" noProof="0" dirty="0">
                <a:ln>
                  <a:noFill/>
                </a:ln>
                <a:solidFill>
                  <a:prstClr val="black"/>
                </a:solidFill>
                <a:effectLst/>
                <a:uLnTx/>
                <a:uFillTx/>
                <a:latin typeface="Arial"/>
                <a:ea typeface="+mn-ea"/>
                <a:cs typeface="+mn-cs"/>
              </a:rPr>
              <a:t>% del total de pròrrogues aprovades.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a:t>
            </a:r>
            <a:r>
              <a:rPr kumimoji="0" lang="ca-ES" sz="1600" b="0" i="0" u="sng" strike="noStrike" kern="1200" cap="none" spc="0" normalizeH="0" baseline="0" noProof="0" dirty="0">
                <a:ln>
                  <a:noFill/>
                </a:ln>
                <a:solidFill>
                  <a:prstClr val="black"/>
                </a:solidFill>
                <a:effectLst/>
                <a:uLnTx/>
                <a:uFillTx/>
                <a:latin typeface="Arial"/>
                <a:ea typeface="+mn-ea"/>
                <a:cs typeface="+mn-cs"/>
              </a:rPr>
              <a:t>import,</a:t>
            </a:r>
            <a:r>
              <a:rPr kumimoji="0" lang="ca-ES" sz="1600" b="0" i="0" u="none" strike="noStrike" kern="1200" cap="none" spc="0" normalizeH="0" baseline="0" noProof="0" dirty="0">
                <a:ln>
                  <a:noFill/>
                </a:ln>
                <a:solidFill>
                  <a:prstClr val="black"/>
                </a:solidFill>
                <a:effectLst/>
                <a:uLnTx/>
                <a:uFillTx/>
                <a:latin typeface="Arial"/>
                <a:ea typeface="+mn-ea"/>
                <a:cs typeface="+mn-cs"/>
              </a:rPr>
              <a:t> també són les pròrrogues de serveis les que, amb 1</a:t>
            </a:r>
            <a:r>
              <a:rPr lang="ca-ES" sz="1600" dirty="0">
                <a:solidFill>
                  <a:prstClr val="black"/>
                </a:solidFill>
                <a:latin typeface="Arial"/>
              </a:rPr>
              <a:t>6,8</a:t>
            </a:r>
            <a:r>
              <a:rPr kumimoji="0" lang="ca-ES" sz="1600" b="0" i="0" u="none" strike="noStrike" kern="1200" cap="none" spc="0" normalizeH="0" baseline="0" noProof="0" dirty="0">
                <a:ln>
                  <a:noFill/>
                </a:ln>
                <a:solidFill>
                  <a:prstClr val="black"/>
                </a:solidFill>
                <a:effectLst/>
                <a:uLnTx/>
                <a:uFillTx/>
                <a:latin typeface="Arial"/>
                <a:ea typeface="+mn-ea"/>
                <a:cs typeface="+mn-cs"/>
              </a:rPr>
              <a:t>M€, suposen el </a:t>
            </a:r>
            <a:r>
              <a:rPr lang="ca-ES" sz="1600" dirty="0">
                <a:solidFill>
                  <a:prstClr val="black"/>
                </a:solidFill>
                <a:latin typeface="Arial"/>
              </a:rPr>
              <a:t>92,9</a:t>
            </a:r>
            <a:r>
              <a:rPr kumimoji="0" lang="ca-ES" sz="1600" b="0" i="0" u="none" strike="noStrike" kern="1200" cap="none" spc="0" normalizeH="0" baseline="0" noProof="0" dirty="0">
                <a:ln>
                  <a:noFill/>
                </a:ln>
                <a:solidFill>
                  <a:prstClr val="black"/>
                </a:solidFill>
                <a:effectLst/>
                <a:uLnTx/>
                <a:uFillTx/>
                <a:latin typeface="Arial"/>
                <a:ea typeface="+mn-ea"/>
                <a:cs typeface="+mn-cs"/>
              </a:rPr>
              <a:t>% de l’import total prorrogat en el primer trimestre de 2026.</a:t>
            </a:r>
          </a:p>
        </p:txBody>
      </p:sp>
      <p:pic>
        <p:nvPicPr>
          <p:cNvPr id="5" name="Imatge 4">
            <a:extLst>
              <a:ext uri="{FF2B5EF4-FFF2-40B4-BE49-F238E27FC236}">
                <a16:creationId xmlns:a16="http://schemas.microsoft.com/office/drawing/2014/main" id="{A2B28F8A-3D77-D919-8BDF-F36BAF52B893}"/>
              </a:ext>
            </a:extLst>
          </p:cNvPr>
          <p:cNvPicPr>
            <a:picLocks noChangeAspect="1"/>
          </p:cNvPicPr>
          <p:nvPr/>
        </p:nvPicPr>
        <p:blipFill>
          <a:blip r:embed="rId2"/>
          <a:stretch>
            <a:fillRect/>
          </a:stretch>
        </p:blipFill>
        <p:spPr>
          <a:xfrm>
            <a:off x="788117" y="2965397"/>
            <a:ext cx="5440722" cy="1409888"/>
          </a:xfrm>
          <a:prstGeom prst="rect">
            <a:avLst/>
          </a:prstGeom>
        </p:spPr>
      </p:pic>
      <p:pic>
        <p:nvPicPr>
          <p:cNvPr id="4" name="Imatge 3">
            <a:extLst>
              <a:ext uri="{FF2B5EF4-FFF2-40B4-BE49-F238E27FC236}">
                <a16:creationId xmlns:a16="http://schemas.microsoft.com/office/drawing/2014/main" id="{5E44F8F8-5379-B1C6-7574-DE2F5325D755}"/>
              </a:ext>
            </a:extLst>
          </p:cNvPr>
          <p:cNvPicPr>
            <a:picLocks noChangeAspect="1"/>
          </p:cNvPicPr>
          <p:nvPr/>
        </p:nvPicPr>
        <p:blipFill>
          <a:blip r:embed="rId3"/>
          <a:stretch>
            <a:fillRect/>
          </a:stretch>
        </p:blipFill>
        <p:spPr>
          <a:xfrm>
            <a:off x="1382263" y="4641684"/>
            <a:ext cx="4913802" cy="3279932"/>
          </a:xfrm>
          <a:prstGeom prst="rect">
            <a:avLst/>
          </a:prstGeom>
        </p:spPr>
      </p:pic>
      <p:pic>
        <p:nvPicPr>
          <p:cNvPr id="8" name="Imatge 7">
            <a:extLst>
              <a:ext uri="{FF2B5EF4-FFF2-40B4-BE49-F238E27FC236}">
                <a16:creationId xmlns:a16="http://schemas.microsoft.com/office/drawing/2014/main" id="{01AA0CB1-C25C-3168-CE27-51C4D0637234}"/>
              </a:ext>
            </a:extLst>
          </p:cNvPr>
          <p:cNvPicPr>
            <a:picLocks noChangeAspect="1"/>
          </p:cNvPicPr>
          <p:nvPr/>
        </p:nvPicPr>
        <p:blipFill>
          <a:blip r:embed="rId4"/>
          <a:stretch>
            <a:fillRect/>
          </a:stretch>
        </p:blipFill>
        <p:spPr>
          <a:xfrm>
            <a:off x="1599466" y="7921616"/>
            <a:ext cx="4834547" cy="3334801"/>
          </a:xfrm>
          <a:prstGeom prst="rect">
            <a:avLst/>
          </a:prstGeom>
        </p:spPr>
      </p:pic>
    </p:spTree>
    <p:extLst>
      <p:ext uri="{BB962C8B-B14F-4D97-AF65-F5344CB8AC3E}">
        <p14:creationId xmlns:p14="http://schemas.microsoft.com/office/powerpoint/2010/main" val="6353527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ED2B8E03-10FB-2DCB-2BA4-CF2B82EFFE08}"/>
              </a:ext>
            </a:extLst>
          </p:cNvPr>
          <p:cNvSpPr>
            <a:spLocks noGrp="1"/>
          </p:cNvSpPr>
          <p:nvPr>
            <p:ph type="sldNum" sz="quarter" idx="12"/>
          </p:nvPr>
        </p:nvSpPr>
        <p:spPr>
          <a:xfrm>
            <a:off x="6032665" y="11300181"/>
            <a:ext cx="353848" cy="649111"/>
          </a:xfrm>
        </p:spPr>
        <p:txBody>
          <a:bodyPr/>
          <a:lstStyle/>
          <a:p>
            <a:fld id="{69A02D07-1340-466E-8F89-ABB91E672000}" type="slidenum">
              <a:rPr lang="ca-ES" b="1" smtClean="0">
                <a:solidFill>
                  <a:schemeClr val="tx1"/>
                </a:solidFill>
              </a:rPr>
              <a:t>56</a:t>
            </a:fld>
            <a:endParaRPr lang="ca-ES" b="1" dirty="0">
              <a:solidFill>
                <a:schemeClr val="tx1"/>
              </a:solidFill>
            </a:endParaRPr>
          </a:p>
        </p:txBody>
      </p:sp>
      <p:sp>
        <p:nvSpPr>
          <p:cNvPr id="3" name="QuadreDeText 2">
            <a:extLst>
              <a:ext uri="{FF2B5EF4-FFF2-40B4-BE49-F238E27FC236}">
                <a16:creationId xmlns:a16="http://schemas.microsoft.com/office/drawing/2014/main" id="{9E22382F-5383-A13A-7CAE-5F61964BFBF4}"/>
              </a:ext>
            </a:extLst>
          </p:cNvPr>
          <p:cNvSpPr txBox="1"/>
          <p:nvPr/>
        </p:nvSpPr>
        <p:spPr>
          <a:xfrm>
            <a:off x="721518" y="6096000"/>
            <a:ext cx="6136482" cy="1754326"/>
          </a:xfrm>
          <a:prstGeom prst="rect">
            <a:avLst/>
          </a:prstGeom>
          <a:noFill/>
        </p:spPr>
        <p:txBody>
          <a:bodyPr wrap="square" rtlCol="0">
            <a:spAutoFit/>
          </a:bodyPr>
          <a:lstStyle/>
          <a:p>
            <a:r>
              <a:rPr lang="ca-ES" sz="3600" b="1" dirty="0">
                <a:solidFill>
                  <a:srgbClr val="0000FF"/>
                </a:solidFill>
              </a:rPr>
              <a:t>SISTEMES PER A LA RACIONALITZACIÓ DE LA CONTRACTACIÓ</a:t>
            </a:r>
          </a:p>
        </p:txBody>
      </p:sp>
    </p:spTree>
    <p:extLst>
      <p:ext uri="{BB962C8B-B14F-4D97-AF65-F5344CB8AC3E}">
        <p14:creationId xmlns:p14="http://schemas.microsoft.com/office/powerpoint/2010/main" val="17920296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A835C404-2583-4F5C-AD7B-F6A1BE92DB46}"/>
              </a:ext>
            </a:extLst>
          </p:cNvPr>
          <p:cNvSpPr txBox="1"/>
          <p:nvPr/>
        </p:nvSpPr>
        <p:spPr>
          <a:xfrm>
            <a:off x="628148" y="559903"/>
            <a:ext cx="5951189" cy="830997"/>
          </a:xfrm>
          <a:prstGeom prst="rect">
            <a:avLst/>
          </a:prstGeom>
          <a:noFill/>
        </p:spPr>
        <p:txBody>
          <a:bodyPr wrap="square" rtlCol="0">
            <a:spAutoFit/>
          </a:bodyPr>
          <a:lstStyle/>
          <a:p>
            <a:pPr defTabSz="914400"/>
            <a:r>
              <a:rPr lang="ca-ES" sz="1600" b="1" dirty="0">
                <a:solidFill>
                  <a:srgbClr val="0000FF"/>
                </a:solidFill>
                <a:latin typeface="Arial"/>
              </a:rPr>
              <a:t>9. SISTEMES PER A LA RACIONALITZACIÓ DE LA </a:t>
            </a:r>
          </a:p>
          <a:p>
            <a:pPr defTabSz="914400"/>
            <a:r>
              <a:rPr lang="ca-ES" sz="1600" b="1" dirty="0">
                <a:solidFill>
                  <a:srgbClr val="0000FF"/>
                </a:solidFill>
                <a:latin typeface="Arial"/>
              </a:rPr>
              <a:t>      CONTRACTACIÓ</a:t>
            </a:r>
          </a:p>
          <a:p>
            <a:pPr defTabSz="914400"/>
            <a:r>
              <a:rPr lang="ca-ES" sz="1600" b="1" i="1" dirty="0">
                <a:solidFill>
                  <a:srgbClr val="0000FF"/>
                </a:solidFill>
                <a:latin typeface="Arial"/>
              </a:rPr>
              <a:t>      (Àrees de la Corporació)</a:t>
            </a:r>
          </a:p>
        </p:txBody>
      </p:sp>
      <p:sp>
        <p:nvSpPr>
          <p:cNvPr id="4" name="3 CuadroTexto">
            <a:extLst>
              <a:ext uri="{FF2B5EF4-FFF2-40B4-BE49-F238E27FC236}">
                <a16:creationId xmlns:a16="http://schemas.microsoft.com/office/drawing/2014/main" id="{8275A9C8-2EF7-4C86-B4BC-597A3CA8BC71}"/>
              </a:ext>
            </a:extLst>
          </p:cNvPr>
          <p:cNvSpPr txBox="1"/>
          <p:nvPr/>
        </p:nvSpPr>
        <p:spPr>
          <a:xfrm>
            <a:off x="583887" y="1667300"/>
            <a:ext cx="5951189" cy="830997"/>
          </a:xfrm>
          <a:prstGeom prst="rect">
            <a:avLst/>
          </a:prstGeom>
          <a:noFill/>
        </p:spPr>
        <p:txBody>
          <a:bodyPr wrap="square" rtlCol="0">
            <a:spAutoFit/>
          </a:bodyPr>
          <a:lstStyle/>
          <a:p>
            <a:pPr algn="just" defTabSz="914400"/>
            <a:r>
              <a:rPr lang="ca-ES" sz="1600" b="1" dirty="0">
                <a:solidFill>
                  <a:prstClr val="black"/>
                </a:solidFill>
                <a:latin typeface="Arial"/>
              </a:rPr>
              <a:t>Sistemes dinàmics d’adjudicació</a:t>
            </a:r>
            <a:r>
              <a:rPr lang="ca-ES" sz="1600" dirty="0">
                <a:solidFill>
                  <a:prstClr val="black"/>
                </a:solidFill>
                <a:latin typeface="Arial"/>
              </a:rPr>
              <a:t>: Al llarg del primer trimestre de 2026 no s’ha aprovat cap expedient de sistemes dinàmics d’adjudicació.</a:t>
            </a:r>
          </a:p>
        </p:txBody>
      </p:sp>
      <p:sp>
        <p:nvSpPr>
          <p:cNvPr id="6" name="QuadreDeText 5">
            <a:extLst>
              <a:ext uri="{FF2B5EF4-FFF2-40B4-BE49-F238E27FC236}">
                <a16:creationId xmlns:a16="http://schemas.microsoft.com/office/drawing/2014/main" id="{923369FB-9A30-45D3-A4A0-FA1CDD5A3FAB}"/>
              </a:ext>
            </a:extLst>
          </p:cNvPr>
          <p:cNvSpPr txBox="1"/>
          <p:nvPr/>
        </p:nvSpPr>
        <p:spPr>
          <a:xfrm>
            <a:off x="574652" y="6398531"/>
            <a:ext cx="5951189" cy="338554"/>
          </a:xfrm>
          <a:prstGeom prst="rect">
            <a:avLst/>
          </a:prstGeom>
          <a:noFill/>
        </p:spPr>
        <p:txBody>
          <a:bodyPr wrap="square" rtlCol="0">
            <a:spAutoFit/>
          </a:bodyPr>
          <a:lstStyle/>
          <a:p>
            <a:pPr algn="just" defTabSz="914400"/>
            <a:endParaRPr lang="ca-ES" sz="1600" dirty="0">
              <a:solidFill>
                <a:prstClr val="black"/>
              </a:solidFill>
              <a:latin typeface="Arial"/>
            </a:endParaRPr>
          </a:p>
        </p:txBody>
      </p:sp>
      <p:sp>
        <p:nvSpPr>
          <p:cNvPr id="8" name="Contenidor de número de diapositiva 7">
            <a:extLst>
              <a:ext uri="{FF2B5EF4-FFF2-40B4-BE49-F238E27FC236}">
                <a16:creationId xmlns:a16="http://schemas.microsoft.com/office/drawing/2014/main" id="{11FF4262-DACB-4BE8-9B06-9FD6CCCB4B0B}"/>
              </a:ext>
            </a:extLst>
          </p:cNvPr>
          <p:cNvSpPr>
            <a:spLocks noGrp="1"/>
          </p:cNvSpPr>
          <p:nvPr>
            <p:ph type="sldNum" sz="quarter" idx="12"/>
          </p:nvPr>
        </p:nvSpPr>
        <p:spPr>
          <a:xfrm>
            <a:off x="6008913" y="11300181"/>
            <a:ext cx="377599" cy="649111"/>
          </a:xfrm>
        </p:spPr>
        <p:txBody>
          <a:bodyPr/>
          <a:lstStyle/>
          <a:p>
            <a:fld id="{69A02D07-1340-466E-8F89-ABB91E672000}" type="slidenum">
              <a:rPr lang="ca-ES" b="1" smtClean="0">
                <a:solidFill>
                  <a:schemeClr val="tx1"/>
                </a:solidFill>
              </a:rPr>
              <a:t>57</a:t>
            </a:fld>
            <a:endParaRPr lang="ca-ES" b="1">
              <a:solidFill>
                <a:schemeClr val="tx1"/>
              </a:solidFill>
            </a:endParaRPr>
          </a:p>
        </p:txBody>
      </p:sp>
      <p:sp>
        <p:nvSpPr>
          <p:cNvPr id="7" name="QuadreDeText 6">
            <a:extLst>
              <a:ext uri="{FF2B5EF4-FFF2-40B4-BE49-F238E27FC236}">
                <a16:creationId xmlns:a16="http://schemas.microsoft.com/office/drawing/2014/main" id="{111821D3-C141-B780-40C0-AE45A5E06E8B}"/>
              </a:ext>
            </a:extLst>
          </p:cNvPr>
          <p:cNvSpPr txBox="1"/>
          <p:nvPr/>
        </p:nvSpPr>
        <p:spPr>
          <a:xfrm>
            <a:off x="583887" y="2551195"/>
            <a:ext cx="5690226" cy="830997"/>
          </a:xfrm>
          <a:prstGeom prst="rect">
            <a:avLst/>
          </a:prstGeom>
          <a:noFill/>
        </p:spPr>
        <p:txBody>
          <a:bodyPr wrap="square" rtlCol="0">
            <a:spAutoFit/>
          </a:bodyPr>
          <a:lstStyle/>
          <a:p>
            <a:pPr algn="just"/>
            <a:r>
              <a:rPr lang="ca-ES" sz="1600" b="1" dirty="0">
                <a:latin typeface="Arial" panose="020B0604020202020204" pitchFamily="34" charset="0"/>
                <a:cs typeface="Arial" panose="020B0604020202020204" pitchFamily="34" charset="0"/>
              </a:rPr>
              <a:t>Acords Marc: </a:t>
            </a:r>
            <a:r>
              <a:rPr lang="ca-ES" sz="1600" dirty="0">
                <a:latin typeface="Arial" panose="020B0604020202020204" pitchFamily="34" charset="0"/>
                <a:cs typeface="Arial" panose="020B0604020202020204" pitchFamily="34" charset="0"/>
              </a:rPr>
              <a:t>En aquest primer trimestre de 2026, s’han adjudicat dos acords marc amb pluralitat d’empreses (4 adjudicacions) per un total de 583.432,00€</a:t>
            </a:r>
          </a:p>
        </p:txBody>
      </p:sp>
      <p:pic>
        <p:nvPicPr>
          <p:cNvPr id="16" name="Imatge 15">
            <a:extLst>
              <a:ext uri="{FF2B5EF4-FFF2-40B4-BE49-F238E27FC236}">
                <a16:creationId xmlns:a16="http://schemas.microsoft.com/office/drawing/2014/main" id="{BF42DB1A-7B98-A2F4-DFE4-F5B5530AA51C}"/>
              </a:ext>
            </a:extLst>
          </p:cNvPr>
          <p:cNvPicPr>
            <a:picLocks noChangeAspect="1"/>
          </p:cNvPicPr>
          <p:nvPr/>
        </p:nvPicPr>
        <p:blipFill>
          <a:blip r:embed="rId2"/>
          <a:stretch>
            <a:fillRect/>
          </a:stretch>
        </p:blipFill>
        <p:spPr>
          <a:xfrm>
            <a:off x="649379" y="6567808"/>
            <a:ext cx="5801734" cy="813122"/>
          </a:xfrm>
          <a:prstGeom prst="rect">
            <a:avLst/>
          </a:prstGeom>
        </p:spPr>
      </p:pic>
      <p:pic>
        <p:nvPicPr>
          <p:cNvPr id="18" name="Imatge 17">
            <a:extLst>
              <a:ext uri="{FF2B5EF4-FFF2-40B4-BE49-F238E27FC236}">
                <a16:creationId xmlns:a16="http://schemas.microsoft.com/office/drawing/2014/main" id="{D2409964-997C-FB16-3D89-3A08229866F9}"/>
              </a:ext>
            </a:extLst>
          </p:cNvPr>
          <p:cNvPicPr>
            <a:picLocks noChangeAspect="1"/>
          </p:cNvPicPr>
          <p:nvPr/>
        </p:nvPicPr>
        <p:blipFill>
          <a:blip r:embed="rId3"/>
          <a:stretch>
            <a:fillRect/>
          </a:stretch>
        </p:blipFill>
        <p:spPr>
          <a:xfrm>
            <a:off x="649379" y="7623373"/>
            <a:ext cx="5822965" cy="816097"/>
          </a:xfrm>
          <a:prstGeom prst="rect">
            <a:avLst/>
          </a:prstGeom>
        </p:spPr>
      </p:pic>
      <p:pic>
        <p:nvPicPr>
          <p:cNvPr id="24" name="Imatge 23">
            <a:extLst>
              <a:ext uri="{FF2B5EF4-FFF2-40B4-BE49-F238E27FC236}">
                <a16:creationId xmlns:a16="http://schemas.microsoft.com/office/drawing/2014/main" id="{A508E67F-34BB-DF72-54D5-FFBF65A77C88}"/>
              </a:ext>
            </a:extLst>
          </p:cNvPr>
          <p:cNvPicPr>
            <a:picLocks noChangeAspect="1"/>
          </p:cNvPicPr>
          <p:nvPr/>
        </p:nvPicPr>
        <p:blipFill>
          <a:blip r:embed="rId4"/>
          <a:stretch>
            <a:fillRect/>
          </a:stretch>
        </p:blipFill>
        <p:spPr>
          <a:xfrm>
            <a:off x="649379" y="3570510"/>
            <a:ext cx="5822965" cy="2607760"/>
          </a:xfrm>
          <a:prstGeom prst="rect">
            <a:avLst/>
          </a:prstGeom>
        </p:spPr>
      </p:pic>
      <p:sp>
        <p:nvSpPr>
          <p:cNvPr id="26" name="QuadreDeText 25">
            <a:extLst>
              <a:ext uri="{FF2B5EF4-FFF2-40B4-BE49-F238E27FC236}">
                <a16:creationId xmlns:a16="http://schemas.microsoft.com/office/drawing/2014/main" id="{861F8610-03C6-F0D4-D170-0364A5A654C1}"/>
              </a:ext>
            </a:extLst>
          </p:cNvPr>
          <p:cNvSpPr txBox="1"/>
          <p:nvPr/>
        </p:nvSpPr>
        <p:spPr>
          <a:xfrm>
            <a:off x="553793" y="10314107"/>
            <a:ext cx="5897320" cy="83099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Cal tenir en compte que els imports són els de licitació ja que els imports adjudicats es coneixeran a mida que es concretin els contractes basats en aquests acords marc.</a:t>
            </a:r>
          </a:p>
        </p:txBody>
      </p:sp>
      <p:pic>
        <p:nvPicPr>
          <p:cNvPr id="28" name="Imatge 27">
            <a:extLst>
              <a:ext uri="{FF2B5EF4-FFF2-40B4-BE49-F238E27FC236}">
                <a16:creationId xmlns:a16="http://schemas.microsoft.com/office/drawing/2014/main" id="{5EDC103D-8A8F-E5A9-E0AE-1B460CF15520}"/>
              </a:ext>
            </a:extLst>
          </p:cNvPr>
          <p:cNvPicPr>
            <a:picLocks noChangeAspect="1"/>
          </p:cNvPicPr>
          <p:nvPr/>
        </p:nvPicPr>
        <p:blipFill>
          <a:blip r:embed="rId5"/>
          <a:stretch>
            <a:fillRect/>
          </a:stretch>
        </p:blipFill>
        <p:spPr>
          <a:xfrm>
            <a:off x="649379" y="8866194"/>
            <a:ext cx="5737133" cy="804068"/>
          </a:xfrm>
          <a:prstGeom prst="rect">
            <a:avLst/>
          </a:prstGeom>
        </p:spPr>
      </p:pic>
    </p:spTree>
    <p:extLst>
      <p:ext uri="{BB962C8B-B14F-4D97-AF65-F5344CB8AC3E}">
        <p14:creationId xmlns:p14="http://schemas.microsoft.com/office/powerpoint/2010/main" val="446643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E607F985-C7C9-DD61-6E29-25BA40768A8F}"/>
            </a:ext>
          </a:extLst>
        </p:cNvPr>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5154715C-52B4-A7DB-9EF9-8D5FE2538D3C}"/>
              </a:ext>
            </a:extLst>
          </p:cNvPr>
          <p:cNvSpPr>
            <a:spLocks noGrp="1"/>
          </p:cNvSpPr>
          <p:nvPr>
            <p:ph type="sldNum" sz="quarter" idx="12"/>
          </p:nvPr>
        </p:nvSpPr>
        <p:spPr>
          <a:xfrm>
            <a:off x="6032665" y="11300181"/>
            <a:ext cx="353848"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ca-ES" sz="9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QuadreDeText 2">
            <a:extLst>
              <a:ext uri="{FF2B5EF4-FFF2-40B4-BE49-F238E27FC236}">
                <a16:creationId xmlns:a16="http://schemas.microsoft.com/office/drawing/2014/main" id="{C7E79DC3-C2AB-9F96-0440-E8564316E92C}"/>
              </a:ext>
            </a:extLst>
          </p:cNvPr>
          <p:cNvSpPr txBox="1"/>
          <p:nvPr/>
        </p:nvSpPr>
        <p:spPr>
          <a:xfrm>
            <a:off x="580202" y="6012873"/>
            <a:ext cx="6136482" cy="1200329"/>
          </a:xfrm>
          <a:prstGeom prst="rect">
            <a:avLst/>
          </a:prstGeom>
          <a:noFill/>
        </p:spPr>
        <p:txBody>
          <a:bodyPr wrap="square" rtlCol="0">
            <a:spAutoFit/>
          </a:bodyPr>
          <a:lstStyle/>
          <a:p>
            <a:pPr marR="0" lvl="0" algn="l" defTabSz="457200" rtl="0" eaLnBrk="1" fontAlgn="auto" latinLnBrk="0" hangingPunct="1">
              <a:lnSpc>
                <a:spcPct val="100000"/>
              </a:lnSpc>
              <a:spcBef>
                <a:spcPts val="0"/>
              </a:spcBef>
              <a:spcAft>
                <a:spcPts val="0"/>
              </a:spcAft>
              <a:buClrTx/>
              <a:buSzTx/>
              <a:tabLst/>
              <a:defRPr/>
            </a:pPr>
            <a:r>
              <a:rPr kumimoji="0" lang="ca-ES" sz="3600" b="1" i="0" u="none" strike="noStrike" kern="1200" cap="none" spc="0" normalizeH="0" baseline="0" noProof="0" dirty="0">
                <a:ln>
                  <a:noFill/>
                </a:ln>
                <a:solidFill>
                  <a:srgbClr val="0000FF"/>
                </a:solidFill>
                <a:effectLst/>
                <a:uLnTx/>
                <a:uFillTx/>
                <a:latin typeface="Calibri" panose="020F0502020204030204"/>
                <a:ea typeface="+mn-ea"/>
                <a:cs typeface="+mn-cs"/>
              </a:rPr>
              <a:t>ADJUDICACIONS NEXT GENERATION</a:t>
            </a:r>
          </a:p>
        </p:txBody>
      </p:sp>
    </p:spTree>
    <p:extLst>
      <p:ext uri="{BB962C8B-B14F-4D97-AF65-F5344CB8AC3E}">
        <p14:creationId xmlns:p14="http://schemas.microsoft.com/office/powerpoint/2010/main" val="1358979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4AA5E7CB-645E-1F94-F1BA-1ECFD42A4BFD}"/>
              </a:ext>
            </a:extLst>
          </p:cNvPr>
          <p:cNvSpPr>
            <a:spLocks noGrp="1"/>
          </p:cNvSpPr>
          <p:nvPr>
            <p:ph type="sldNum" sz="quarter" idx="12"/>
          </p:nvPr>
        </p:nvSpPr>
        <p:spPr>
          <a:xfrm>
            <a:off x="5925787" y="11300181"/>
            <a:ext cx="460726" cy="649111"/>
          </a:xfrm>
        </p:spPr>
        <p:txBody>
          <a:bodyPr/>
          <a:lstStyle/>
          <a:p>
            <a:fld id="{69A02D07-1340-466E-8F89-ABB91E672000}" type="slidenum">
              <a:rPr lang="ca-ES" b="1" smtClean="0">
                <a:solidFill>
                  <a:schemeClr val="tx1"/>
                </a:solidFill>
              </a:rPr>
              <a:t>59</a:t>
            </a:fld>
            <a:endParaRPr lang="ca-ES" b="1">
              <a:solidFill>
                <a:schemeClr val="tx1"/>
              </a:solidFill>
            </a:endParaRPr>
          </a:p>
        </p:txBody>
      </p:sp>
      <p:sp>
        <p:nvSpPr>
          <p:cNvPr id="4" name="QuadreDeText 3">
            <a:extLst>
              <a:ext uri="{FF2B5EF4-FFF2-40B4-BE49-F238E27FC236}">
                <a16:creationId xmlns:a16="http://schemas.microsoft.com/office/drawing/2014/main" id="{A6A4F1F3-66F8-D364-E842-CC9BA968C657}"/>
              </a:ext>
            </a:extLst>
          </p:cNvPr>
          <p:cNvSpPr txBox="1"/>
          <p:nvPr/>
        </p:nvSpPr>
        <p:spPr>
          <a:xfrm>
            <a:off x="642444" y="1133465"/>
            <a:ext cx="6215556"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10. ADJUDICACIONS FINANÇADES PER FONS </a:t>
            </a:r>
          </a:p>
          <a:p>
            <a:pPr marL="0" marR="0" lvl="0" indent="0" algn="l" defTabSz="914400" rtl="0" eaLnBrk="1" fontAlgn="auto" latinLnBrk="0" hangingPunct="1">
              <a:lnSpc>
                <a:spcPct val="100000"/>
              </a:lnSpc>
              <a:spcBef>
                <a:spcPts val="0"/>
              </a:spcBef>
              <a:spcAft>
                <a:spcPts val="0"/>
              </a:spcAft>
              <a:buClrTx/>
              <a:buSzTx/>
              <a:buFontTx/>
              <a:buNone/>
              <a:tabLst/>
              <a:defRPr/>
            </a:pPr>
            <a:r>
              <a:rPr lang="ca-ES" sz="1600" b="1" dirty="0">
                <a:solidFill>
                  <a:srgbClr val="0000FF"/>
                </a:solidFill>
                <a:latin typeface="Arial"/>
              </a:rPr>
              <a:t>      NEXT-GENERATION</a:t>
            </a:r>
          </a:p>
          <a:p>
            <a:pPr marL="0" marR="0" lvl="0" indent="0" algn="l" defTabSz="914400" rtl="0" eaLnBrk="1" fontAlgn="auto" latinLnBrk="0" hangingPunct="1">
              <a:lnSpc>
                <a:spcPct val="100000"/>
              </a:lnSpc>
              <a:spcBef>
                <a:spcPts val="0"/>
              </a:spcBef>
              <a:spcAft>
                <a:spcPts val="0"/>
              </a:spcAft>
              <a:buClrTx/>
              <a:buSzTx/>
              <a:buFontTx/>
              <a:buNone/>
              <a:tabLst/>
              <a:defRPr/>
            </a:pPr>
            <a:r>
              <a:rPr lang="ca-ES" sz="1600" b="1" i="1" dirty="0">
                <a:solidFill>
                  <a:srgbClr val="0000FF"/>
                </a:solidFill>
                <a:latin typeface="Arial"/>
              </a:rPr>
              <a:t>      (Àrees de la Corporació)</a:t>
            </a:r>
            <a:endParaRPr kumimoji="0" lang="ca-ES" sz="1600" b="1" i="1" u="none" strike="noStrike" kern="1200" cap="none" spc="0" normalizeH="0" baseline="0" noProof="0" dirty="0">
              <a:ln>
                <a:noFill/>
              </a:ln>
              <a:solidFill>
                <a:srgbClr val="0000FF"/>
              </a:solidFill>
              <a:effectLst/>
              <a:uLnTx/>
              <a:uFillTx/>
              <a:latin typeface="Arial"/>
              <a:ea typeface="+mn-ea"/>
              <a:cs typeface="+mn-cs"/>
            </a:endParaRPr>
          </a:p>
        </p:txBody>
      </p:sp>
      <p:sp>
        <p:nvSpPr>
          <p:cNvPr id="6" name="QuadreDeText 5">
            <a:extLst>
              <a:ext uri="{FF2B5EF4-FFF2-40B4-BE49-F238E27FC236}">
                <a16:creationId xmlns:a16="http://schemas.microsoft.com/office/drawing/2014/main" id="{3B06AB63-6A1B-874A-3D3B-5466D7E6E309}"/>
              </a:ext>
            </a:extLst>
          </p:cNvPr>
          <p:cNvSpPr txBox="1"/>
          <p:nvPr/>
        </p:nvSpPr>
        <p:spPr>
          <a:xfrm>
            <a:off x="642444" y="2112779"/>
            <a:ext cx="5744069" cy="584775"/>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Al llarg del primer trimestre de 2026 no s’ha adjudicat cap expedient finançat pel Fons Europeu-</a:t>
            </a:r>
            <a:r>
              <a:rPr lang="ca-ES" sz="1600" dirty="0" err="1">
                <a:latin typeface="Arial" panose="020B0604020202020204" pitchFamily="34" charset="0"/>
                <a:cs typeface="Arial" panose="020B0604020202020204" pitchFamily="34" charset="0"/>
              </a:rPr>
              <a:t>Next</a:t>
            </a:r>
            <a:r>
              <a:rPr lang="ca-ES" sz="1600" dirty="0">
                <a:latin typeface="Arial" panose="020B0604020202020204" pitchFamily="34" charset="0"/>
                <a:cs typeface="Arial" panose="020B0604020202020204" pitchFamily="34" charset="0"/>
              </a:rPr>
              <a:t> </a:t>
            </a:r>
            <a:r>
              <a:rPr lang="ca-ES" sz="1600" dirty="0" err="1">
                <a:latin typeface="Arial" panose="020B0604020202020204" pitchFamily="34" charset="0"/>
                <a:cs typeface="Arial" panose="020B0604020202020204" pitchFamily="34" charset="0"/>
              </a:rPr>
              <a:t>Generation</a:t>
            </a:r>
            <a:endParaRPr lang="ca-E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3656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E4D13BCB-3ED7-AAA3-ADBB-A6F1ED1CD0F1}"/>
              </a:ext>
            </a:extLst>
          </p:cNvPr>
          <p:cNvSpPr>
            <a:spLocks noGrp="1"/>
          </p:cNvSpPr>
          <p:nvPr>
            <p:ph type="sldNum" sz="quarter" idx="12"/>
          </p:nvPr>
        </p:nvSpPr>
        <p:spPr>
          <a:xfrm>
            <a:off x="6044539" y="11300181"/>
            <a:ext cx="341973" cy="649111"/>
          </a:xfrm>
        </p:spPr>
        <p:txBody>
          <a:bodyPr/>
          <a:lstStyle/>
          <a:p>
            <a:fld id="{69A02D07-1340-466E-8F89-ABB91E672000}" type="slidenum">
              <a:rPr lang="ca-ES" b="1" smtClean="0">
                <a:solidFill>
                  <a:schemeClr val="tx1"/>
                </a:solidFill>
              </a:rPr>
              <a:t>6</a:t>
            </a:fld>
            <a:endParaRPr lang="ca-ES" b="1">
              <a:solidFill>
                <a:schemeClr val="tx1"/>
              </a:solidFill>
            </a:endParaRPr>
          </a:p>
        </p:txBody>
      </p:sp>
      <p:sp>
        <p:nvSpPr>
          <p:cNvPr id="3" name="QuadreDeText 2">
            <a:extLst>
              <a:ext uri="{FF2B5EF4-FFF2-40B4-BE49-F238E27FC236}">
                <a16:creationId xmlns:a16="http://schemas.microsoft.com/office/drawing/2014/main" id="{81FBBB10-A8AF-0727-27E3-596C2B091CFB}"/>
              </a:ext>
            </a:extLst>
          </p:cNvPr>
          <p:cNvSpPr txBox="1"/>
          <p:nvPr/>
        </p:nvSpPr>
        <p:spPr>
          <a:xfrm>
            <a:off x="1729946" y="6096000"/>
            <a:ext cx="3398108" cy="646331"/>
          </a:xfrm>
          <a:prstGeom prst="rect">
            <a:avLst/>
          </a:prstGeom>
          <a:noFill/>
        </p:spPr>
        <p:txBody>
          <a:bodyPr wrap="square" rtlCol="0">
            <a:spAutoFit/>
          </a:bodyPr>
          <a:lstStyle/>
          <a:p>
            <a:r>
              <a:rPr lang="ca-ES" sz="3600" b="1" dirty="0">
                <a:solidFill>
                  <a:srgbClr val="0000FF"/>
                </a:solidFill>
              </a:rPr>
              <a:t>ADJUDICACIONS</a:t>
            </a:r>
          </a:p>
        </p:txBody>
      </p:sp>
    </p:spTree>
    <p:extLst>
      <p:ext uri="{BB962C8B-B14F-4D97-AF65-F5344CB8AC3E}">
        <p14:creationId xmlns:p14="http://schemas.microsoft.com/office/powerpoint/2010/main" val="15167796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89D7F43B-5631-0A10-DC98-0C10251DC609}"/>
            </a:ext>
          </a:extLst>
        </p:cNvPr>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EC4246C4-7E79-877E-15BA-9C44E9666F3C}"/>
              </a:ext>
            </a:extLst>
          </p:cNvPr>
          <p:cNvSpPr>
            <a:spLocks noGrp="1"/>
          </p:cNvSpPr>
          <p:nvPr>
            <p:ph type="sldNum" sz="quarter" idx="12"/>
          </p:nvPr>
        </p:nvSpPr>
        <p:spPr>
          <a:xfrm>
            <a:off x="6032665" y="11300181"/>
            <a:ext cx="353848"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ca-ES" sz="9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QuadreDeText 2">
            <a:extLst>
              <a:ext uri="{FF2B5EF4-FFF2-40B4-BE49-F238E27FC236}">
                <a16:creationId xmlns:a16="http://schemas.microsoft.com/office/drawing/2014/main" id="{6C5E4EE3-27DC-9379-A094-B1BE5719EFB8}"/>
              </a:ext>
            </a:extLst>
          </p:cNvPr>
          <p:cNvSpPr txBox="1"/>
          <p:nvPr/>
        </p:nvSpPr>
        <p:spPr>
          <a:xfrm>
            <a:off x="580202" y="6012873"/>
            <a:ext cx="613648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a-ES" sz="3600" b="1" dirty="0">
                <a:solidFill>
                  <a:srgbClr val="0000FF"/>
                </a:solidFill>
                <a:latin typeface="Calibri" panose="020F0502020204030204"/>
              </a:rPr>
              <a:t>EXPEDIENTS EN EXECUCIÓ</a:t>
            </a:r>
            <a:endParaRPr kumimoji="0" lang="ca-ES" sz="3600" b="1" i="0" u="none" strike="noStrike" kern="1200" cap="none" spc="0" normalizeH="0" baseline="0" noProof="0" dirty="0">
              <a:ln>
                <a:noFill/>
              </a:ln>
              <a:solidFill>
                <a:srgbClr val="0000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4750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927E3EBF-D17D-45CC-A5A6-2FB103BE8FD6}"/>
              </a:ext>
            </a:extLst>
          </p:cNvPr>
          <p:cNvSpPr txBox="1"/>
          <p:nvPr/>
        </p:nvSpPr>
        <p:spPr>
          <a:xfrm>
            <a:off x="441270" y="651407"/>
            <a:ext cx="599708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11. EXPEDIENTS EN EXECUCIÓ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1" u="none" strike="noStrike" kern="1200" cap="none" spc="0" normalizeH="0" baseline="0" noProof="0" dirty="0">
                <a:ln>
                  <a:noFill/>
                </a:ln>
                <a:solidFill>
                  <a:srgbClr val="0000FF"/>
                </a:solidFill>
                <a:effectLst/>
                <a:uLnTx/>
                <a:uFillTx/>
                <a:latin typeface="Arial"/>
                <a:ea typeface="+mn-ea"/>
                <a:cs typeface="+mn-cs"/>
              </a:rPr>
              <a:t> (Àrees de la corporació i sector públic gestionat per la Direcció de Serveis de Compra Pública )</a:t>
            </a:r>
            <a:endParaRPr kumimoji="0" lang="ca-ES" sz="1600" b="1" i="0" u="none" strike="noStrike" kern="1200" cap="none" spc="0" normalizeH="0" baseline="0" noProof="0" dirty="0">
              <a:ln>
                <a:noFill/>
              </a:ln>
              <a:solidFill>
                <a:srgbClr val="0000FF"/>
              </a:solidFill>
              <a:effectLst/>
              <a:uLnTx/>
              <a:uFillTx/>
              <a:latin typeface="Arial"/>
              <a:ea typeface="+mn-ea"/>
              <a:cs typeface="+mn-cs"/>
            </a:endParaRPr>
          </a:p>
        </p:txBody>
      </p:sp>
      <p:sp>
        <p:nvSpPr>
          <p:cNvPr id="5" name="Rectangle 4">
            <a:extLst>
              <a:ext uri="{FF2B5EF4-FFF2-40B4-BE49-F238E27FC236}">
                <a16:creationId xmlns:a16="http://schemas.microsoft.com/office/drawing/2014/main" id="{D6F891B9-0815-42D4-8D21-883C4923FC17}"/>
              </a:ext>
            </a:extLst>
          </p:cNvPr>
          <p:cNvSpPr/>
          <p:nvPr/>
        </p:nvSpPr>
        <p:spPr>
          <a:xfrm>
            <a:off x="429839" y="1943414"/>
            <a:ext cx="5997085" cy="181588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Són tots aquells expedients que es troben en fase d’execució.</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 data 31 </a:t>
            </a:r>
            <a:r>
              <a:rPr lang="ca-ES" sz="1600" dirty="0">
                <a:solidFill>
                  <a:prstClr val="black"/>
                </a:solidFill>
                <a:latin typeface="Arial"/>
              </a:rPr>
              <a:t>de març </a:t>
            </a:r>
            <a:r>
              <a:rPr kumimoji="0" lang="ca-ES" sz="1600" b="0" i="0" u="none" strike="noStrike" kern="1200" cap="none" spc="0" normalizeH="0" baseline="0" noProof="0" dirty="0">
                <a:ln>
                  <a:noFill/>
                </a:ln>
                <a:solidFill>
                  <a:prstClr val="black"/>
                </a:solidFill>
                <a:effectLst/>
                <a:uLnTx/>
                <a:uFillTx/>
                <a:latin typeface="Arial"/>
                <a:ea typeface="+mn-ea"/>
                <a:cs typeface="+mn-cs"/>
              </a:rPr>
              <a:t>de 2026 el nombre d’expedients en execució per part de la Corporació</a:t>
            </a:r>
            <a:r>
              <a:rPr lang="ca-ES" sz="1600" dirty="0">
                <a:solidFill>
                  <a:prstClr val="black"/>
                </a:solidFill>
                <a:latin typeface="Arial"/>
              </a:rPr>
              <a:t> i del sector públic gestionat per la Direcció de Serveis de Compra Pública (no inclou per tant el CCCB, Drassanes i XAL) </a:t>
            </a:r>
            <a:r>
              <a:rPr kumimoji="0" lang="ca-ES" sz="1600" b="0" i="0" u="none" strike="noStrike" kern="1200" cap="none" spc="0" normalizeH="0" baseline="0" noProof="0" dirty="0">
                <a:ln>
                  <a:noFill/>
                </a:ln>
                <a:solidFill>
                  <a:prstClr val="black"/>
                </a:solidFill>
                <a:effectLst/>
                <a:uLnTx/>
                <a:uFillTx/>
                <a:latin typeface="Arial"/>
                <a:ea typeface="+mn-ea"/>
                <a:cs typeface="+mn-cs"/>
              </a:rPr>
              <a:t>ha estat de </a:t>
            </a:r>
            <a:r>
              <a:rPr kumimoji="0" lang="ca-ES" sz="1600" b="1" i="0" u="none" strike="noStrike" kern="1200" cap="none" spc="0" normalizeH="0" baseline="0" noProof="0" dirty="0">
                <a:ln>
                  <a:noFill/>
                </a:ln>
                <a:solidFill>
                  <a:srgbClr val="0000FF"/>
                </a:solidFill>
                <a:effectLst/>
                <a:uLnTx/>
                <a:uFillTx/>
                <a:latin typeface="Arial"/>
                <a:ea typeface="+mn-ea"/>
                <a:cs typeface="+mn-cs"/>
              </a:rPr>
              <a:t>626 expedients</a:t>
            </a:r>
            <a:r>
              <a:rPr lang="ca-ES" sz="1600" dirty="0">
                <a:solidFill>
                  <a:prstClr val="black"/>
                </a:solidFill>
                <a:latin typeface="Arial"/>
              </a:rPr>
              <a:t> desglossats tal i com mostra la taula següent:</a:t>
            </a: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Contenidor de número de diapositiva 6">
            <a:extLst>
              <a:ext uri="{FF2B5EF4-FFF2-40B4-BE49-F238E27FC236}">
                <a16:creationId xmlns:a16="http://schemas.microsoft.com/office/drawing/2014/main" id="{CFB390C7-063A-4BC3-8170-A6B36C195B4E}"/>
              </a:ext>
            </a:extLst>
          </p:cNvPr>
          <p:cNvSpPr>
            <a:spLocks noGrp="1"/>
          </p:cNvSpPr>
          <p:nvPr>
            <p:ph type="sldNum" sz="quarter" idx="12"/>
          </p:nvPr>
        </p:nvSpPr>
        <p:spPr>
          <a:xfrm>
            <a:off x="6080165" y="11300181"/>
            <a:ext cx="306347"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ca-ES" sz="900" b="1"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4" name="QuadreDeText 3">
            <a:extLst>
              <a:ext uri="{FF2B5EF4-FFF2-40B4-BE49-F238E27FC236}">
                <a16:creationId xmlns:a16="http://schemas.microsoft.com/office/drawing/2014/main" id="{7D2624FD-658A-64BF-B4E6-E566233AB081}"/>
              </a:ext>
            </a:extLst>
          </p:cNvPr>
          <p:cNvSpPr txBox="1"/>
          <p:nvPr/>
        </p:nvSpPr>
        <p:spPr>
          <a:xfrm>
            <a:off x="429839" y="5563764"/>
            <a:ext cx="5956673" cy="830997"/>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El desglossament dels expedients en fase d’execució tramitats per la Direcció de Serveis de Compra Pública Local és el següent:</a:t>
            </a:r>
          </a:p>
        </p:txBody>
      </p:sp>
      <p:pic>
        <p:nvPicPr>
          <p:cNvPr id="6" name="Imatge 5">
            <a:extLst>
              <a:ext uri="{FF2B5EF4-FFF2-40B4-BE49-F238E27FC236}">
                <a16:creationId xmlns:a16="http://schemas.microsoft.com/office/drawing/2014/main" id="{3ED3F420-CBC0-F4C5-7C6E-3D8699509543}"/>
              </a:ext>
            </a:extLst>
          </p:cNvPr>
          <p:cNvPicPr>
            <a:picLocks noChangeAspect="1"/>
          </p:cNvPicPr>
          <p:nvPr/>
        </p:nvPicPr>
        <p:blipFill>
          <a:blip r:embed="rId3"/>
          <a:stretch>
            <a:fillRect/>
          </a:stretch>
        </p:blipFill>
        <p:spPr>
          <a:xfrm>
            <a:off x="495176" y="4087505"/>
            <a:ext cx="5891336" cy="1045063"/>
          </a:xfrm>
          <a:prstGeom prst="rect">
            <a:avLst/>
          </a:prstGeom>
        </p:spPr>
      </p:pic>
      <p:pic>
        <p:nvPicPr>
          <p:cNvPr id="11" name="Imatge 10">
            <a:extLst>
              <a:ext uri="{FF2B5EF4-FFF2-40B4-BE49-F238E27FC236}">
                <a16:creationId xmlns:a16="http://schemas.microsoft.com/office/drawing/2014/main" id="{F17B4D7E-499C-482B-958E-165E6BFF8FA6}"/>
              </a:ext>
            </a:extLst>
          </p:cNvPr>
          <p:cNvPicPr>
            <a:picLocks noChangeAspect="1"/>
          </p:cNvPicPr>
          <p:nvPr/>
        </p:nvPicPr>
        <p:blipFill>
          <a:blip r:embed="rId4"/>
          <a:stretch>
            <a:fillRect/>
          </a:stretch>
        </p:blipFill>
        <p:spPr>
          <a:xfrm>
            <a:off x="495176" y="6748516"/>
            <a:ext cx="5945242" cy="621834"/>
          </a:xfrm>
          <a:prstGeom prst="rect">
            <a:avLst/>
          </a:prstGeom>
        </p:spPr>
      </p:pic>
    </p:spTree>
    <p:extLst>
      <p:ext uri="{BB962C8B-B14F-4D97-AF65-F5344CB8AC3E}">
        <p14:creationId xmlns:p14="http://schemas.microsoft.com/office/powerpoint/2010/main" val="28985265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ABE606BD-53CE-64B7-7645-2B74D7E82C7E}"/>
              </a:ext>
            </a:extLst>
          </p:cNvPr>
          <p:cNvSpPr>
            <a:spLocks noGrp="1"/>
          </p:cNvSpPr>
          <p:nvPr>
            <p:ph type="sldNum" sz="quarter" idx="12"/>
          </p:nvPr>
        </p:nvSpPr>
        <p:spPr>
          <a:xfrm>
            <a:off x="5949537" y="11300181"/>
            <a:ext cx="436975" cy="649111"/>
          </a:xfrm>
        </p:spPr>
        <p:txBody>
          <a:bodyPr/>
          <a:lstStyle/>
          <a:p>
            <a:fld id="{69A02D07-1340-466E-8F89-ABB91E672000}" type="slidenum">
              <a:rPr lang="ca-ES" b="1" smtClean="0">
                <a:solidFill>
                  <a:schemeClr val="tx1"/>
                </a:solidFill>
              </a:rPr>
              <a:t>62</a:t>
            </a:fld>
            <a:endParaRPr lang="ca-ES" b="1">
              <a:solidFill>
                <a:schemeClr val="tx1"/>
              </a:solidFill>
            </a:endParaRPr>
          </a:p>
        </p:txBody>
      </p:sp>
      <p:sp>
        <p:nvSpPr>
          <p:cNvPr id="3" name="QuadreDeText 2">
            <a:extLst>
              <a:ext uri="{FF2B5EF4-FFF2-40B4-BE49-F238E27FC236}">
                <a16:creationId xmlns:a16="http://schemas.microsoft.com/office/drawing/2014/main" id="{9EC1A87A-DB38-942B-E380-1E0BA8710129}"/>
              </a:ext>
            </a:extLst>
          </p:cNvPr>
          <p:cNvSpPr txBox="1"/>
          <p:nvPr/>
        </p:nvSpPr>
        <p:spPr>
          <a:xfrm>
            <a:off x="781050" y="6096000"/>
            <a:ext cx="5295900" cy="646331"/>
          </a:xfrm>
          <a:prstGeom prst="rect">
            <a:avLst/>
          </a:prstGeom>
          <a:noFill/>
        </p:spPr>
        <p:txBody>
          <a:bodyPr wrap="square" rtlCol="0">
            <a:spAutoFit/>
          </a:bodyPr>
          <a:lstStyle/>
          <a:p>
            <a:r>
              <a:rPr lang="ca-ES" sz="3600" b="1" dirty="0">
                <a:solidFill>
                  <a:srgbClr val="0000FF"/>
                </a:solidFill>
              </a:rPr>
              <a:t>RESUM DADES PRINCIPALS</a:t>
            </a:r>
          </a:p>
        </p:txBody>
      </p:sp>
    </p:spTree>
    <p:extLst>
      <p:ext uri="{BB962C8B-B14F-4D97-AF65-F5344CB8AC3E}">
        <p14:creationId xmlns:p14="http://schemas.microsoft.com/office/powerpoint/2010/main" val="6647513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123F0C7D-F477-4B2C-9352-C4FABC734D3D}"/>
              </a:ext>
            </a:extLst>
          </p:cNvPr>
          <p:cNvSpPr txBox="1"/>
          <p:nvPr/>
        </p:nvSpPr>
        <p:spPr>
          <a:xfrm>
            <a:off x="332025" y="551497"/>
            <a:ext cx="6193950" cy="10926068"/>
          </a:xfrm>
          <a:prstGeom prst="rect">
            <a:avLst/>
          </a:prstGeom>
          <a:noFill/>
        </p:spPr>
        <p:txBody>
          <a:bodyPr wrap="square" rtlCol="0">
            <a:spAutoFit/>
          </a:bodyPr>
          <a:lstStyle/>
          <a:p>
            <a:pPr defTabSz="914400"/>
            <a:r>
              <a:rPr lang="ca-ES" sz="1600" b="1" dirty="0">
                <a:solidFill>
                  <a:srgbClr val="0000FF"/>
                </a:solidFill>
                <a:latin typeface="Arial"/>
              </a:rPr>
              <a:t>12. RESUM DE LES DADES PRINCIPALS </a:t>
            </a:r>
          </a:p>
          <a:p>
            <a:pPr defTabSz="914400"/>
            <a:r>
              <a:rPr lang="ca-ES" sz="1600" i="1" dirty="0">
                <a:solidFill>
                  <a:prstClr val="black"/>
                </a:solidFill>
                <a:latin typeface="Arial"/>
              </a:rPr>
              <a:t>           </a:t>
            </a:r>
            <a:endParaRPr lang="ca-ES" sz="1600" b="1" dirty="0">
              <a:solidFill>
                <a:srgbClr val="0000FF"/>
              </a:solidFill>
              <a:latin typeface="Arial"/>
            </a:endParaRPr>
          </a:p>
          <a:p>
            <a:pPr marL="285750" indent="-285750" algn="just" defTabSz="914400">
              <a:buFont typeface="Arial" panose="020B0604020202020204" pitchFamily="34" charset="0"/>
              <a:buChar char="•"/>
            </a:pPr>
            <a:r>
              <a:rPr lang="ca-ES" sz="1600" b="1" dirty="0">
                <a:solidFill>
                  <a:srgbClr val="C00000"/>
                </a:solidFill>
                <a:latin typeface="Arial"/>
              </a:rPr>
              <a:t>GLOBAL</a:t>
            </a:r>
          </a:p>
          <a:p>
            <a:pPr algn="just" defTabSz="914400"/>
            <a:endParaRPr lang="ca-ES" sz="1600" b="1" dirty="0">
              <a:solidFill>
                <a:srgbClr val="0000FF"/>
              </a:solidFill>
              <a:latin typeface="Arial"/>
            </a:endParaRPr>
          </a:p>
          <a:p>
            <a:pPr marL="284400" algn="just" defTabSz="914400">
              <a:tabLst>
                <a:tab pos="180000" algn="l"/>
              </a:tabLst>
            </a:pPr>
            <a:r>
              <a:rPr lang="ca-ES" sz="1600" dirty="0">
                <a:solidFill>
                  <a:prstClr val="black"/>
                </a:solidFill>
                <a:latin typeface="Arial"/>
              </a:rPr>
              <a:t>Al llarg del primer trimestre de 2026 les diferents àrees de la corporació i el seu sector públic han aprovat un total de </a:t>
            </a:r>
            <a:r>
              <a:rPr lang="ca-ES" sz="1600" b="1" dirty="0">
                <a:solidFill>
                  <a:prstClr val="black"/>
                </a:solidFill>
                <a:latin typeface="Arial"/>
              </a:rPr>
              <a:t>229 adjudicacions</a:t>
            </a:r>
            <a:r>
              <a:rPr lang="ca-ES" sz="1600" dirty="0">
                <a:solidFill>
                  <a:prstClr val="black"/>
                </a:solidFill>
                <a:latin typeface="Arial"/>
              </a:rPr>
              <a:t> per un import de </a:t>
            </a:r>
            <a:r>
              <a:rPr lang="ca-ES" sz="1600" b="1" dirty="0">
                <a:solidFill>
                  <a:prstClr val="black"/>
                </a:solidFill>
                <a:latin typeface="Arial"/>
              </a:rPr>
              <a:t>23.720.830,37€. </a:t>
            </a:r>
          </a:p>
          <a:p>
            <a:pPr marL="284400" algn="just" defTabSz="914400">
              <a:tabLst>
                <a:tab pos="180000" algn="l"/>
              </a:tabLst>
            </a:pPr>
            <a:r>
              <a:rPr lang="ca-ES" sz="1600" dirty="0">
                <a:solidFill>
                  <a:prstClr val="black"/>
                </a:solidFill>
                <a:latin typeface="Arial"/>
              </a:rPr>
              <a:t>Les adjudicacions per part de les àrees de la corporació suposen el 88% del nombre total d’adjudicacions i el 86% de l’import total adjudicat i el seu sector públic el 12% de adjudicacions i el 14% de l’import.</a:t>
            </a:r>
          </a:p>
          <a:p>
            <a:pPr marL="284400" algn="just" defTabSz="914400">
              <a:tabLst>
                <a:tab pos="180000" algn="l"/>
              </a:tabLst>
            </a:pPr>
            <a:endParaRPr lang="ca-ES" sz="1600" b="1" dirty="0">
              <a:solidFill>
                <a:srgbClr val="C00000"/>
              </a:solidFill>
              <a:latin typeface="Arial"/>
            </a:endParaRPr>
          </a:p>
          <a:p>
            <a:pPr marL="285750" indent="-285750" algn="just" defTabSz="914400">
              <a:buFont typeface="Arial" panose="020B0604020202020204" pitchFamily="34" charset="0"/>
              <a:buChar char="•"/>
            </a:pPr>
            <a:r>
              <a:rPr lang="ca-ES" sz="1600" b="1" dirty="0">
                <a:solidFill>
                  <a:srgbClr val="C00000"/>
                </a:solidFill>
                <a:latin typeface="Arial"/>
              </a:rPr>
              <a:t>ADJUDICACIONS PER ÀMBITS</a:t>
            </a:r>
          </a:p>
          <a:p>
            <a:pPr algn="just" defTabSz="914400"/>
            <a:endParaRPr lang="ca-ES" sz="1600" b="1" dirty="0">
              <a:solidFill>
                <a:srgbClr val="C00000"/>
              </a:solidFill>
              <a:latin typeface="Arial"/>
            </a:endParaRPr>
          </a:p>
          <a:p>
            <a:pPr marL="284400" algn="just" defTabSz="914400">
              <a:defRPr/>
            </a:pPr>
            <a:r>
              <a:rPr lang="ca-ES" sz="1600" u="sng" dirty="0">
                <a:solidFill>
                  <a:prstClr val="black"/>
                </a:solidFill>
                <a:latin typeface="Arial"/>
              </a:rPr>
              <a:t>Àrees de la corporació</a:t>
            </a:r>
            <a:r>
              <a:rPr lang="ca-ES" sz="1600" dirty="0">
                <a:solidFill>
                  <a:prstClr val="black"/>
                </a:solidFill>
                <a:latin typeface="Arial"/>
              </a:rPr>
              <a:t>: </a:t>
            </a:r>
          </a:p>
          <a:p>
            <a:pPr marL="284400" algn="just" defTabSz="914400">
              <a:defRPr/>
            </a:pPr>
            <a:r>
              <a:rPr lang="ca-ES" sz="1600" dirty="0">
                <a:solidFill>
                  <a:prstClr val="black"/>
                </a:solidFill>
                <a:latin typeface="Arial"/>
              </a:rPr>
              <a:t>Pel que fa al </a:t>
            </a:r>
            <a:r>
              <a:rPr lang="ca-ES" sz="1600" u="sng" dirty="0">
                <a:solidFill>
                  <a:prstClr val="black"/>
                </a:solidFill>
                <a:latin typeface="Arial"/>
              </a:rPr>
              <a:t>nombre</a:t>
            </a:r>
            <a:r>
              <a:rPr lang="ca-ES" sz="1600" dirty="0">
                <a:solidFill>
                  <a:prstClr val="black"/>
                </a:solidFill>
                <a:latin typeface="Arial"/>
              </a:rPr>
              <a:t>, destaquen les àrees</a:t>
            </a:r>
            <a:r>
              <a:rPr kumimoji="0" lang="ca-ES" sz="1600" b="0" i="0" u="none" strike="noStrike" kern="1200" cap="none" spc="0" normalizeH="0" baseline="0" noProof="0" dirty="0">
                <a:ln>
                  <a:noFill/>
                </a:ln>
                <a:solidFill>
                  <a:prstClr val="black"/>
                </a:solidFill>
                <a:effectLst/>
                <a:uLnTx/>
                <a:uFillTx/>
                <a:latin typeface="Arial"/>
                <a:ea typeface="+mn-ea"/>
                <a:cs typeface="+mn-cs"/>
              </a:rPr>
              <a:t> de S</a:t>
            </a:r>
            <a:r>
              <a:rPr lang="ca-ES" sz="1600" dirty="0" err="1">
                <a:solidFill>
                  <a:prstClr val="black"/>
                </a:solidFill>
                <a:latin typeface="Arial"/>
              </a:rPr>
              <a:t>erveis</a:t>
            </a:r>
            <a:r>
              <a:rPr lang="ca-ES" sz="1600" dirty="0">
                <a:solidFill>
                  <a:prstClr val="black"/>
                </a:solidFill>
                <a:latin typeface="Arial"/>
              </a:rPr>
              <a:t> Generals i Transició Digital, Cultura i Infraestructures i Territori que han estat les àrees amb més activitat contractual al llarg del primer trimestre de 2026.               </a:t>
            </a:r>
          </a:p>
          <a:p>
            <a:pPr marL="284400" algn="just" defTabSz="914400">
              <a:defRPr/>
            </a:pPr>
            <a:r>
              <a:rPr lang="ca-ES" sz="1600" dirty="0">
                <a:solidFill>
                  <a:prstClr val="black"/>
                </a:solidFill>
                <a:latin typeface="Arial"/>
              </a:rPr>
              <a:t>Pel que fa a l’</a:t>
            </a:r>
            <a:r>
              <a:rPr lang="ca-ES" sz="1600" u="sng" dirty="0">
                <a:solidFill>
                  <a:prstClr val="black"/>
                </a:solidFill>
                <a:latin typeface="Arial"/>
              </a:rPr>
              <a:t>import</a:t>
            </a:r>
            <a:r>
              <a:rPr lang="ca-ES" sz="1600" dirty="0">
                <a:solidFill>
                  <a:prstClr val="black"/>
                </a:solidFill>
                <a:latin typeface="Arial"/>
              </a:rPr>
              <a:t>, destaca l’Àrea </a:t>
            </a:r>
            <a:r>
              <a:rPr kumimoji="0" lang="ca-ES" sz="1600" b="0" i="0" u="none" strike="noStrike" kern="1200" cap="none" spc="0" normalizeH="0" baseline="0" noProof="0" dirty="0">
                <a:ln>
                  <a:noFill/>
                </a:ln>
                <a:solidFill>
                  <a:prstClr val="black"/>
                </a:solidFill>
                <a:effectLst/>
                <a:uLnTx/>
                <a:uFillTx/>
                <a:latin typeface="Arial"/>
                <a:ea typeface="+mn-ea"/>
                <a:cs typeface="+mn-cs"/>
              </a:rPr>
              <a:t>Serveis Generals i Transició </a:t>
            </a:r>
            <a:r>
              <a:rPr lang="ca-ES" sz="1600" dirty="0">
                <a:solidFill>
                  <a:prstClr val="black"/>
                </a:solidFill>
                <a:latin typeface="Arial"/>
              </a:rPr>
              <a:t>que assumeix el volum econòmic més important, el 44% de l’import total adjudicat.</a:t>
            </a:r>
          </a:p>
          <a:p>
            <a:pPr marL="284400" algn="just" defTabSz="914400">
              <a:defRPr/>
            </a:pPr>
            <a:endParaRPr lang="ca-ES" sz="1600" dirty="0">
              <a:solidFill>
                <a:prstClr val="black"/>
              </a:solidFill>
              <a:latin typeface="Arial"/>
            </a:endParaRPr>
          </a:p>
          <a:p>
            <a:pPr marL="284400" algn="just" defTabSz="914400">
              <a:defRPr/>
            </a:pPr>
            <a:r>
              <a:rPr lang="ca-ES" sz="1600" u="sng" dirty="0">
                <a:solidFill>
                  <a:prstClr val="black"/>
                </a:solidFill>
                <a:latin typeface="Arial"/>
              </a:rPr>
              <a:t>Ens del sector públic</a:t>
            </a:r>
            <a:r>
              <a:rPr lang="ca-ES" sz="1600" dirty="0">
                <a:solidFill>
                  <a:prstClr val="black"/>
                </a:solidFill>
                <a:latin typeface="Arial"/>
              </a:rPr>
              <a:t>:</a:t>
            </a:r>
          </a:p>
          <a:p>
            <a:pPr marL="284400" algn="just" defTabSz="914400">
              <a:defRPr/>
            </a:pPr>
            <a:r>
              <a:rPr lang="ca-ES" sz="1600" dirty="0">
                <a:solidFill>
                  <a:prstClr val="black"/>
                </a:solidFill>
                <a:latin typeface="Arial"/>
              </a:rPr>
              <a:t>Pel que fa al nombre, la Xal, SL és l’organisme que ha adjudicat més contractes, el 40% seguit del Centre de Cultura Contemporània que ha adjudicat el 28% del nombre total d’adjudicacions per part del sector públic.</a:t>
            </a:r>
          </a:p>
          <a:p>
            <a:pPr marL="284400" algn="just" defTabSz="914400">
              <a:defRPr/>
            </a:pPr>
            <a:r>
              <a:rPr lang="ca-ES" sz="1600" dirty="0">
                <a:solidFill>
                  <a:prstClr val="black"/>
                </a:solidFill>
                <a:latin typeface="Arial"/>
              </a:rPr>
              <a:t>Pel que fa a l’</a:t>
            </a:r>
            <a:r>
              <a:rPr lang="ca-ES" sz="1600" u="sng" dirty="0">
                <a:solidFill>
                  <a:prstClr val="black"/>
                </a:solidFill>
                <a:latin typeface="Arial"/>
              </a:rPr>
              <a:t>import</a:t>
            </a:r>
            <a:r>
              <a:rPr lang="ca-ES" sz="1600" dirty="0">
                <a:solidFill>
                  <a:prstClr val="black"/>
                </a:solidFill>
                <a:latin typeface="Arial"/>
              </a:rPr>
              <a:t>, es l'organisme de Gestió Tributària el que suposa el </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34% de l’import total adjudicat pel sector públic, seguit  del Centre de Cultura Contemporània de Barcelona amb un 28% sobre el total i la XAL amb el 22% sobre el total. </a:t>
            </a:r>
          </a:p>
          <a:p>
            <a:pPr marL="284400" algn="just" defTabSz="914400">
              <a:defRPr/>
            </a:pPr>
            <a:endParaRPr lang="ca-ES" sz="1600" b="1" dirty="0">
              <a:solidFill>
                <a:srgbClr val="0000FF"/>
              </a:solidFill>
              <a:latin typeface="Arial"/>
            </a:endParaRPr>
          </a:p>
          <a:p>
            <a:pPr marL="285750" indent="-285750" algn="just" defTabSz="914400">
              <a:buFont typeface="Arial" panose="020B0604020202020204" pitchFamily="34" charset="0"/>
              <a:buChar char="•"/>
            </a:pPr>
            <a:r>
              <a:rPr lang="ca-ES" sz="1600" b="1" dirty="0">
                <a:solidFill>
                  <a:srgbClr val="C00000"/>
                </a:solidFill>
                <a:latin typeface="Arial"/>
              </a:rPr>
              <a:t>ADJUDICACIONS TIPUS DE CONTRACTE</a:t>
            </a:r>
          </a:p>
          <a:p>
            <a:pPr algn="just" defTabSz="914400"/>
            <a:endParaRPr lang="ca-ES" sz="1600" b="1" dirty="0">
              <a:solidFill>
                <a:srgbClr val="0000FF"/>
              </a:solidFill>
              <a:latin typeface="Arial"/>
            </a:endParaRPr>
          </a:p>
          <a:p>
            <a:pPr marL="284400" algn="just" defTabSz="914400"/>
            <a:r>
              <a:rPr lang="ca-ES" sz="1600" dirty="0">
                <a:solidFill>
                  <a:prstClr val="black"/>
                </a:solidFill>
                <a:latin typeface="Arial"/>
              </a:rPr>
              <a:t>Segons la tipologia de contractes, són majoritaris, en nombre,  els</a:t>
            </a:r>
            <a:r>
              <a:rPr lang="ca-ES" sz="1600" b="1" dirty="0">
                <a:solidFill>
                  <a:prstClr val="black"/>
                </a:solidFill>
                <a:latin typeface="Arial"/>
              </a:rPr>
              <a:t> contractes de serveis i els </a:t>
            </a:r>
            <a:r>
              <a:rPr kumimoji="0" lang="ca-ES" sz="1600" b="1" i="0" u="none" strike="noStrike" kern="1200" cap="none" spc="0" normalizeH="0" baseline="0" noProof="0" dirty="0">
                <a:ln>
                  <a:noFill/>
                </a:ln>
                <a:solidFill>
                  <a:prstClr val="black"/>
                </a:solidFill>
                <a:effectLst/>
                <a:uLnTx/>
                <a:uFillTx/>
                <a:latin typeface="Arial"/>
                <a:ea typeface="+mn-ea"/>
                <a:cs typeface="+mn-cs"/>
              </a:rPr>
              <a:t>contractes privats </a:t>
            </a:r>
            <a:r>
              <a:rPr lang="ca-ES" sz="1600" b="1" dirty="0">
                <a:solidFill>
                  <a:prstClr val="black"/>
                </a:solidFill>
                <a:latin typeface="Arial"/>
              </a:rPr>
              <a:t> </a:t>
            </a:r>
            <a:r>
              <a:rPr lang="ca-ES" sz="1600" dirty="0">
                <a:solidFill>
                  <a:prstClr val="black"/>
                </a:solidFill>
                <a:latin typeface="Arial"/>
              </a:rPr>
              <a:t>representant el 45,9% i el 31,4%, respectivament, sobre el nombre total d’adjudicacions de les àrees de la corporació i el seu sector públic.</a:t>
            </a:r>
          </a:p>
          <a:p>
            <a:pPr marL="284400" algn="just" defTabSz="914400"/>
            <a:r>
              <a:rPr lang="ca-ES" sz="1600" dirty="0">
                <a:solidFill>
                  <a:prstClr val="black"/>
                </a:solidFill>
                <a:latin typeface="Arial"/>
              </a:rPr>
              <a:t>Pel que fa a l’import, son els contractes </a:t>
            </a:r>
            <a:r>
              <a:rPr kumimoji="0" lang="ca-ES" sz="1600" b="0" i="0" u="none" strike="noStrike" kern="1200" cap="none" spc="0" normalizeH="0" baseline="0" noProof="0" dirty="0">
                <a:ln>
                  <a:noFill/>
                </a:ln>
                <a:solidFill>
                  <a:prstClr val="black"/>
                </a:solidFill>
                <a:effectLst/>
                <a:uLnTx/>
                <a:uFillTx/>
                <a:latin typeface="Arial"/>
                <a:ea typeface="+mn-ea"/>
                <a:cs typeface="+mn-cs"/>
              </a:rPr>
              <a:t>de serveis </a:t>
            </a:r>
            <a:r>
              <a:rPr lang="ca-ES" sz="1600" dirty="0">
                <a:solidFill>
                  <a:prstClr val="black"/>
                </a:solidFill>
                <a:latin typeface="Arial"/>
              </a:rPr>
              <a:t>els que suposen un major volum econòmic, el 56,3% sobre el total, seguit dels contractes d’obres amb el 18,2%.</a:t>
            </a:r>
          </a:p>
        </p:txBody>
      </p:sp>
      <p:sp>
        <p:nvSpPr>
          <p:cNvPr id="4" name="Contenidor de número de diapositiva 3">
            <a:extLst>
              <a:ext uri="{FF2B5EF4-FFF2-40B4-BE49-F238E27FC236}">
                <a16:creationId xmlns:a16="http://schemas.microsoft.com/office/drawing/2014/main" id="{23B8B190-581A-4D4E-BB2A-6940EA7799E0}"/>
              </a:ext>
            </a:extLst>
          </p:cNvPr>
          <p:cNvSpPr>
            <a:spLocks noGrp="1"/>
          </p:cNvSpPr>
          <p:nvPr>
            <p:ph type="sldNum" sz="quarter" idx="12"/>
          </p:nvPr>
        </p:nvSpPr>
        <p:spPr>
          <a:xfrm>
            <a:off x="5985163" y="11300181"/>
            <a:ext cx="401349" cy="649111"/>
          </a:xfrm>
        </p:spPr>
        <p:txBody>
          <a:bodyPr/>
          <a:lstStyle/>
          <a:p>
            <a:fld id="{69A02D07-1340-466E-8F89-ABB91E672000}" type="slidenum">
              <a:rPr lang="ca-ES" b="1" smtClean="0">
                <a:solidFill>
                  <a:schemeClr val="tx1"/>
                </a:solidFill>
              </a:rPr>
              <a:t>63</a:t>
            </a:fld>
            <a:endParaRPr lang="ca-ES" b="1">
              <a:solidFill>
                <a:schemeClr val="tx1"/>
              </a:solidFill>
            </a:endParaRPr>
          </a:p>
        </p:txBody>
      </p:sp>
    </p:spTree>
    <p:extLst>
      <p:ext uri="{BB962C8B-B14F-4D97-AF65-F5344CB8AC3E}">
        <p14:creationId xmlns:p14="http://schemas.microsoft.com/office/powerpoint/2010/main" val="9412242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73065C57-0D78-EBF6-ECBE-EEEA446F190C}"/>
              </a:ext>
            </a:extLst>
          </p:cNvPr>
          <p:cNvSpPr>
            <a:spLocks noGrp="1"/>
          </p:cNvSpPr>
          <p:nvPr>
            <p:ph type="sldNum" sz="quarter" idx="12"/>
          </p:nvPr>
        </p:nvSpPr>
        <p:spPr>
          <a:xfrm>
            <a:off x="6044539" y="11300181"/>
            <a:ext cx="341973" cy="649111"/>
          </a:xfrm>
        </p:spPr>
        <p:txBody>
          <a:bodyPr/>
          <a:lstStyle/>
          <a:p>
            <a:fld id="{69A02D07-1340-466E-8F89-ABB91E672000}" type="slidenum">
              <a:rPr lang="ca-ES" b="1" smtClean="0">
                <a:solidFill>
                  <a:schemeClr val="tx1"/>
                </a:solidFill>
              </a:rPr>
              <a:t>64</a:t>
            </a:fld>
            <a:endParaRPr lang="ca-ES" b="1">
              <a:solidFill>
                <a:schemeClr val="tx1"/>
              </a:solidFill>
            </a:endParaRPr>
          </a:p>
        </p:txBody>
      </p:sp>
      <p:sp>
        <p:nvSpPr>
          <p:cNvPr id="4" name="QuadreDeText 3">
            <a:extLst>
              <a:ext uri="{FF2B5EF4-FFF2-40B4-BE49-F238E27FC236}">
                <a16:creationId xmlns:a16="http://schemas.microsoft.com/office/drawing/2014/main" id="{A1FCCBEC-6CD9-8E70-A766-FBF68F88D205}"/>
              </a:ext>
            </a:extLst>
          </p:cNvPr>
          <p:cNvSpPr txBox="1"/>
          <p:nvPr/>
        </p:nvSpPr>
        <p:spPr>
          <a:xfrm>
            <a:off x="332025" y="192227"/>
            <a:ext cx="6083370" cy="353943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ADJUDICACIONS PER TIPUS DE PROCEDIMENT</a:t>
            </a:r>
          </a:p>
          <a:p>
            <a:pPr marR="0" lvl="0" algn="just" defTabSz="914400" rtl="0" eaLnBrk="1" fontAlgn="auto" latinLnBrk="0" hangingPunct="1">
              <a:lnSpc>
                <a:spcPct val="100000"/>
              </a:lnSpc>
              <a:spcBef>
                <a:spcPts val="0"/>
              </a:spcBef>
              <a:spcAft>
                <a:spcPts val="0"/>
              </a:spcAft>
              <a:buClrTx/>
              <a:buSzTx/>
              <a:tabLst/>
              <a:defRPr/>
            </a:pP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La contractació per </a:t>
            </a:r>
            <a:r>
              <a:rPr kumimoji="0" lang="ca-ES" sz="1600" b="1" i="0" u="none" strike="noStrike" kern="1200" cap="none" spc="0" normalizeH="0" baseline="0" noProof="0" dirty="0">
                <a:ln>
                  <a:noFill/>
                </a:ln>
                <a:solidFill>
                  <a:prstClr val="black"/>
                </a:solidFill>
                <a:effectLst/>
                <a:uLnTx/>
                <a:uFillTx/>
                <a:latin typeface="Arial"/>
                <a:ea typeface="+mn-ea"/>
                <a:cs typeface="+mn-cs"/>
              </a:rPr>
              <a:t>procediments </a:t>
            </a:r>
            <a:r>
              <a:rPr lang="ca-ES" sz="1600" b="1" dirty="0">
                <a:solidFill>
                  <a:prstClr val="black"/>
                </a:solidFill>
                <a:latin typeface="Arial"/>
              </a:rPr>
              <a:t>o</a:t>
            </a:r>
            <a:r>
              <a:rPr kumimoji="0" lang="ca-ES" sz="1600" b="1" i="0" u="none" strike="noStrike" kern="1200" cap="none" spc="0" normalizeH="0" baseline="0" noProof="0" dirty="0" err="1">
                <a:ln>
                  <a:noFill/>
                </a:ln>
                <a:solidFill>
                  <a:prstClr val="black"/>
                </a:solidFill>
                <a:effectLst/>
                <a:uLnTx/>
                <a:uFillTx/>
                <a:latin typeface="Arial"/>
                <a:ea typeface="+mn-ea"/>
                <a:cs typeface="+mn-cs"/>
              </a:rPr>
              <a:t>berts</a:t>
            </a:r>
            <a:r>
              <a:rPr kumimoji="0" lang="ca-ES" sz="1600" b="1" i="0" u="none" strike="noStrike" kern="1200" cap="none" spc="0" normalizeH="0" baseline="0" noProof="0" dirty="0">
                <a:ln>
                  <a:noFill/>
                </a:ln>
                <a:solidFill>
                  <a:prstClr val="black"/>
                </a:solidFill>
                <a:effectLst/>
                <a:uLnTx/>
                <a:uFillTx/>
                <a:latin typeface="Arial"/>
                <a:ea typeface="+mn-ea"/>
                <a:cs typeface="+mn-cs"/>
              </a:rPr>
              <a:t> </a:t>
            </a:r>
            <a:r>
              <a:rPr kumimoji="0" lang="ca-ES" sz="1600" b="0" i="0" u="none" strike="noStrike" kern="1200" cap="none" spc="0" normalizeH="0" baseline="0" noProof="0" dirty="0">
                <a:ln>
                  <a:noFill/>
                </a:ln>
                <a:solidFill>
                  <a:prstClr val="black"/>
                </a:solidFill>
                <a:effectLst/>
                <a:uLnTx/>
                <a:uFillTx/>
                <a:latin typeface="Arial"/>
                <a:ea typeface="+mn-ea"/>
                <a:cs typeface="+mn-cs"/>
              </a:rPr>
              <a:t>ha suposat el </a:t>
            </a:r>
            <a:r>
              <a:rPr lang="ca-ES" sz="1600" b="1" dirty="0">
                <a:solidFill>
                  <a:prstClr val="black"/>
                </a:solidFill>
                <a:latin typeface="Arial"/>
              </a:rPr>
              <a:t>65</a:t>
            </a:r>
            <a:r>
              <a:rPr kumimoji="0" lang="ca-ES" sz="1600" b="1" i="0" u="none" strike="noStrike" kern="1200" cap="none" spc="0" normalizeH="0" baseline="0" noProof="0" dirty="0">
                <a:ln>
                  <a:noFill/>
                </a:ln>
                <a:solidFill>
                  <a:prstClr val="black"/>
                </a:solidFill>
                <a:effectLst/>
                <a:uLnTx/>
                <a:uFillTx/>
                <a:latin typeface="Arial"/>
                <a:ea typeface="+mn-ea"/>
                <a:cs typeface="+mn-cs"/>
              </a:rPr>
              <a:t>%</a:t>
            </a:r>
            <a:r>
              <a:rPr kumimoji="0" lang="ca-ES" sz="1600" b="0" i="0" u="none" strike="noStrike" kern="1200" cap="none" spc="0" normalizeH="0" baseline="0" noProof="0" dirty="0">
                <a:ln>
                  <a:noFill/>
                </a:ln>
                <a:solidFill>
                  <a:prstClr val="black"/>
                </a:solidFill>
                <a:effectLst/>
                <a:uLnTx/>
                <a:uFillTx/>
                <a:latin typeface="Arial"/>
                <a:ea typeface="+mn-ea"/>
                <a:cs typeface="+mn-cs"/>
              </a:rPr>
              <a:t> del nombre total d’adjudicacions i el </a:t>
            </a:r>
            <a:r>
              <a:rPr lang="ca-ES" sz="1600" b="1" dirty="0">
                <a:solidFill>
                  <a:prstClr val="black"/>
                </a:solidFill>
                <a:latin typeface="Arial"/>
              </a:rPr>
              <a:t>87</a:t>
            </a:r>
            <a:r>
              <a:rPr kumimoji="0" lang="ca-ES" sz="1600" b="1" i="0" u="none" strike="noStrike" kern="1200" cap="none" spc="0" normalizeH="0" baseline="0" noProof="0" dirty="0">
                <a:ln>
                  <a:noFill/>
                </a:ln>
                <a:solidFill>
                  <a:prstClr val="black"/>
                </a:solidFill>
                <a:effectLst/>
                <a:uLnTx/>
                <a:uFillTx/>
                <a:latin typeface="Arial"/>
                <a:ea typeface="+mn-ea"/>
                <a:cs typeface="+mn-cs"/>
              </a:rPr>
              <a:t>% </a:t>
            </a:r>
            <a:r>
              <a:rPr kumimoji="0" lang="ca-ES" sz="1600" b="0" i="0" u="none" strike="noStrike" kern="1200" cap="none" spc="0" normalizeH="0" baseline="0" noProof="0" dirty="0">
                <a:ln>
                  <a:noFill/>
                </a:ln>
                <a:solidFill>
                  <a:prstClr val="black"/>
                </a:solidFill>
                <a:effectLst/>
                <a:uLnTx/>
                <a:uFillTx/>
                <a:latin typeface="Arial"/>
                <a:ea typeface="+mn-ea"/>
                <a:cs typeface="+mn-cs"/>
              </a:rPr>
              <a:t>del volum econòmic. El 35% restant del nombre total d’adjudicacions corresponen als contractes adjudicats per procediments sense publicitat, el que suposa el 13% de l’import total adjudicat.</a:t>
            </a:r>
          </a:p>
          <a:p>
            <a:pPr marL="28440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Dins de la contractació per procediment obert, els procediments de licitació més emprats en el primer trimestre de 2026 han estat el</a:t>
            </a:r>
            <a:r>
              <a:rPr kumimoji="0" lang="ca-ES" sz="1600" b="1" i="0" u="none" strike="noStrike" kern="1200" cap="none" spc="0" normalizeH="0" baseline="0" noProof="0" dirty="0">
                <a:ln>
                  <a:noFill/>
                </a:ln>
                <a:solidFill>
                  <a:prstClr val="black"/>
                </a:solidFill>
                <a:effectLst/>
                <a:uLnTx/>
                <a:uFillTx/>
                <a:latin typeface="Arial"/>
                <a:ea typeface="+mn-ea"/>
                <a:cs typeface="+mn-cs"/>
              </a:rPr>
              <a:t> </a:t>
            </a:r>
            <a:r>
              <a:rPr kumimoji="0" lang="ca-ES" sz="1600" i="0" u="none" strike="noStrike" kern="1200" cap="none" spc="0" normalizeH="0" baseline="0" noProof="0" dirty="0">
                <a:ln>
                  <a:noFill/>
                </a:ln>
                <a:solidFill>
                  <a:prstClr val="black"/>
                </a:solidFill>
                <a:effectLst/>
                <a:uLnTx/>
                <a:uFillTx/>
                <a:latin typeface="Arial"/>
                <a:ea typeface="+mn-ea"/>
                <a:cs typeface="+mn-cs"/>
              </a:rPr>
              <a:t>procediment</a:t>
            </a:r>
            <a:r>
              <a:rPr kumimoji="0" lang="ca-ES" sz="1600" b="1" i="0" u="none" strike="noStrike" kern="1200" cap="none" spc="0" normalizeH="0" baseline="0" noProof="0" dirty="0">
                <a:ln>
                  <a:noFill/>
                </a:ln>
                <a:solidFill>
                  <a:prstClr val="black"/>
                </a:solidFill>
                <a:effectLst/>
                <a:uLnTx/>
                <a:uFillTx/>
                <a:latin typeface="Arial"/>
                <a:ea typeface="+mn-ea"/>
                <a:cs typeface="+mn-cs"/>
              </a:rPr>
              <a:t> </a:t>
            </a:r>
            <a:r>
              <a:rPr kumimoji="0" lang="ca-ES" sz="1600" i="0" u="none" strike="noStrike" kern="1200" cap="none" spc="0" normalizeH="0" baseline="0" noProof="0" dirty="0">
                <a:ln>
                  <a:noFill/>
                </a:ln>
                <a:solidFill>
                  <a:prstClr val="black"/>
                </a:solidFill>
                <a:effectLst/>
                <a:uLnTx/>
                <a:uFillTx/>
                <a:latin typeface="Arial"/>
                <a:ea typeface="+mn-ea"/>
                <a:cs typeface="+mn-cs"/>
              </a:rPr>
              <a:t>Obert Ordinari (harmonitzat i no harmonitzat) </a:t>
            </a:r>
            <a:r>
              <a:rPr kumimoji="0" lang="ca-ES" sz="1600" b="0" i="0" u="none" strike="noStrike" kern="1200" cap="none" spc="0" normalizeH="0" baseline="0" noProof="0" dirty="0">
                <a:ln>
                  <a:noFill/>
                </a:ln>
                <a:solidFill>
                  <a:prstClr val="black"/>
                </a:solidFill>
                <a:effectLst/>
                <a:uLnTx/>
                <a:uFillTx/>
                <a:latin typeface="Arial"/>
                <a:ea typeface="+mn-ea"/>
                <a:cs typeface="+mn-cs"/>
              </a:rPr>
              <a:t>amb 7</a:t>
            </a:r>
            <a:r>
              <a:rPr lang="ca-ES" sz="1600" dirty="0">
                <a:solidFill>
                  <a:prstClr val="black"/>
                </a:solidFill>
                <a:latin typeface="Arial"/>
              </a:rPr>
              <a:t>7</a:t>
            </a:r>
            <a:r>
              <a:rPr kumimoji="0" lang="ca-ES" sz="1600" b="0" i="0" u="none" strike="noStrike" kern="1200" cap="none" spc="0" normalizeH="0" baseline="0" noProof="0" dirty="0">
                <a:ln>
                  <a:noFill/>
                </a:ln>
                <a:solidFill>
                  <a:prstClr val="black"/>
                </a:solidFill>
                <a:effectLst/>
                <a:uLnTx/>
                <a:uFillTx/>
                <a:latin typeface="Arial"/>
                <a:ea typeface="+mn-ea"/>
                <a:cs typeface="+mn-cs"/>
              </a:rPr>
              <a:t> adjudicacions i el procediment simplificat amb 47 adjudicacions.</a:t>
            </a:r>
          </a:p>
        </p:txBody>
      </p:sp>
      <p:sp>
        <p:nvSpPr>
          <p:cNvPr id="5" name="QuadreDeText 4">
            <a:extLst>
              <a:ext uri="{FF2B5EF4-FFF2-40B4-BE49-F238E27FC236}">
                <a16:creationId xmlns:a16="http://schemas.microsoft.com/office/drawing/2014/main" id="{1C7CFF1E-1D87-5376-6B19-BE0718B2DB03}"/>
              </a:ext>
            </a:extLst>
          </p:cNvPr>
          <p:cNvSpPr txBox="1"/>
          <p:nvPr/>
        </p:nvSpPr>
        <p:spPr>
          <a:xfrm>
            <a:off x="332025" y="4220587"/>
            <a:ext cx="6193950" cy="7478970"/>
          </a:xfrm>
          <a:prstGeom prst="rect">
            <a:avLst/>
          </a:prstGeom>
          <a:noFill/>
        </p:spPr>
        <p:txBody>
          <a:bodyPr wrap="square" rtlCol="0">
            <a:spAutoFit/>
          </a:bodyPr>
          <a:lstStyle/>
          <a:p>
            <a:pPr marL="285750" indent="-285750" algn="just" defTabSz="914400">
              <a:buFont typeface="Arial" panose="020B0604020202020204" pitchFamily="34" charset="0"/>
              <a:buChar char="•"/>
            </a:pPr>
            <a:r>
              <a:rPr lang="ca-ES" sz="1600" b="1" dirty="0">
                <a:solidFill>
                  <a:srgbClr val="C00000"/>
                </a:solidFill>
                <a:latin typeface="Arial"/>
              </a:rPr>
              <a:t>CONTRACTACIÓ MENOR </a:t>
            </a:r>
          </a:p>
          <a:p>
            <a:pPr algn="just" defTabSz="914400"/>
            <a:r>
              <a:rPr lang="ca-ES" sz="1600" i="1" dirty="0">
                <a:solidFill>
                  <a:srgbClr val="C00000"/>
                </a:solidFill>
                <a:latin typeface="Arial"/>
              </a:rPr>
              <a:t>     (no inclou el sector públic)</a:t>
            </a:r>
          </a:p>
          <a:p>
            <a:pPr marL="285750" indent="-285750" algn="just" defTabSz="914400">
              <a:buFont typeface="Arial" panose="020B0604020202020204" pitchFamily="34" charset="0"/>
              <a:buChar char="•"/>
            </a:pPr>
            <a:endParaRPr lang="ca-ES" sz="1600" i="1" dirty="0">
              <a:solidFill>
                <a:srgbClr val="C00000"/>
              </a:solidFill>
              <a:latin typeface="Arial"/>
            </a:endParaRPr>
          </a:p>
          <a:p>
            <a:pPr marL="284400" algn="just" defTabSz="914400"/>
            <a:r>
              <a:rPr lang="ca-ES" sz="1600" dirty="0">
                <a:solidFill>
                  <a:prstClr val="black"/>
                </a:solidFill>
                <a:latin typeface="Arial"/>
              </a:rPr>
              <a:t>En total s’han informat </a:t>
            </a:r>
            <a:r>
              <a:rPr lang="ca-ES" sz="1600" b="1" dirty="0">
                <a:solidFill>
                  <a:prstClr val="black"/>
                </a:solidFill>
                <a:latin typeface="Arial"/>
              </a:rPr>
              <a:t>3.689 contractes menors </a:t>
            </a:r>
            <a:r>
              <a:rPr lang="ca-ES" sz="1600" dirty="0">
                <a:solidFill>
                  <a:prstClr val="black"/>
                </a:solidFill>
                <a:latin typeface="Arial"/>
              </a:rPr>
              <a:t>per un import de </a:t>
            </a:r>
            <a:r>
              <a:rPr lang="ca-ES" sz="1600" b="1" dirty="0">
                <a:solidFill>
                  <a:prstClr val="black"/>
                </a:solidFill>
                <a:latin typeface="Arial"/>
              </a:rPr>
              <a:t>5.929.898,32€.</a:t>
            </a:r>
            <a:r>
              <a:rPr lang="ca-ES" sz="1600" dirty="0">
                <a:solidFill>
                  <a:prstClr val="black"/>
                </a:solidFill>
                <a:latin typeface="Arial"/>
              </a:rPr>
              <a:t> La contractació menor suposa el </a:t>
            </a:r>
            <a:r>
              <a:rPr lang="ca-ES" sz="1600" b="1" dirty="0">
                <a:solidFill>
                  <a:prstClr val="black"/>
                </a:solidFill>
                <a:latin typeface="Arial"/>
              </a:rPr>
              <a:t>23</a:t>
            </a:r>
            <a:r>
              <a:rPr lang="ca-ES" sz="1600" b="1" dirty="0">
                <a:solidFill>
                  <a:srgbClr val="000000"/>
                </a:solidFill>
                <a:latin typeface="Arial"/>
              </a:rPr>
              <a:t>% </a:t>
            </a:r>
            <a:r>
              <a:rPr lang="ca-ES" sz="1600" dirty="0">
                <a:solidFill>
                  <a:prstClr val="black"/>
                </a:solidFill>
                <a:latin typeface="Arial"/>
              </a:rPr>
              <a:t>de l’import total adjudicat per les diferents àrees de la corporació.</a:t>
            </a:r>
          </a:p>
          <a:p>
            <a:pPr marL="284400" algn="just" defTabSz="914400"/>
            <a:endParaRPr lang="ca-ES" sz="1600" dirty="0">
              <a:solidFill>
                <a:prstClr val="black"/>
              </a:solidFill>
              <a:latin typeface="Arial"/>
            </a:endParaRPr>
          </a:p>
          <a:p>
            <a:pPr marL="284400" marR="0" lvl="0" indent="0" algn="just" defTabSz="914400" fontAlgn="auto">
              <a:lnSpc>
                <a:spcPct val="100000"/>
              </a:lnSpc>
              <a:spcBef>
                <a:spcPts val="0"/>
              </a:spcBef>
              <a:spcAft>
                <a:spcPts val="0"/>
              </a:spcAft>
              <a:buClrTx/>
              <a:buSzTx/>
              <a:buFontTx/>
              <a:buNone/>
              <a:tabLst/>
              <a:defRPr/>
            </a:pPr>
            <a:r>
              <a:rPr lang="ca-ES" sz="1600" dirty="0">
                <a:solidFill>
                  <a:prstClr val="black"/>
                </a:solidFill>
                <a:latin typeface="Arial"/>
              </a:rPr>
              <a:t>L’Àrea de Serveis Generals i Transició Digital és la que ha            tingut més activitat contractual menor tant en nombre (25%) com en import (23%), especialment la subdirecció d’Edificació.</a:t>
            </a:r>
          </a:p>
          <a:p>
            <a:pPr marL="284400" marR="0" lvl="0" indent="0" algn="just" defTabSz="914400" fontAlgn="auto">
              <a:lnSpc>
                <a:spcPct val="100000"/>
              </a:lnSpc>
              <a:spcBef>
                <a:spcPts val="0"/>
              </a:spcBef>
              <a:spcAft>
                <a:spcPts val="0"/>
              </a:spcAft>
              <a:buClrTx/>
              <a:buSzTx/>
              <a:buFontTx/>
              <a:buNone/>
              <a:tabLst/>
              <a:defRPr/>
            </a:pPr>
            <a:endParaRPr lang="ca-ES" sz="1600" dirty="0">
              <a:solidFill>
                <a:prstClr val="black"/>
              </a:solidFill>
              <a:latin typeface="Arial"/>
            </a:endParaRPr>
          </a:p>
          <a:p>
            <a:pPr marL="284400" marR="0" lvl="0" indent="0" algn="just" defTabSz="914400" fontAlgn="auto">
              <a:lnSpc>
                <a:spcPct val="100000"/>
              </a:lnSpc>
              <a:spcBef>
                <a:spcPts val="0"/>
              </a:spcBef>
              <a:spcAft>
                <a:spcPts val="0"/>
              </a:spcAft>
              <a:buClrTx/>
              <a:buSzTx/>
              <a:buFontTx/>
              <a:buNone/>
              <a:tabLst/>
              <a:defRPr/>
            </a:pPr>
            <a:r>
              <a:rPr lang="ca-ES" sz="1600" dirty="0">
                <a:solidFill>
                  <a:prstClr val="black"/>
                </a:solidFill>
                <a:latin typeface="Arial"/>
              </a:rPr>
              <a:t>Són majoritaris els contractes de serveis tan pel que fa al      nombre </a:t>
            </a:r>
            <a:r>
              <a:rPr kumimoji="0" lang="ca-ES" sz="1600" b="0" i="0" u="none" strike="noStrike" kern="1200" cap="none" spc="0" normalizeH="0" baseline="0" noProof="0" dirty="0">
                <a:ln>
                  <a:noFill/>
                </a:ln>
                <a:solidFill>
                  <a:prstClr val="black"/>
                </a:solidFill>
                <a:effectLst/>
                <a:uLnTx/>
                <a:uFillTx/>
                <a:latin typeface="Arial"/>
                <a:ea typeface="+mn-ea"/>
                <a:cs typeface="+mn-cs"/>
              </a:rPr>
              <a:t>(53%) </a:t>
            </a:r>
            <a:r>
              <a:rPr lang="ca-ES" sz="1600" dirty="0">
                <a:solidFill>
                  <a:prstClr val="black"/>
                </a:solidFill>
                <a:latin typeface="Arial"/>
              </a:rPr>
              <a:t>com pel que fa a l’import adjudicat </a:t>
            </a:r>
            <a:r>
              <a:rPr kumimoji="0" lang="ca-ES" sz="1600" b="0" i="0" u="none" strike="noStrike" kern="1200" cap="none" spc="0" normalizeH="0" baseline="0" noProof="0" dirty="0">
                <a:ln>
                  <a:noFill/>
                </a:ln>
                <a:solidFill>
                  <a:prstClr val="black"/>
                </a:solidFill>
                <a:effectLst/>
                <a:uLnTx/>
                <a:uFillTx/>
                <a:latin typeface="Arial"/>
                <a:ea typeface="+mn-ea"/>
                <a:cs typeface="+mn-cs"/>
              </a:rPr>
              <a:t>(70,9%).</a:t>
            </a:r>
            <a:endParaRPr lang="ca-ES" sz="1600" dirty="0">
              <a:solidFill>
                <a:prstClr val="black"/>
              </a:solidFill>
              <a:latin typeface="Arial"/>
            </a:endParaRPr>
          </a:p>
          <a:p>
            <a:pPr marL="284400" marR="0" lvl="0" indent="0" algn="just" defTabSz="914400" fontAlgn="auto">
              <a:lnSpc>
                <a:spcPct val="100000"/>
              </a:lnSpc>
              <a:spcBef>
                <a:spcPts val="0"/>
              </a:spcBef>
              <a:spcAft>
                <a:spcPts val="0"/>
              </a:spcAft>
              <a:buClrTx/>
              <a:buSzTx/>
              <a:buFontTx/>
              <a:buNone/>
              <a:tabLst/>
              <a:defRPr/>
            </a:pPr>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    ESTALVI ECONÒMIC</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tab pos="180000" algn="l"/>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L’estalvi obtingut de l’adjudicació realitzada per les àrees de la corporació, l’ORGT, l’Institut del Teatre</a:t>
            </a:r>
            <a:r>
              <a:rPr lang="ca-ES" sz="1600" dirty="0">
                <a:solidFill>
                  <a:prstClr val="black"/>
                </a:solidFill>
                <a:latin typeface="Arial"/>
              </a:rPr>
              <a:t>, el</a:t>
            </a:r>
            <a:r>
              <a:rPr kumimoji="0" lang="ca-ES" sz="1600" b="0" i="0" u="none" strike="noStrike" kern="1200" cap="none" spc="0" normalizeH="0" baseline="0" noProof="0" dirty="0">
                <a:ln>
                  <a:noFill/>
                </a:ln>
                <a:solidFill>
                  <a:prstClr val="black"/>
                </a:solidFill>
                <a:effectLst/>
                <a:uLnTx/>
                <a:uFillTx/>
                <a:latin typeface="Arial"/>
                <a:ea typeface="+mn-ea"/>
                <a:cs typeface="+mn-cs"/>
              </a:rPr>
              <a:t> Patronat d'Apostes i el Consorci del Patrimoni de Sitges (calculat en base a la part fixa dels imports de licitació i adjudicació), es situa en </a:t>
            </a:r>
            <a:r>
              <a:rPr kumimoji="0" lang="ca-ES" sz="1600" b="1" i="0" u="none" strike="noStrike" kern="1200" cap="none" spc="0" normalizeH="0" baseline="0" noProof="0" dirty="0">
                <a:ln>
                  <a:noFill/>
                </a:ln>
                <a:solidFill>
                  <a:prstClr val="black"/>
                </a:solidFill>
                <a:effectLst/>
                <a:uLnTx/>
                <a:uFillTx/>
                <a:latin typeface="Arial"/>
                <a:ea typeface="+mn-ea"/>
                <a:cs typeface="+mn-cs"/>
              </a:rPr>
              <a:t>17,4</a:t>
            </a:r>
            <a:r>
              <a:rPr kumimoji="0" lang="ca-ES" sz="1600" b="0" i="0" u="none" strike="noStrike" kern="1200" cap="none" spc="0" normalizeH="0" baseline="0" noProof="0" dirty="0">
                <a:ln>
                  <a:noFill/>
                </a:ln>
                <a:solidFill>
                  <a:prstClr val="black"/>
                </a:solidFill>
                <a:effectLst/>
                <a:uLnTx/>
                <a:uFillTx/>
                <a:latin typeface="Arial"/>
                <a:ea typeface="+mn-ea"/>
                <a:cs typeface="+mn-cs"/>
              </a:rPr>
              <a:t>% sobre l’import fix aprovat. Els percentatges més elevats els presenten els contractes de serveis i de subministraments (</a:t>
            </a:r>
            <a:r>
              <a:rPr lang="ca-ES" sz="1600" dirty="0">
                <a:solidFill>
                  <a:prstClr val="black"/>
                </a:solidFill>
                <a:latin typeface="Arial"/>
              </a:rPr>
              <a:t>23,6</a:t>
            </a:r>
            <a:r>
              <a:rPr kumimoji="0" lang="ca-ES" sz="1600" b="0" i="0" u="none" strike="noStrike" kern="1200" cap="none" spc="0" normalizeH="0" baseline="0" noProof="0" dirty="0">
                <a:ln>
                  <a:noFill/>
                </a:ln>
                <a:solidFill>
                  <a:prstClr val="black"/>
                </a:solidFill>
                <a:effectLst/>
                <a:uLnTx/>
                <a:uFillTx/>
                <a:latin typeface="Arial"/>
                <a:ea typeface="+mn-ea"/>
                <a:cs typeface="+mn-cs"/>
              </a:rPr>
              <a:t>% i 2</a:t>
            </a:r>
            <a:r>
              <a:rPr lang="ca-ES" sz="1600" dirty="0">
                <a:solidFill>
                  <a:prstClr val="black"/>
                </a:solidFill>
                <a:latin typeface="Arial"/>
              </a:rPr>
              <a:t>6,4</a:t>
            </a:r>
            <a:r>
              <a:rPr kumimoji="0" lang="ca-ES" sz="1600" b="0" i="0" u="none" strike="noStrike" kern="1200" cap="none" spc="0" normalizeH="0" baseline="0" noProof="0" dirty="0">
                <a:ln>
                  <a:noFill/>
                </a:ln>
                <a:solidFill>
                  <a:prstClr val="black"/>
                </a:solidFill>
                <a:effectLst/>
                <a:uLnTx/>
                <a:uFillTx/>
                <a:latin typeface="Arial"/>
                <a:ea typeface="+mn-ea"/>
                <a:cs typeface="+mn-cs"/>
              </a:rPr>
              <a:t>%, respectivament). Atenent al procediment, en conjunt, els procediments amb publicitat han obtingut un estalvi del </a:t>
            </a:r>
            <a:r>
              <a:rPr lang="ca-ES" sz="1600" dirty="0">
                <a:solidFill>
                  <a:prstClr val="black"/>
                </a:solidFill>
                <a:latin typeface="Arial"/>
              </a:rPr>
              <a:t>17,3</a:t>
            </a:r>
            <a:r>
              <a:rPr kumimoji="0" lang="ca-ES" sz="1600" b="0" i="0" u="none" strike="noStrike" kern="1200" cap="none" spc="0" normalizeH="0" baseline="0" noProof="0" dirty="0">
                <a:ln>
                  <a:noFill/>
                </a:ln>
                <a:solidFill>
                  <a:prstClr val="black"/>
                </a:solidFill>
                <a:effectLst/>
                <a:uLnTx/>
                <a:uFillTx/>
                <a:latin typeface="Arial"/>
                <a:ea typeface="+mn-ea"/>
                <a:cs typeface="+mn-cs"/>
              </a:rPr>
              <a:t>% respecte de l’import aprovat mentre que </a:t>
            </a:r>
            <a:r>
              <a:rPr lang="ca-ES" sz="1600" dirty="0">
                <a:solidFill>
                  <a:prstClr val="black"/>
                </a:solidFill>
                <a:latin typeface="Arial"/>
              </a:rPr>
              <a:t>dels procediments sense publicitat s’obté un estalvi del 0,39%. </a:t>
            </a:r>
            <a:r>
              <a:rPr kumimoji="0" lang="ca-ES" sz="1600" b="0" i="0" u="none" strike="noStrike" kern="1200" cap="none" spc="0" normalizeH="0" baseline="0" noProof="0" dirty="0">
                <a:ln>
                  <a:noFill/>
                </a:ln>
                <a:solidFill>
                  <a:prstClr val="black"/>
                </a:solidFill>
                <a:effectLst/>
                <a:uLnTx/>
                <a:uFillTx/>
                <a:latin typeface="Arial"/>
                <a:ea typeface="+mn-ea"/>
                <a:cs typeface="+mn-cs"/>
              </a:rPr>
              <a:t>Dins del procediments oberts el que presenta un major percentatge d’estalvi és el procediment ordinari (26,2%) seguit del Simplificat-Sumari (23,3%)</a:t>
            </a:r>
          </a:p>
          <a:p>
            <a:pPr marL="284400" marR="0" lvl="0" indent="0" algn="just" defTabSz="914400" fontAlgn="auto">
              <a:lnSpc>
                <a:spcPct val="100000"/>
              </a:lnSpc>
              <a:spcBef>
                <a:spcPts val="0"/>
              </a:spcBef>
              <a:spcAft>
                <a:spcPts val="0"/>
              </a:spcAft>
              <a:buClrTx/>
              <a:buSzTx/>
              <a:buFontTx/>
              <a:buNone/>
              <a:tabLst/>
              <a:defRPr/>
            </a:pPr>
            <a:endParaRPr lang="ca-ES" sz="1600" dirty="0">
              <a:solidFill>
                <a:prstClr val="black"/>
              </a:solidFill>
              <a:latin typeface="Arial"/>
            </a:endParaRPr>
          </a:p>
        </p:txBody>
      </p:sp>
    </p:spTree>
    <p:extLst>
      <p:ext uri="{BB962C8B-B14F-4D97-AF65-F5344CB8AC3E}">
        <p14:creationId xmlns:p14="http://schemas.microsoft.com/office/powerpoint/2010/main" val="40604346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9A82A60F-058C-4765-9A07-528C9FA693A7}"/>
              </a:ext>
            </a:extLst>
          </p:cNvPr>
          <p:cNvSpPr txBox="1"/>
          <p:nvPr/>
        </p:nvSpPr>
        <p:spPr>
          <a:xfrm>
            <a:off x="94687" y="737420"/>
            <a:ext cx="6291826" cy="9941183"/>
          </a:xfrm>
          <a:prstGeom prst="rect">
            <a:avLst/>
          </a:prstGeom>
          <a:noFill/>
        </p:spPr>
        <p:txBody>
          <a:bodyPr wrap="square">
            <a:spAutoFit/>
          </a:bodyPr>
          <a:lstStyle/>
          <a:p>
            <a:pPr marL="284400" marR="0" lvl="0" indent="0" algn="just" defTabSz="914400" rtl="0" eaLnBrk="1" fontAlgn="auto" latinLnBrk="0" hangingPunct="1">
              <a:lnSpc>
                <a:spcPct val="100000"/>
              </a:lnSpc>
              <a:spcBef>
                <a:spcPts val="0"/>
              </a:spcBef>
              <a:spcAft>
                <a:spcPts val="0"/>
              </a:spcAft>
              <a:buClrTx/>
              <a:buSzTx/>
              <a:buFontTx/>
              <a:buNone/>
              <a:tabLst>
                <a:tab pos="180000" algn="l"/>
              </a:tabLst>
              <a:defRPr/>
            </a:pPr>
            <a:endParaRPr kumimoji="0" lang="ca-ES" sz="1600" b="1" i="0" u="none" strike="noStrike" kern="1200" cap="none" spc="0" normalizeH="0" baseline="0" noProof="0" dirty="0">
              <a:ln>
                <a:noFill/>
              </a:ln>
              <a:solidFill>
                <a:prstClr val="black"/>
              </a:solidFill>
              <a:effectLst/>
              <a:uLnTx/>
              <a:uFillTx/>
              <a:latin typeface="Arial"/>
              <a:ea typeface="+mn-ea"/>
              <a:cs typeface="+mn-cs"/>
            </a:endParaRPr>
          </a:p>
          <a:p>
            <a:pPr marL="5701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tab pos="180000" algn="l"/>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CONCURRÈNCIA </a:t>
            </a:r>
            <a:r>
              <a:rPr kumimoji="0" lang="ca-ES" sz="1100" i="1" u="none" strike="noStrike" kern="1200" cap="none" spc="0" normalizeH="0" baseline="0" noProof="0" dirty="0">
                <a:ln>
                  <a:noFill/>
                </a:ln>
                <a:effectLst/>
                <a:uLnTx/>
                <a:uFillTx/>
                <a:latin typeface="Arial"/>
                <a:ea typeface="+mn-ea"/>
                <a:cs typeface="+mn-cs"/>
              </a:rPr>
              <a:t>(no inclou la contractació centralitzada)</a:t>
            </a:r>
          </a:p>
          <a:p>
            <a:pPr marL="50400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5040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la concurrència, la </a:t>
            </a:r>
            <a:r>
              <a:rPr kumimoji="0" lang="ca-ES" sz="1600" b="1" i="0" u="none" strike="noStrike" kern="1200" cap="none" spc="0" normalizeH="0" baseline="0" noProof="0" dirty="0">
                <a:ln>
                  <a:noFill/>
                </a:ln>
                <a:solidFill>
                  <a:prstClr val="black"/>
                </a:solidFill>
                <a:effectLst/>
                <a:uLnTx/>
                <a:uFillTx/>
                <a:latin typeface="Arial"/>
                <a:ea typeface="+mn-ea"/>
                <a:cs typeface="+mn-cs"/>
              </a:rPr>
              <a:t>ràtio licitadors per adjudicació o índex de concurrència </a:t>
            </a:r>
            <a:r>
              <a:rPr kumimoji="0" lang="ca-ES" sz="1600" b="0" i="0" u="none" strike="noStrike" kern="1200" cap="none" spc="0" normalizeH="0" baseline="0" noProof="0" dirty="0">
                <a:ln>
                  <a:noFill/>
                </a:ln>
                <a:solidFill>
                  <a:prstClr val="black"/>
                </a:solidFill>
                <a:effectLst/>
                <a:uLnTx/>
                <a:uFillTx/>
                <a:latin typeface="Arial"/>
                <a:ea typeface="+mn-ea"/>
                <a:cs typeface="+mn-cs"/>
              </a:rPr>
              <a:t>es situa, en el primer trimestre de </a:t>
            </a:r>
            <a:r>
              <a:rPr lang="ca-ES" sz="1600" dirty="0">
                <a:solidFill>
                  <a:prstClr val="black"/>
                </a:solidFill>
                <a:latin typeface="Arial"/>
              </a:rPr>
              <a:t>2026</a:t>
            </a:r>
            <a:r>
              <a:rPr kumimoji="0" lang="ca-ES" sz="1600" b="0" i="0" u="none" strike="noStrike" kern="1200" cap="none" spc="0" normalizeH="0" baseline="0" noProof="0" dirty="0">
                <a:ln>
                  <a:noFill/>
                </a:ln>
                <a:solidFill>
                  <a:prstClr val="black"/>
                </a:solidFill>
                <a:effectLst/>
                <a:uLnTx/>
                <a:uFillTx/>
                <a:latin typeface="Arial"/>
                <a:ea typeface="+mn-ea"/>
                <a:cs typeface="+mn-cs"/>
              </a:rPr>
              <a:t>, en </a:t>
            </a:r>
            <a:r>
              <a:rPr kumimoji="0" lang="ca-ES" sz="1600" b="1" i="0" u="none" strike="noStrike" kern="1200" cap="none" spc="0" normalizeH="0" baseline="0" noProof="0" dirty="0">
                <a:ln>
                  <a:noFill/>
                </a:ln>
                <a:solidFill>
                  <a:prstClr val="black"/>
                </a:solidFill>
                <a:effectLst/>
                <a:uLnTx/>
                <a:uFillTx/>
                <a:latin typeface="Arial"/>
                <a:ea typeface="+mn-ea"/>
                <a:cs typeface="+mn-cs"/>
              </a:rPr>
              <a:t>4,</a:t>
            </a:r>
            <a:r>
              <a:rPr lang="ca-ES" sz="1600" b="1" dirty="0">
                <a:solidFill>
                  <a:prstClr val="black"/>
                </a:solidFill>
                <a:latin typeface="Arial"/>
              </a:rPr>
              <a:t>6</a:t>
            </a:r>
            <a:r>
              <a:rPr kumimoji="0" lang="ca-ES" sz="1600" b="0" i="0" u="none" strike="noStrike" kern="1200" cap="none" spc="0" normalizeH="0" baseline="0" noProof="0" dirty="0">
                <a:ln>
                  <a:noFill/>
                </a:ln>
                <a:solidFill>
                  <a:prstClr val="black"/>
                </a:solidFill>
                <a:effectLst/>
                <a:uLnTx/>
                <a:uFillTx/>
                <a:latin typeface="Arial"/>
                <a:ea typeface="+mn-ea"/>
                <a:cs typeface="+mn-cs"/>
              </a:rPr>
              <a:t> empreses licitadores per adjudicació.</a:t>
            </a:r>
          </a:p>
          <a:p>
            <a:pPr marL="5040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 </a:t>
            </a:r>
          </a:p>
          <a:p>
            <a:pPr marL="5040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Les </a:t>
            </a:r>
            <a:r>
              <a:rPr kumimoji="0" lang="ca-ES" sz="1600" b="1" i="0" u="none" strike="noStrike" kern="1200" cap="none" spc="0" normalizeH="0" baseline="0" noProof="0" dirty="0">
                <a:ln>
                  <a:noFill/>
                </a:ln>
                <a:solidFill>
                  <a:prstClr val="black"/>
                </a:solidFill>
                <a:effectLst/>
                <a:uLnTx/>
                <a:uFillTx/>
                <a:latin typeface="Arial"/>
                <a:ea typeface="+mn-ea"/>
                <a:cs typeface="+mn-cs"/>
              </a:rPr>
              <a:t>licitacions </a:t>
            </a:r>
            <a:r>
              <a:rPr lang="ca-ES" sz="1600" b="1" dirty="0">
                <a:solidFill>
                  <a:prstClr val="black"/>
                </a:solidFill>
                <a:latin typeface="Arial"/>
              </a:rPr>
              <a:t>de contractes privats</a:t>
            </a:r>
            <a:r>
              <a:rPr kumimoji="0" lang="ca-ES" sz="1600" b="1" i="0" u="none" strike="noStrike" kern="1200" cap="none" spc="0" normalizeH="0" baseline="0" noProof="0" dirty="0">
                <a:ln>
                  <a:noFill/>
                </a:ln>
                <a:solidFill>
                  <a:prstClr val="black"/>
                </a:solidFill>
                <a:effectLst/>
                <a:uLnTx/>
                <a:uFillTx/>
                <a:latin typeface="Arial"/>
                <a:ea typeface="+mn-ea"/>
                <a:cs typeface="+mn-cs"/>
              </a:rPr>
              <a:t> </a:t>
            </a:r>
            <a:r>
              <a:rPr kumimoji="0" lang="ca-ES" sz="1600" b="0" i="0" u="none" strike="noStrike" kern="1200" cap="none" spc="0" normalizeH="0" baseline="0" noProof="0" dirty="0">
                <a:ln>
                  <a:noFill/>
                </a:ln>
                <a:solidFill>
                  <a:prstClr val="black"/>
                </a:solidFill>
                <a:effectLst/>
                <a:uLnTx/>
                <a:uFillTx/>
                <a:latin typeface="Arial"/>
                <a:ea typeface="+mn-ea"/>
                <a:cs typeface="+mn-cs"/>
              </a:rPr>
              <a:t>són les que</a:t>
            </a:r>
            <a:r>
              <a:rPr kumimoji="0" lang="ca-ES" sz="1600" b="1" i="0" u="none" strike="noStrike" kern="1200" cap="none" spc="0" normalizeH="0" baseline="0" noProof="0" dirty="0">
                <a:ln>
                  <a:noFill/>
                </a:ln>
                <a:solidFill>
                  <a:prstClr val="black"/>
                </a:solidFill>
                <a:effectLst/>
                <a:uLnTx/>
                <a:uFillTx/>
                <a:latin typeface="Arial"/>
                <a:ea typeface="+mn-ea"/>
                <a:cs typeface="+mn-cs"/>
              </a:rPr>
              <a:t> </a:t>
            </a:r>
            <a:r>
              <a:rPr kumimoji="0" lang="ca-ES" sz="1600" b="0" i="0" u="none" strike="noStrike" kern="1200" cap="none" spc="0" normalizeH="0" baseline="0" noProof="0" dirty="0">
                <a:ln>
                  <a:noFill/>
                </a:ln>
                <a:solidFill>
                  <a:prstClr val="black"/>
                </a:solidFill>
                <a:effectLst/>
                <a:uLnTx/>
                <a:uFillTx/>
                <a:latin typeface="Arial"/>
                <a:ea typeface="+mn-ea"/>
                <a:cs typeface="+mn-cs"/>
              </a:rPr>
              <a:t>presenten la concurrència mes alta, </a:t>
            </a:r>
            <a:r>
              <a:rPr kumimoji="0" lang="ca-ES" sz="1600" b="1" i="0" u="none" strike="noStrike" kern="1200" cap="none" spc="0" normalizeH="0" baseline="0" noProof="0" dirty="0">
                <a:ln>
                  <a:noFill/>
                </a:ln>
                <a:solidFill>
                  <a:prstClr val="black"/>
                </a:solidFill>
                <a:effectLst/>
                <a:uLnTx/>
                <a:uFillTx/>
                <a:latin typeface="Arial"/>
                <a:ea typeface="+mn-ea"/>
                <a:cs typeface="+mn-cs"/>
              </a:rPr>
              <a:t>8,4</a:t>
            </a:r>
            <a:r>
              <a:rPr kumimoji="0" lang="ca-ES" sz="1600" b="0" i="0" u="none" strike="noStrike" kern="1200" cap="none" spc="0" normalizeH="0" baseline="0" noProof="0" dirty="0">
                <a:ln>
                  <a:noFill/>
                </a:ln>
                <a:solidFill>
                  <a:prstClr val="black"/>
                </a:solidFill>
                <a:effectLst/>
                <a:uLnTx/>
                <a:uFillTx/>
                <a:latin typeface="Arial"/>
                <a:ea typeface="+mn-ea"/>
                <a:cs typeface="+mn-cs"/>
              </a:rPr>
              <a:t> licitadors per adjudicació</a:t>
            </a:r>
            <a:r>
              <a:rPr lang="ca-ES" sz="1600" dirty="0">
                <a:solidFill>
                  <a:prstClr val="black"/>
                </a:solidFill>
                <a:latin typeface="Arial"/>
              </a:rPr>
              <a:t>, mentre que la concurrència </a:t>
            </a:r>
            <a:r>
              <a:rPr kumimoji="0" lang="ca-ES" sz="1600" b="0" i="0" u="none" strike="noStrike" kern="1200" cap="none" spc="0" normalizeH="0" baseline="0" noProof="0" dirty="0">
                <a:ln>
                  <a:noFill/>
                </a:ln>
                <a:solidFill>
                  <a:prstClr val="black"/>
                </a:solidFill>
                <a:effectLst/>
                <a:uLnTx/>
                <a:uFillTx/>
                <a:latin typeface="Arial"/>
                <a:ea typeface="+mn-ea"/>
                <a:cs typeface="+mn-cs"/>
              </a:rPr>
              <a:t>en els contractes de serveis es situa en 4,8 licitadors per adjudicació, la dels contractes d’obres en 4,6 licitadors i la dels contractes de subministraments es situa en 3,6 licitadors per adjudicació, per sota de la mitjana.</a:t>
            </a:r>
            <a:endParaRPr lang="ca-ES" sz="1600" dirty="0">
              <a:solidFill>
                <a:prstClr val="black"/>
              </a:solidFill>
              <a:latin typeface="Arial"/>
            </a:endParaRPr>
          </a:p>
          <a:p>
            <a:pPr marL="50400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50400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a:rPr>
              <a:t>Si s’atén al tipus de procediment, la concurrència més alta es produeix en el procediment restringit, 15,4 licitadors per adjudicació. La concurrència en els procediments simplificats i simplificat-sumaris es situa en 5,1 i 4,3 licitadors per adjudicació mentre que la concurrència en el procediment ordinari es situa en 3,6 licitadors per adjudicació, per sota de la mitjana.</a:t>
            </a:r>
          </a:p>
          <a:p>
            <a:pPr marL="50400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5040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El </a:t>
            </a:r>
            <a:r>
              <a:rPr kumimoji="0" lang="ca-ES" sz="1600" b="1" i="0" u="none" strike="noStrike" kern="1200" cap="none" spc="0" normalizeH="0" baseline="0" noProof="0" dirty="0">
                <a:ln>
                  <a:noFill/>
                </a:ln>
                <a:solidFill>
                  <a:prstClr val="black"/>
                </a:solidFill>
                <a:effectLst/>
                <a:uLnTx/>
                <a:uFillTx/>
                <a:latin typeface="Arial"/>
                <a:ea typeface="+mn-ea"/>
                <a:cs typeface="+mn-cs"/>
              </a:rPr>
              <a:t>percentatge de licitacions amb una sola oferta </a:t>
            </a:r>
            <a:r>
              <a:rPr kumimoji="0" lang="ca-ES" sz="1600" b="0" i="0" u="none" strike="noStrike" kern="1200" cap="none" spc="0" normalizeH="0" baseline="0" noProof="0" dirty="0">
                <a:ln>
                  <a:noFill/>
                </a:ln>
                <a:solidFill>
                  <a:prstClr val="black"/>
                </a:solidFill>
                <a:effectLst/>
                <a:uLnTx/>
                <a:uFillTx/>
                <a:latin typeface="Arial"/>
                <a:ea typeface="+mn-ea"/>
                <a:cs typeface="+mn-cs"/>
              </a:rPr>
              <a:t>suposa el </a:t>
            </a:r>
            <a:r>
              <a:rPr kumimoji="0" lang="ca-ES" sz="1600" b="1" i="0" u="none" strike="noStrike" kern="1200" cap="none" spc="0" normalizeH="0" baseline="0" noProof="0" dirty="0">
                <a:ln>
                  <a:noFill/>
                </a:ln>
                <a:solidFill>
                  <a:prstClr val="black"/>
                </a:solidFill>
                <a:effectLst/>
                <a:uLnTx/>
                <a:uFillTx/>
                <a:latin typeface="Arial"/>
                <a:ea typeface="+mn-ea"/>
                <a:cs typeface="+mn-cs"/>
              </a:rPr>
              <a:t>19%</a:t>
            </a:r>
            <a:r>
              <a:rPr kumimoji="0" lang="ca-ES" sz="1600" b="0" i="0" u="none" strike="noStrike" kern="1200" cap="none" spc="0" normalizeH="0" baseline="0" noProof="0" dirty="0">
                <a:ln>
                  <a:noFill/>
                </a:ln>
                <a:solidFill>
                  <a:prstClr val="black"/>
                </a:solidFill>
                <a:effectLst/>
                <a:uLnTx/>
                <a:uFillTx/>
                <a:latin typeface="Arial"/>
                <a:ea typeface="+mn-ea"/>
                <a:cs typeface="+mn-cs"/>
              </a:rPr>
              <a:t> sobre el total d’adjudicacions per procediment obert.</a:t>
            </a:r>
          </a:p>
          <a:p>
            <a:pPr marL="50400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5040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Són les licitacions de serveis les que presenten un major percentatge de licitacions amb una sola oferta, </a:t>
            </a:r>
            <a:r>
              <a:rPr lang="ca-ES" sz="1600" dirty="0">
                <a:solidFill>
                  <a:prstClr val="black"/>
                </a:solidFill>
                <a:latin typeface="Arial"/>
              </a:rPr>
              <a:t>el 23</a:t>
            </a:r>
            <a:r>
              <a:rPr kumimoji="0" lang="ca-ES" sz="1600" b="0" i="0" u="none" strike="noStrike" kern="1200" cap="none" spc="0" normalizeH="0" baseline="0" noProof="0" dirty="0">
                <a:ln>
                  <a:noFill/>
                </a:ln>
                <a:solidFill>
                  <a:prstClr val="black"/>
                </a:solidFill>
                <a:effectLst/>
                <a:uLnTx/>
                <a:uFillTx/>
                <a:latin typeface="Arial"/>
                <a:ea typeface="+mn-ea"/>
                <a:cs typeface="+mn-cs"/>
              </a:rPr>
              <a:t>% del total, el que suposa el </a:t>
            </a:r>
            <a:r>
              <a:rPr lang="ca-ES" sz="1600" dirty="0">
                <a:solidFill>
                  <a:prstClr val="black"/>
                </a:solidFill>
                <a:latin typeface="Arial"/>
              </a:rPr>
              <a:t>55</a:t>
            </a:r>
            <a:r>
              <a:rPr kumimoji="0" lang="ca-ES" sz="1600" b="0" i="0" u="none" strike="noStrike" kern="1200" cap="none" spc="0" normalizeH="0" baseline="0" noProof="0" dirty="0">
                <a:ln>
                  <a:noFill/>
                </a:ln>
                <a:solidFill>
                  <a:prstClr val="black"/>
                </a:solidFill>
                <a:effectLst/>
                <a:uLnTx/>
                <a:uFillTx/>
                <a:latin typeface="Arial"/>
                <a:ea typeface="+mn-ea"/>
                <a:cs typeface="+mn-cs"/>
              </a:rPr>
              <a:t>% del volum econòmic total dels contractes de serveis.</a:t>
            </a:r>
          </a:p>
          <a:p>
            <a:pPr marL="50400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50400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a:rPr>
              <a:t>Són les licitacions per procediment ordinari les que presenten un major percentatge de licitacions amb una sola oferta, el 27% del nombre total d’adjudicacions i el 54% de l’import total. </a:t>
            </a:r>
          </a:p>
          <a:p>
            <a:pPr marL="50400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50400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a:rPr>
              <a:t>Al llarg del primer trimestre de 2026 han quedat deserts dos lots, el que suposa l’1% del total de lots adjudicats en aquest període.</a:t>
            </a:r>
          </a:p>
        </p:txBody>
      </p:sp>
      <p:sp>
        <p:nvSpPr>
          <p:cNvPr id="5" name="Contenidor de número de diapositiva 4">
            <a:extLst>
              <a:ext uri="{FF2B5EF4-FFF2-40B4-BE49-F238E27FC236}">
                <a16:creationId xmlns:a16="http://schemas.microsoft.com/office/drawing/2014/main" id="{D71FE38F-0B1E-4583-9FDB-22799039362E}"/>
              </a:ext>
            </a:extLst>
          </p:cNvPr>
          <p:cNvSpPr>
            <a:spLocks noGrp="1"/>
          </p:cNvSpPr>
          <p:nvPr>
            <p:ph type="sldNum" sz="quarter" idx="12"/>
          </p:nvPr>
        </p:nvSpPr>
        <p:spPr>
          <a:xfrm>
            <a:off x="5961413" y="11300181"/>
            <a:ext cx="425100" cy="649111"/>
          </a:xfrm>
        </p:spPr>
        <p:txBody>
          <a:bodyPr/>
          <a:lstStyle/>
          <a:p>
            <a:fld id="{69A02D07-1340-466E-8F89-ABB91E672000}" type="slidenum">
              <a:rPr lang="ca-ES" b="1" smtClean="0">
                <a:solidFill>
                  <a:schemeClr val="tx1"/>
                </a:solidFill>
              </a:rPr>
              <a:t>65</a:t>
            </a:fld>
            <a:endParaRPr lang="ca-ES" b="1" dirty="0">
              <a:solidFill>
                <a:schemeClr val="tx1"/>
              </a:solidFill>
            </a:endParaRPr>
          </a:p>
        </p:txBody>
      </p:sp>
    </p:spTree>
    <p:extLst>
      <p:ext uri="{BB962C8B-B14F-4D97-AF65-F5344CB8AC3E}">
        <p14:creationId xmlns:p14="http://schemas.microsoft.com/office/powerpoint/2010/main" val="29928167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9A14BBDD-FBCC-4432-BB4B-3C22A38D6973}"/>
              </a:ext>
            </a:extLst>
          </p:cNvPr>
          <p:cNvSpPr txBox="1"/>
          <p:nvPr/>
        </p:nvSpPr>
        <p:spPr>
          <a:xfrm>
            <a:off x="154606" y="3463757"/>
            <a:ext cx="6255656" cy="8217634"/>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RESERVA SOCIAL </a:t>
            </a:r>
          </a:p>
          <a:p>
            <a:pPr marR="0" lvl="0" algn="just" defTabSz="914400" rtl="0" eaLnBrk="1" fontAlgn="auto" latinLnBrk="0" hangingPunct="1">
              <a:lnSpc>
                <a:spcPct val="100000"/>
              </a:lnSpc>
              <a:spcBef>
                <a:spcPts val="0"/>
              </a:spcBef>
              <a:spcAft>
                <a:spcPts val="0"/>
              </a:spcAft>
              <a:buClrTx/>
              <a:buSzTx/>
              <a:tabLst/>
              <a:defRPr/>
            </a:pPr>
            <a:r>
              <a:rPr kumimoji="0" lang="ca-ES" sz="1600" i="1" u="none" strike="noStrike" kern="1200" cap="none" spc="0" normalizeH="0" baseline="0" noProof="0" dirty="0">
                <a:ln>
                  <a:noFill/>
                </a:ln>
                <a:solidFill>
                  <a:srgbClr val="C00000"/>
                </a:solidFill>
                <a:effectLst/>
                <a:uLnTx/>
                <a:uFillTx/>
                <a:latin typeface="Arial"/>
                <a:ea typeface="+mn-ea"/>
                <a:cs typeface="+mn-cs"/>
              </a:rPr>
              <a:t>     (no inclou el sector públic)</a:t>
            </a:r>
          </a:p>
          <a:p>
            <a:pPr marR="0" lvl="0" algn="just" defTabSz="914400" rtl="0" eaLnBrk="1" fontAlgn="auto" latinLnBrk="0" hangingPunct="1">
              <a:lnSpc>
                <a:spcPct val="100000"/>
              </a:lnSpc>
              <a:spcBef>
                <a:spcPts val="0"/>
              </a:spcBef>
              <a:spcAft>
                <a:spcPts val="0"/>
              </a:spcAft>
              <a:buClrTx/>
              <a:buSzTx/>
              <a:tabLst/>
              <a:defRPr/>
            </a:pPr>
            <a:endParaRPr kumimoji="0" lang="ca-ES" sz="1600" i="1" u="none" strike="noStrike" kern="1200" cap="none" spc="0" normalizeH="0" baseline="0" noProof="0" dirty="0">
              <a:ln>
                <a:noFill/>
              </a:ln>
              <a:solidFill>
                <a:srgbClr val="0000FF"/>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Al llarg del primer trimestre de 2026 no s’ha adjudicat </a:t>
            </a:r>
            <a:r>
              <a:rPr lang="ca-ES" sz="1600" dirty="0">
                <a:solidFill>
                  <a:prstClr val="black"/>
                </a:solidFill>
                <a:latin typeface="Arial"/>
              </a:rPr>
              <a:t>cap</a:t>
            </a:r>
            <a:r>
              <a:rPr kumimoji="0" lang="ca-ES" sz="1600" b="0" i="0" u="none" strike="noStrike" kern="1200" cap="none" spc="0" normalizeH="0" baseline="0" noProof="0" dirty="0">
                <a:ln>
                  <a:noFill/>
                </a:ln>
                <a:solidFill>
                  <a:prstClr val="black"/>
                </a:solidFill>
                <a:effectLst/>
                <a:uLnTx/>
                <a:uFillTx/>
                <a:latin typeface="Arial"/>
                <a:ea typeface="+mn-ea"/>
                <a:cs typeface="+mn-cs"/>
              </a:rPr>
              <a:t> contracte</a:t>
            </a:r>
            <a:r>
              <a:rPr lang="ca-ES" sz="1600" dirty="0">
                <a:solidFill>
                  <a:prstClr val="black"/>
                </a:solidFill>
                <a:latin typeface="Arial"/>
              </a:rPr>
              <a:t> </a:t>
            </a:r>
            <a:r>
              <a:rPr kumimoji="0" lang="ca-ES" sz="1600" b="0" i="0" u="none" strike="noStrike" kern="1200" cap="none" spc="0" normalizeH="0" baseline="0" noProof="0" dirty="0">
                <a:ln>
                  <a:noFill/>
                </a:ln>
                <a:solidFill>
                  <a:prstClr val="black"/>
                </a:solidFill>
                <a:effectLst/>
                <a:uLnTx/>
                <a:uFillTx/>
                <a:latin typeface="Arial"/>
                <a:ea typeface="+mn-ea"/>
                <a:cs typeface="+mn-cs"/>
              </a:rPr>
              <a:t>amb reserva social. A 31/03/2026, la despesa anualitzada és de 157.411,80€.</a:t>
            </a:r>
            <a:endParaRPr kumimoji="0" lang="ca-ES" sz="1600" b="1" i="0" u="none" strike="noStrike" kern="1200" cap="none" spc="0" normalizeH="0" baseline="0" noProof="0" dirty="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CLÀUSULES MEDIAMBIENTALS I SOCIALS</a:t>
            </a:r>
          </a:p>
          <a:p>
            <a:pPr marR="0" lvl="0" algn="just" defTabSz="914400" rtl="0" eaLnBrk="1" fontAlgn="auto" latinLnBrk="0" hangingPunct="1">
              <a:lnSpc>
                <a:spcPct val="100000"/>
              </a:lnSpc>
              <a:spcBef>
                <a:spcPts val="0"/>
              </a:spcBef>
              <a:spcAft>
                <a:spcPts val="0"/>
              </a:spcAft>
              <a:buClrTx/>
              <a:buSzTx/>
              <a:tabLst/>
              <a:defRPr/>
            </a:pPr>
            <a:r>
              <a:rPr kumimoji="0" lang="ca-ES" sz="1600" b="1" i="1" u="none" strike="noStrike" kern="1200" cap="none" spc="0" normalizeH="0" baseline="0" noProof="0" dirty="0">
                <a:ln>
                  <a:noFill/>
                </a:ln>
                <a:solidFill>
                  <a:srgbClr val="C00000"/>
                </a:solidFill>
                <a:effectLst/>
                <a:uLnTx/>
                <a:uFillTx/>
                <a:latin typeface="Arial"/>
                <a:ea typeface="+mn-ea"/>
                <a:cs typeface="+mn-cs"/>
              </a:rPr>
              <a:t>     </a:t>
            </a:r>
            <a:r>
              <a:rPr kumimoji="0" lang="ca-ES" sz="1600" b="0" i="1" u="none" strike="noStrike" kern="1200" cap="none" spc="0" normalizeH="0" baseline="0" noProof="0" dirty="0">
                <a:ln>
                  <a:noFill/>
                </a:ln>
                <a:solidFill>
                  <a:srgbClr val="C00000"/>
                </a:solidFill>
                <a:effectLst/>
                <a:uLnTx/>
                <a:uFillTx/>
                <a:latin typeface="Arial"/>
                <a:ea typeface="+mn-ea"/>
                <a:cs typeface="+mn-cs"/>
              </a:rPr>
              <a:t>(no inclou el sector públic)</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 </a:t>
            </a:r>
            <a:r>
              <a:rPr kumimoji="0" lang="ca-ES" sz="1600" b="0" i="0" u="sng" strike="noStrike" kern="1200" cap="none" spc="0" normalizeH="0" baseline="0" noProof="0" dirty="0">
                <a:ln>
                  <a:noFill/>
                </a:ln>
                <a:solidFill>
                  <a:prstClr val="black"/>
                </a:solidFill>
                <a:effectLst/>
                <a:uLnTx/>
                <a:uFillTx/>
                <a:latin typeface="Arial"/>
                <a:ea typeface="+mn-ea"/>
                <a:cs typeface="+mn-cs"/>
              </a:rPr>
              <a:t>Clàusules mediambientals</a:t>
            </a:r>
            <a:r>
              <a:rPr kumimoji="0" lang="ca-ES" sz="1600" b="0" i="0" u="none" strike="noStrike" kern="1200" cap="none" spc="0" normalizeH="0" baseline="0" noProof="0" dirty="0">
                <a:ln>
                  <a:noFill/>
                </a:ln>
                <a:solidFill>
                  <a:prstClr val="black"/>
                </a:solidFill>
                <a:effectLst/>
                <a:uLnTx/>
                <a:uFillTx/>
                <a:latin typeface="Arial"/>
                <a:ea typeface="+mn-ea"/>
                <a:cs typeface="+mn-cs"/>
              </a:rPr>
              <a:t>: En </a:t>
            </a:r>
            <a:r>
              <a:rPr lang="ca-ES" sz="1600" dirty="0">
                <a:solidFill>
                  <a:prstClr val="black"/>
                </a:solidFill>
                <a:latin typeface="Arial"/>
              </a:rPr>
              <a:t>aquest període </a:t>
            </a:r>
            <a:r>
              <a:rPr kumimoji="0" lang="ca-ES" sz="1600" b="0" i="0" u="none" strike="noStrike" kern="1200" cap="none" spc="0" normalizeH="0" baseline="0" noProof="0" dirty="0">
                <a:ln>
                  <a:noFill/>
                </a:ln>
                <a:solidFill>
                  <a:prstClr val="black"/>
                </a:solidFill>
                <a:effectLst/>
                <a:uLnTx/>
                <a:uFillTx/>
                <a:latin typeface="Arial"/>
                <a:ea typeface="+mn-ea"/>
                <a:cs typeface="+mn-cs"/>
              </a:rPr>
              <a:t>s’han adjudicat </a:t>
            </a:r>
            <a:r>
              <a:rPr lang="ca-ES" sz="1600" b="1" dirty="0">
                <a:solidFill>
                  <a:prstClr val="black"/>
                </a:solidFill>
                <a:latin typeface="Arial"/>
              </a:rPr>
              <a:t>39</a:t>
            </a:r>
            <a:r>
              <a:rPr kumimoji="0" lang="ca-ES" sz="1600" b="1" i="0" u="none" strike="noStrike" kern="1200" cap="none" spc="0" normalizeH="0" baseline="0" noProof="0" dirty="0">
                <a:ln>
                  <a:noFill/>
                </a:ln>
                <a:solidFill>
                  <a:prstClr val="black"/>
                </a:solidFill>
                <a:effectLst/>
                <a:uLnTx/>
                <a:uFillTx/>
                <a:latin typeface="Arial"/>
                <a:ea typeface="+mn-ea"/>
                <a:cs typeface="+mn-cs"/>
              </a:rPr>
              <a:t> contractes </a:t>
            </a:r>
            <a:r>
              <a:rPr kumimoji="0" lang="ca-ES" sz="1600" b="0" i="0" u="none" strike="noStrike" kern="1200" cap="none" spc="0" normalizeH="0" baseline="0" noProof="0" dirty="0">
                <a:ln>
                  <a:noFill/>
                </a:ln>
                <a:solidFill>
                  <a:prstClr val="black"/>
                </a:solidFill>
                <a:effectLst/>
                <a:uLnTx/>
                <a:uFillTx/>
                <a:latin typeface="Arial"/>
                <a:ea typeface="+mn-ea"/>
                <a:cs typeface="+mn-cs"/>
              </a:rPr>
              <a:t>per un import de </a:t>
            </a:r>
            <a:r>
              <a:rPr kumimoji="0" lang="ca-ES" sz="1600" b="1" i="0" u="none" strike="noStrike" kern="1200" cap="none" spc="0" normalizeH="0" baseline="0" noProof="0" dirty="0">
                <a:ln>
                  <a:noFill/>
                </a:ln>
                <a:solidFill>
                  <a:prstClr val="black"/>
                </a:solidFill>
                <a:effectLst/>
                <a:uLnTx/>
                <a:uFillTx/>
                <a:latin typeface="Arial"/>
                <a:ea typeface="+mn-ea"/>
                <a:cs typeface="+mn-cs"/>
              </a:rPr>
              <a:t>6.987.642,09€</a:t>
            </a:r>
            <a:r>
              <a:rPr kumimoji="0" lang="ca-ES" sz="1600" b="0" i="0" u="none" strike="noStrike" kern="1200" cap="none" spc="0" normalizeH="0" baseline="0" noProof="0" dirty="0">
                <a:ln>
                  <a:noFill/>
                </a:ln>
                <a:solidFill>
                  <a:prstClr val="black"/>
                </a:solidFill>
                <a:effectLst/>
                <a:uLnTx/>
                <a:uFillTx/>
                <a:latin typeface="Arial"/>
                <a:ea typeface="+mn-ea"/>
                <a:cs typeface="+mn-cs"/>
              </a:rPr>
              <a:t>, el que suposa el 19% del nombre total d’adjudicacions i el 34% del total del volum econòmic adjudicat al llarg d’aquest període.</a:t>
            </a: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t>
            </a:r>
            <a:r>
              <a:rPr kumimoji="0" lang="ca-ES" sz="1600" b="1" i="0" u="none" strike="noStrike" kern="1200" cap="none" spc="0" normalizeH="0" baseline="0" noProof="0" dirty="0">
                <a:ln>
                  <a:noFill/>
                </a:ln>
                <a:solidFill>
                  <a:prstClr val="black"/>
                </a:solidFill>
                <a:effectLst/>
                <a:uLnTx/>
                <a:uFillTx/>
                <a:latin typeface="Arial"/>
                <a:ea typeface="+mn-ea"/>
                <a:cs typeface="+mn-cs"/>
              </a:rPr>
              <a:t> </a:t>
            </a:r>
            <a:r>
              <a:rPr kumimoji="0" lang="ca-ES" sz="1600" b="0" i="0" u="sng" strike="noStrike" kern="1200" cap="none" spc="0" normalizeH="0" baseline="0" noProof="0" dirty="0">
                <a:ln>
                  <a:noFill/>
                </a:ln>
                <a:solidFill>
                  <a:prstClr val="black"/>
                </a:solidFill>
                <a:effectLst/>
                <a:uLnTx/>
                <a:uFillTx/>
                <a:latin typeface="Arial"/>
                <a:ea typeface="+mn-ea"/>
                <a:cs typeface="+mn-cs"/>
              </a:rPr>
              <a:t>Clàusules socials</a:t>
            </a:r>
            <a:r>
              <a:rPr kumimoji="0" lang="ca-ES" sz="1600" b="0" i="0" u="none" strike="noStrike" kern="1200" cap="none" spc="0" normalizeH="0" baseline="0" noProof="0" dirty="0">
                <a:ln>
                  <a:noFill/>
                </a:ln>
                <a:solidFill>
                  <a:prstClr val="black"/>
                </a:solidFill>
                <a:effectLst/>
                <a:uLnTx/>
                <a:uFillTx/>
                <a:latin typeface="Arial"/>
                <a:ea typeface="+mn-ea"/>
                <a:cs typeface="+mn-cs"/>
              </a:rPr>
              <a:t>: En aquest període s’han adjudicat</a:t>
            </a:r>
            <a:r>
              <a:rPr kumimoji="0" lang="ca-ES" sz="1600" b="1" i="0" u="none" strike="noStrike" kern="1200" cap="none" spc="0" normalizeH="0" baseline="0" noProof="0" dirty="0">
                <a:ln>
                  <a:noFill/>
                </a:ln>
                <a:solidFill>
                  <a:prstClr val="black"/>
                </a:solidFill>
                <a:effectLst/>
                <a:uLnTx/>
                <a:uFillTx/>
                <a:latin typeface="Arial"/>
                <a:ea typeface="+mn-ea"/>
                <a:cs typeface="+mn-cs"/>
              </a:rPr>
              <a:t> 131 contractes </a:t>
            </a:r>
            <a:r>
              <a:rPr kumimoji="0" lang="ca-ES" sz="1600" b="0" i="0" u="none" strike="noStrike" kern="1200" cap="none" spc="0" normalizeH="0" baseline="0" noProof="0" dirty="0">
                <a:ln>
                  <a:noFill/>
                </a:ln>
                <a:solidFill>
                  <a:prstClr val="black"/>
                </a:solidFill>
                <a:effectLst/>
                <a:uLnTx/>
                <a:uFillTx/>
                <a:latin typeface="Arial"/>
                <a:ea typeface="+mn-ea"/>
                <a:cs typeface="+mn-cs"/>
              </a:rPr>
              <a:t>amb per un import de </a:t>
            </a:r>
            <a:r>
              <a:rPr kumimoji="0" lang="ca-ES" sz="1600" b="1" i="0" u="none" strike="noStrike" kern="1200" cap="none" spc="0" normalizeH="0" baseline="0" noProof="0" dirty="0">
                <a:ln>
                  <a:noFill/>
                </a:ln>
                <a:solidFill>
                  <a:prstClr val="black"/>
                </a:solidFill>
                <a:effectLst/>
                <a:uLnTx/>
                <a:uFillTx/>
                <a:latin typeface="Arial"/>
                <a:ea typeface="+mn-ea"/>
                <a:cs typeface="+mn-cs"/>
              </a:rPr>
              <a:t>18.008.094,00€</a:t>
            </a:r>
            <a:r>
              <a:rPr kumimoji="0" lang="ca-ES" sz="1600" b="0" i="0" u="none" strike="noStrike" kern="1200" cap="none" spc="0" normalizeH="0" baseline="0" noProof="0" dirty="0">
                <a:ln>
                  <a:noFill/>
                </a:ln>
                <a:solidFill>
                  <a:prstClr val="black"/>
                </a:solidFill>
                <a:effectLst/>
                <a:uLnTx/>
                <a:uFillTx/>
                <a:latin typeface="Arial"/>
                <a:ea typeface="+mn-ea"/>
                <a:cs typeface="+mn-cs"/>
              </a:rPr>
              <a:t>, el que suposa el 65% del nombre total d’adjudicacions i el </a:t>
            </a:r>
            <a:r>
              <a:rPr lang="ca-ES" sz="1600" dirty="0">
                <a:solidFill>
                  <a:prstClr val="black"/>
                </a:solidFill>
                <a:latin typeface="Arial"/>
              </a:rPr>
              <a:t>88</a:t>
            </a:r>
            <a:r>
              <a:rPr kumimoji="0" lang="ca-ES" sz="1600" b="0" i="0" u="none" strike="noStrike" kern="1200" cap="none" spc="0" normalizeH="0" baseline="0" noProof="0" dirty="0">
                <a:ln>
                  <a:noFill/>
                </a:ln>
                <a:solidFill>
                  <a:prstClr val="black"/>
                </a:solidFill>
                <a:effectLst/>
                <a:uLnTx/>
                <a:uFillTx/>
                <a:latin typeface="Arial"/>
                <a:ea typeface="+mn-ea"/>
                <a:cs typeface="+mn-cs"/>
              </a:rPr>
              <a:t>% del total del volum econòmic adjudicat.</a:t>
            </a:r>
          </a:p>
          <a:p>
            <a:pPr marL="28440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PR</a:t>
            </a:r>
            <a:r>
              <a:rPr lang="ca-ES" sz="1600" b="1" dirty="0">
                <a:solidFill>
                  <a:srgbClr val="C00000"/>
                </a:solidFill>
                <a:latin typeface="Arial"/>
              </a:rPr>
              <a:t>ÒRROGUES</a:t>
            </a:r>
          </a:p>
          <a:p>
            <a:pPr marR="0" lvl="0" algn="just" defTabSz="914400" rtl="0" eaLnBrk="1" fontAlgn="auto" latinLnBrk="0" hangingPunct="1">
              <a:lnSpc>
                <a:spcPct val="100000"/>
              </a:lnSpc>
              <a:spcBef>
                <a:spcPts val="0"/>
              </a:spcBef>
              <a:spcAft>
                <a:spcPts val="0"/>
              </a:spcAft>
              <a:buClrTx/>
              <a:buSzTx/>
              <a:tabLst/>
              <a:defRPr/>
            </a:pPr>
            <a:r>
              <a:rPr lang="ca-ES" sz="1600" b="1" dirty="0">
                <a:solidFill>
                  <a:srgbClr val="C00000"/>
                </a:solidFill>
                <a:latin typeface="Arial"/>
              </a:rPr>
              <a:t>     </a:t>
            </a:r>
            <a:r>
              <a:rPr kumimoji="0" lang="ca-ES" sz="1600" b="0" i="1" u="none" strike="noStrike" kern="1200" cap="none" spc="0" normalizeH="0" baseline="0" noProof="0" dirty="0">
                <a:ln>
                  <a:noFill/>
                </a:ln>
                <a:solidFill>
                  <a:srgbClr val="C00000"/>
                </a:solidFill>
                <a:effectLst/>
                <a:uLnTx/>
                <a:uFillTx/>
                <a:latin typeface="Arial"/>
                <a:ea typeface="+mn-ea"/>
                <a:cs typeface="+mn-cs"/>
              </a:rPr>
              <a:t>(no inclou el sector públic)</a:t>
            </a:r>
            <a:r>
              <a:rPr lang="ca-ES" sz="1600" b="1" dirty="0">
                <a:solidFill>
                  <a:srgbClr val="C00000"/>
                </a:solidFill>
                <a:latin typeface="Arial"/>
              </a:rPr>
              <a:t> </a:t>
            </a:r>
          </a:p>
          <a:p>
            <a:pPr marR="0" lvl="0" algn="just" defTabSz="914400" rtl="0" eaLnBrk="1" fontAlgn="auto" latinLnBrk="0" hangingPunct="1">
              <a:lnSpc>
                <a:spcPct val="100000"/>
              </a:lnSpc>
              <a:spcBef>
                <a:spcPts val="0"/>
              </a:spcBef>
              <a:spcAft>
                <a:spcPts val="0"/>
              </a:spcAft>
              <a:buClrTx/>
              <a:buSzTx/>
              <a:tabLst/>
              <a:defRPr/>
            </a:pPr>
            <a:endParaRPr kumimoji="0" lang="ca-ES" sz="1600" b="1" i="0" u="none" strike="noStrike" kern="1200" cap="none" spc="0" normalizeH="0" baseline="0" noProof="0" dirty="0">
              <a:ln>
                <a:noFill/>
              </a:ln>
              <a:solidFill>
                <a:srgbClr val="0000FF"/>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En el primer trimestre de 2026 s’ha aprovat un total de </a:t>
            </a:r>
            <a:r>
              <a:rPr kumimoji="0" lang="ca-ES" sz="1600" b="1" i="0" u="none" strike="noStrike" kern="1200" cap="none" spc="0" normalizeH="0" baseline="0" noProof="0" dirty="0">
                <a:ln>
                  <a:noFill/>
                </a:ln>
                <a:solidFill>
                  <a:prstClr val="black"/>
                </a:solidFill>
                <a:effectLst/>
                <a:uLnTx/>
                <a:uFillTx/>
                <a:latin typeface="Arial"/>
                <a:ea typeface="+mn-ea"/>
                <a:cs typeface="+mn-cs"/>
              </a:rPr>
              <a:t>72</a:t>
            </a:r>
            <a:r>
              <a:rPr kumimoji="0" lang="ca-ES" sz="1600" b="0" i="0" u="none" strike="noStrike" kern="1200" cap="none" spc="0" normalizeH="0" baseline="0" noProof="0" dirty="0">
                <a:ln>
                  <a:noFill/>
                </a:ln>
                <a:solidFill>
                  <a:prstClr val="black"/>
                </a:solidFill>
                <a:effectLst/>
                <a:uLnTx/>
                <a:uFillTx/>
                <a:latin typeface="Arial"/>
                <a:ea typeface="+mn-ea"/>
                <a:cs typeface="+mn-cs"/>
              </a:rPr>
              <a:t> pròrrogues per un import de 1</a:t>
            </a:r>
            <a:r>
              <a:rPr kumimoji="0" lang="ca-ES" sz="1600" b="1" i="0" u="none" strike="noStrike" kern="1200" cap="none" spc="0" normalizeH="0" baseline="0" noProof="0" dirty="0">
                <a:ln>
                  <a:noFill/>
                </a:ln>
                <a:solidFill>
                  <a:prstClr val="black"/>
                </a:solidFill>
                <a:effectLst/>
                <a:uLnTx/>
                <a:uFillTx/>
                <a:latin typeface="Arial"/>
                <a:ea typeface="+mn-ea"/>
                <a:cs typeface="+mn-cs"/>
              </a:rPr>
              <a:t>8.053.987,25€</a:t>
            </a:r>
            <a:r>
              <a:rPr kumimoji="0" lang="ca-ES" sz="1600" b="0" i="0" u="none" strike="noStrike" kern="1200" cap="none" spc="0" normalizeH="0" baseline="0" noProof="0" dirty="0">
                <a:ln>
                  <a:noFill/>
                </a:ln>
                <a:solidFill>
                  <a:prstClr val="black"/>
                </a:solidFill>
                <a:effectLst/>
                <a:uLnTx/>
                <a:uFillTx/>
                <a:latin typeface="Arial"/>
                <a:ea typeface="+mn-ea"/>
                <a:cs typeface="+mn-cs"/>
              </a:rPr>
              <a:t>.</a:t>
            </a:r>
          </a:p>
          <a:p>
            <a:pPr marL="28440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a:rPr>
              <a:t>El 34,7% del nombre total de pròrrogues corresponen a l’Àrea de Serveis Generals i Transició Digital.</a:t>
            </a: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l’import, el </a:t>
            </a:r>
            <a:r>
              <a:rPr lang="ca-ES" sz="1600" dirty="0">
                <a:solidFill>
                  <a:prstClr val="black"/>
                </a:solidFill>
                <a:latin typeface="Arial"/>
              </a:rPr>
              <a:t>76</a:t>
            </a:r>
            <a:r>
              <a:rPr kumimoji="0" lang="ca-ES" sz="1600" b="0" i="0" u="none" strike="noStrike" kern="1200" cap="none" spc="0" normalizeH="0" baseline="0" noProof="0" dirty="0">
                <a:ln>
                  <a:noFill/>
                </a:ln>
                <a:solidFill>
                  <a:prstClr val="black"/>
                </a:solidFill>
                <a:effectLst/>
                <a:uLnTx/>
                <a:uFillTx/>
                <a:latin typeface="Arial"/>
                <a:ea typeface="+mn-ea"/>
                <a:cs typeface="+mn-cs"/>
              </a:rPr>
              <a:t>% de l'import total l’</a:t>
            </a:r>
            <a:r>
              <a:rPr lang="ca-ES" sz="1600" dirty="0">
                <a:solidFill>
                  <a:prstClr val="black"/>
                </a:solidFill>
                <a:latin typeface="Arial"/>
              </a:rPr>
              <a:t>ha tramès l’Àrea </a:t>
            </a:r>
            <a:r>
              <a:rPr kumimoji="0" lang="ca-ES" sz="1600" b="0" i="0" u="none" strike="noStrike" kern="1200" cap="none" spc="0" normalizeH="0" baseline="0" noProof="0" dirty="0">
                <a:ln>
                  <a:noFill/>
                </a:ln>
                <a:solidFill>
                  <a:prstClr val="black"/>
                </a:solidFill>
                <a:effectLst/>
                <a:uLnTx/>
                <a:uFillTx/>
                <a:latin typeface="Arial"/>
                <a:ea typeface="+mn-ea"/>
                <a:cs typeface="+mn-cs"/>
              </a:rPr>
              <a:t>de Serveis Generals i Transició Digital.</a:t>
            </a:r>
            <a:endParaRPr lang="ca-ES" sz="1600" dirty="0">
              <a:solidFill>
                <a:prstClr val="black"/>
              </a:solidFill>
              <a:latin typeface="Arial"/>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Quant al nombre, són les pròrrogues de serveis les més habituals</a:t>
            </a:r>
            <a:r>
              <a:rPr lang="ca-ES" sz="1600" dirty="0">
                <a:solidFill>
                  <a:prstClr val="black"/>
                </a:solidFill>
                <a:latin typeface="Arial"/>
              </a:rPr>
              <a:t> (80,6%).</a:t>
            </a: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l’import són els contractes de serveis els que suposen més volum econòmic (</a:t>
            </a:r>
            <a:r>
              <a:rPr lang="ca-ES" sz="1600" dirty="0">
                <a:solidFill>
                  <a:prstClr val="black"/>
                </a:solidFill>
                <a:latin typeface="Arial"/>
              </a:rPr>
              <a:t>92,9</a:t>
            </a:r>
            <a:r>
              <a:rPr kumimoji="0" lang="ca-ES" sz="1600" b="0" i="0" u="none" strike="noStrike" kern="1200" cap="none" spc="0" normalizeH="0" baseline="0" noProof="0" dirty="0">
                <a:ln>
                  <a:noFill/>
                </a:ln>
                <a:solidFill>
                  <a:prstClr val="black"/>
                </a:solidFill>
                <a:effectLst/>
                <a:uLnTx/>
                <a:uFillTx/>
                <a:latin typeface="Arial"/>
                <a:ea typeface="+mn-ea"/>
                <a:cs typeface="+mn-cs"/>
              </a:rPr>
              <a:t>%).</a:t>
            </a:r>
          </a:p>
        </p:txBody>
      </p:sp>
      <p:sp>
        <p:nvSpPr>
          <p:cNvPr id="5" name="Contenidor de número de diapositiva 4">
            <a:extLst>
              <a:ext uri="{FF2B5EF4-FFF2-40B4-BE49-F238E27FC236}">
                <a16:creationId xmlns:a16="http://schemas.microsoft.com/office/drawing/2014/main" id="{FC8D7E4C-A91A-433D-B742-207C7E98FB6C}"/>
              </a:ext>
            </a:extLst>
          </p:cNvPr>
          <p:cNvSpPr>
            <a:spLocks noGrp="1"/>
          </p:cNvSpPr>
          <p:nvPr>
            <p:ph type="sldNum" sz="quarter" idx="12"/>
          </p:nvPr>
        </p:nvSpPr>
        <p:spPr>
          <a:xfrm>
            <a:off x="5949537" y="11291925"/>
            <a:ext cx="460725" cy="649111"/>
          </a:xfrm>
        </p:spPr>
        <p:txBody>
          <a:bodyPr/>
          <a:lstStyle/>
          <a:p>
            <a:fld id="{69A02D07-1340-466E-8F89-ABB91E672000}" type="slidenum">
              <a:rPr lang="ca-ES" b="1" smtClean="0">
                <a:solidFill>
                  <a:schemeClr val="tx1"/>
                </a:solidFill>
              </a:rPr>
              <a:t>66</a:t>
            </a:fld>
            <a:endParaRPr lang="ca-ES" b="1">
              <a:solidFill>
                <a:schemeClr val="tx1"/>
              </a:solidFill>
            </a:endParaRPr>
          </a:p>
        </p:txBody>
      </p:sp>
      <p:sp>
        <p:nvSpPr>
          <p:cNvPr id="6" name="QuadreDeText 5">
            <a:extLst>
              <a:ext uri="{FF2B5EF4-FFF2-40B4-BE49-F238E27FC236}">
                <a16:creationId xmlns:a16="http://schemas.microsoft.com/office/drawing/2014/main" id="{A5DBB468-9F4B-7E3F-5014-D9E7567A50C6}"/>
              </a:ext>
            </a:extLst>
          </p:cNvPr>
          <p:cNvSpPr txBox="1"/>
          <p:nvPr/>
        </p:nvSpPr>
        <p:spPr>
          <a:xfrm>
            <a:off x="119958" y="250964"/>
            <a:ext cx="6059941" cy="3046988"/>
          </a:xfrm>
          <a:prstGeom prst="rect">
            <a:avLst/>
          </a:prstGeom>
          <a:noFill/>
        </p:spPr>
        <p:txBody>
          <a:bodyPr wrap="square">
            <a:spAutoFit/>
          </a:bodyPr>
          <a:lstStyle/>
          <a:p>
            <a:pPr marL="28440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TIPOLOGIA D’EMPRESES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La tipologia de les empreses adjudicatàries</a:t>
            </a:r>
            <a:r>
              <a:rPr lang="ca-ES" sz="1600" dirty="0">
                <a:solidFill>
                  <a:prstClr val="black"/>
                </a:solidFill>
                <a:latin typeface="Arial"/>
              </a:rPr>
              <a:t> per</a:t>
            </a:r>
            <a:r>
              <a:rPr kumimoji="0" lang="ca-ES" sz="1600" b="0" i="0" u="none" strike="noStrike" kern="1200" cap="none" spc="0" normalizeH="0" baseline="0" noProof="0" dirty="0">
                <a:ln>
                  <a:noFill/>
                </a:ln>
                <a:solidFill>
                  <a:prstClr val="black"/>
                </a:solidFill>
                <a:effectLst/>
                <a:uLnTx/>
                <a:uFillTx/>
                <a:latin typeface="Arial"/>
                <a:ea typeface="+mn-ea"/>
                <a:cs typeface="+mn-cs"/>
              </a:rPr>
              <a:t> procediments oberts adjudicats al llarg del primer trimestre de 2026, presenta la següent distribució, pel que fa al nombre: el 81% han estat pimes i el 19% a grans empreses.</a:t>
            </a: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a:t>
            </a:r>
            <a:r>
              <a:rPr lang="ca-ES" sz="1600" dirty="0">
                <a:solidFill>
                  <a:prstClr val="black"/>
                </a:solidFill>
                <a:latin typeface="Arial"/>
              </a:rPr>
              <a:t>fa a l’import, el 62% de l’import tota adjudicat ha estat a pimes i el 38% a grans empreses. </a:t>
            </a: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La tipologia </a:t>
            </a:r>
            <a:r>
              <a:rPr lang="ca-ES" sz="1600" dirty="0">
                <a:solidFill>
                  <a:prstClr val="black"/>
                </a:solidFill>
                <a:latin typeface="Arial"/>
              </a:rPr>
              <a:t>de les empreses licitadores (només referida a les àrees de la corporació) presenta els percentatges següents: 87,2% pimes i 12,8% grans empreses.</a:t>
            </a: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7215102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F4A6B2F1-AC8E-298C-F02C-F1293A1F509E}"/>
              </a:ext>
            </a:extLst>
          </p:cNvPr>
          <p:cNvSpPr>
            <a:spLocks noGrp="1"/>
          </p:cNvSpPr>
          <p:nvPr>
            <p:ph type="sldNum" sz="quarter" idx="12"/>
          </p:nvPr>
        </p:nvSpPr>
        <p:spPr/>
        <p:txBody>
          <a:bodyPr/>
          <a:lstStyle/>
          <a:p>
            <a:fld id="{69A02D07-1340-466E-8F89-ABB91E672000}" type="slidenum">
              <a:rPr lang="ca-ES" smtClean="0"/>
              <a:t>67</a:t>
            </a:fld>
            <a:endParaRPr lang="ca-ES"/>
          </a:p>
        </p:txBody>
      </p:sp>
      <p:sp>
        <p:nvSpPr>
          <p:cNvPr id="4" name="QuadreDeText 3">
            <a:extLst>
              <a:ext uri="{FF2B5EF4-FFF2-40B4-BE49-F238E27FC236}">
                <a16:creationId xmlns:a16="http://schemas.microsoft.com/office/drawing/2014/main" id="{4B6BE61E-66B1-3C19-0781-E1284E69D14F}"/>
              </a:ext>
            </a:extLst>
          </p:cNvPr>
          <p:cNvSpPr txBox="1"/>
          <p:nvPr/>
        </p:nvSpPr>
        <p:spPr>
          <a:xfrm>
            <a:off x="301171" y="3043849"/>
            <a:ext cx="6255655" cy="1077218"/>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a-ES" sz="1600" b="1" dirty="0">
                <a:solidFill>
                  <a:srgbClr val="C00000"/>
                </a:solidFill>
                <a:latin typeface="Arial"/>
              </a:rPr>
              <a:t>ADJUDICACIONS NEXT GENERATION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Al llarg del primer trimestre de 2026 no s’ha adjudicat cap expedient </a:t>
            </a:r>
            <a:r>
              <a:rPr lang="ca-ES" sz="1600" dirty="0">
                <a:solidFill>
                  <a:prstClr val="black"/>
                </a:solidFill>
                <a:latin typeface="Arial"/>
              </a:rPr>
              <a:t>finançat pel Fons Europeu.</a:t>
            </a:r>
            <a:endParaRPr kumimoji="0" lang="ca-ES" sz="1600" b="1" i="0" u="none" strike="noStrike" kern="1200" cap="none" spc="0" normalizeH="0" baseline="0" noProof="0" dirty="0">
              <a:ln>
                <a:noFill/>
              </a:ln>
              <a:solidFill>
                <a:prstClr val="black"/>
              </a:solidFill>
              <a:effectLst/>
              <a:uLnTx/>
              <a:uFillTx/>
              <a:latin typeface="Arial"/>
              <a:ea typeface="+mn-ea"/>
              <a:cs typeface="+mn-cs"/>
            </a:endParaRPr>
          </a:p>
        </p:txBody>
      </p:sp>
      <p:sp>
        <p:nvSpPr>
          <p:cNvPr id="3" name="Rectangle 2">
            <a:extLst>
              <a:ext uri="{FF2B5EF4-FFF2-40B4-BE49-F238E27FC236}">
                <a16:creationId xmlns:a16="http://schemas.microsoft.com/office/drawing/2014/main" id="{D39726D9-DDF2-B56B-5A20-AC0B6A67923F}"/>
              </a:ext>
            </a:extLst>
          </p:cNvPr>
          <p:cNvSpPr/>
          <p:nvPr/>
        </p:nvSpPr>
        <p:spPr>
          <a:xfrm>
            <a:off x="301171" y="4470094"/>
            <a:ext cx="6255656" cy="1569660"/>
          </a:xfrm>
          <a:prstGeom prst="rect">
            <a:avLst/>
          </a:prstGeom>
        </p:spPr>
        <p:txBody>
          <a:bodyPr wrap="square">
            <a:spAutoFit/>
          </a:bodyPr>
          <a:lstStyle/>
          <a:p>
            <a:pPr marL="28440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EXPEDIENTS EN EXECUCIÓ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 data 31/03/2026 el nombre d’expedients en execució per part de la Corporació i el sector públic gestionat per la Direcció de Serveis de Compra Pública ha estat de </a:t>
            </a:r>
            <a:r>
              <a:rPr lang="ca-ES" sz="1600" dirty="0">
                <a:solidFill>
                  <a:prstClr val="black"/>
                </a:solidFill>
                <a:latin typeface="Arial"/>
              </a:rPr>
              <a:t>626</a:t>
            </a:r>
            <a:r>
              <a:rPr kumimoji="0" lang="ca-ES" sz="1600" b="0" i="0" u="none" strike="noStrike" kern="1200" cap="none" spc="0" normalizeH="0" baseline="0" noProof="0" dirty="0">
                <a:ln>
                  <a:noFill/>
                </a:ln>
                <a:solidFill>
                  <a:prstClr val="black"/>
                </a:solidFill>
                <a:effectLst/>
                <a:uLnTx/>
                <a:uFillTx/>
                <a:latin typeface="Arial"/>
                <a:ea typeface="+mn-ea"/>
                <a:cs typeface="+mn-cs"/>
              </a:rPr>
              <a:t> .</a:t>
            </a:r>
          </a:p>
        </p:txBody>
      </p:sp>
      <p:sp>
        <p:nvSpPr>
          <p:cNvPr id="5" name="QuadreDeText 4">
            <a:extLst>
              <a:ext uri="{FF2B5EF4-FFF2-40B4-BE49-F238E27FC236}">
                <a16:creationId xmlns:a16="http://schemas.microsoft.com/office/drawing/2014/main" id="{01B5D79A-2BA5-B310-8A9E-408582F38648}"/>
              </a:ext>
            </a:extLst>
          </p:cNvPr>
          <p:cNvSpPr txBox="1"/>
          <p:nvPr/>
        </p:nvSpPr>
        <p:spPr>
          <a:xfrm>
            <a:off x="301171" y="878940"/>
            <a:ext cx="6255655" cy="1815882"/>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a-ES" sz="1600" b="1" dirty="0">
                <a:solidFill>
                  <a:srgbClr val="C00000"/>
                </a:solidFill>
                <a:latin typeface="Arial"/>
              </a:rPr>
              <a:t>SISTEMES DE RACIONALITZACIÓ DE LA CONTRACTACIÓ</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Al llarg del primer trimestre de 2026 no s’ha adjudicat cap expedient per sistema dinàmic d’adjudicació.</a:t>
            </a:r>
          </a:p>
          <a:p>
            <a:pPr marL="28440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a:rPr>
              <a:t>En aquest període s’han adjudicat dos acords marc amb pluralitat d’empreses (4 adjudicacions) per un import total de 583.432,00€.</a:t>
            </a:r>
            <a:endParaRPr kumimoji="0" lang="ca-ES" sz="160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539796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A975A2BB-5042-4CA9-B02F-5DBE9453B167}"/>
              </a:ext>
            </a:extLst>
          </p:cNvPr>
          <p:cNvSpPr txBox="1"/>
          <p:nvPr/>
        </p:nvSpPr>
        <p:spPr>
          <a:xfrm>
            <a:off x="636097" y="340578"/>
            <a:ext cx="5582763" cy="3293209"/>
          </a:xfrm>
          <a:prstGeom prst="rect">
            <a:avLst/>
          </a:prstGeom>
          <a:noFill/>
        </p:spPr>
        <p:txBody>
          <a:bodyPr wrap="square" rtlCol="0">
            <a:spAutoFit/>
          </a:bodyPr>
          <a:lstStyle/>
          <a:p>
            <a:pPr defTabSz="914400"/>
            <a:r>
              <a:rPr lang="ca-ES" sz="1600" b="1" dirty="0">
                <a:solidFill>
                  <a:srgbClr val="0000FF"/>
                </a:solidFill>
                <a:latin typeface="Arial"/>
              </a:rPr>
              <a:t>1. ADJUDICACIONS</a:t>
            </a:r>
          </a:p>
          <a:p>
            <a:pPr defTabSz="914400"/>
            <a:endParaRPr lang="ca-ES" sz="1600" b="1" dirty="0">
              <a:solidFill>
                <a:srgbClr val="0000FF"/>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panose="020B0604020202020204" pitchFamily="34" charset="0"/>
              <a:cs typeface="Arial" panose="020B0604020202020204" pitchFamily="34" charset="0"/>
            </a:endParaRPr>
          </a:p>
          <a:p>
            <a:pPr algn="just" defTabSz="914400"/>
            <a:r>
              <a:rPr lang="ca-ES" sz="1600" dirty="0">
                <a:solidFill>
                  <a:prstClr val="black"/>
                </a:solidFill>
                <a:latin typeface="Arial" panose="020B0604020202020204" pitchFamily="34" charset="0"/>
                <a:cs typeface="Arial" panose="020B0604020202020204" pitchFamily="34" charset="0"/>
              </a:rPr>
              <a:t>L’activitat contractual analitzada en aquest primer epígraf recull les adjudicacions promogudes des de les diferents àrees de la corporació i del seu sector públic efectuades al llarg del primer trimestre de 2026, independentment de les dates de tramitació o any de la seva execució.</a:t>
            </a:r>
          </a:p>
          <a:p>
            <a:pPr algn="just" defTabSz="914400"/>
            <a:endParaRPr lang="ca-ES" sz="1600" dirty="0">
              <a:solidFill>
                <a:prstClr val="black"/>
              </a:solidFill>
              <a:latin typeface="Arial" panose="020B0604020202020204" pitchFamily="34" charset="0"/>
              <a:cs typeface="Arial" panose="020B0604020202020204" pitchFamily="34" charset="0"/>
            </a:endParaRPr>
          </a:p>
          <a:p>
            <a:pPr algn="just" defTabSz="914400"/>
            <a:r>
              <a:rPr lang="ca-ES" sz="1600" dirty="0">
                <a:solidFill>
                  <a:prstClr val="black"/>
                </a:solidFill>
                <a:latin typeface="Arial" panose="020B0604020202020204" pitchFamily="34" charset="0"/>
                <a:cs typeface="Arial" panose="020B0604020202020204" pitchFamily="34" charset="0"/>
              </a:rPr>
              <a:t>En la taula següent es presenta l’activitat contractual que es concreta en un total de </a:t>
            </a:r>
            <a:r>
              <a:rPr lang="ca-ES" sz="1600" b="1" dirty="0">
                <a:solidFill>
                  <a:srgbClr val="0000FF"/>
                </a:solidFill>
                <a:latin typeface="Arial" panose="020B0604020202020204" pitchFamily="34" charset="0"/>
                <a:cs typeface="Arial" panose="020B0604020202020204" pitchFamily="34" charset="0"/>
              </a:rPr>
              <a:t>229</a:t>
            </a:r>
            <a:r>
              <a:rPr lang="ca-ES" sz="1600" b="1" dirty="0">
                <a:solidFill>
                  <a:prstClr val="black"/>
                </a:solidFill>
                <a:latin typeface="Arial" panose="020B0604020202020204" pitchFamily="34" charset="0"/>
                <a:cs typeface="Arial" panose="020B0604020202020204" pitchFamily="34" charset="0"/>
              </a:rPr>
              <a:t> </a:t>
            </a:r>
            <a:r>
              <a:rPr lang="ca-ES" sz="1600" dirty="0">
                <a:solidFill>
                  <a:prstClr val="black"/>
                </a:solidFill>
                <a:latin typeface="Arial" panose="020B0604020202020204" pitchFamily="34" charset="0"/>
                <a:cs typeface="Arial" panose="020B0604020202020204" pitchFamily="34" charset="0"/>
              </a:rPr>
              <a:t>adjudicacions per un import global de </a:t>
            </a:r>
            <a:r>
              <a:rPr lang="ca-ES" sz="1600" b="1" dirty="0">
                <a:solidFill>
                  <a:srgbClr val="0000FF"/>
                </a:solidFill>
                <a:latin typeface="Arial" panose="020B0604020202020204" pitchFamily="34" charset="0"/>
                <a:cs typeface="Arial" panose="020B0604020202020204" pitchFamily="34" charset="0"/>
              </a:rPr>
              <a:t>23.720.830,37 € </a:t>
            </a:r>
            <a:r>
              <a:rPr lang="ca-ES" sz="1600" dirty="0">
                <a:latin typeface="Arial" panose="020B0604020202020204" pitchFamily="34" charset="0"/>
                <a:cs typeface="Arial" panose="020B0604020202020204" pitchFamily="34" charset="0"/>
              </a:rPr>
              <a:t>amb el detall que mostra la següent taula:</a:t>
            </a:r>
          </a:p>
        </p:txBody>
      </p:sp>
      <p:sp>
        <p:nvSpPr>
          <p:cNvPr id="4" name="Contenidor de número de diapositiva 3">
            <a:extLst>
              <a:ext uri="{FF2B5EF4-FFF2-40B4-BE49-F238E27FC236}">
                <a16:creationId xmlns:a16="http://schemas.microsoft.com/office/drawing/2014/main" id="{E621A889-3A51-4E8D-8860-3B1783BDC79B}"/>
              </a:ext>
            </a:extLst>
          </p:cNvPr>
          <p:cNvSpPr>
            <a:spLocks noGrp="1"/>
          </p:cNvSpPr>
          <p:nvPr>
            <p:ph type="sldNum" sz="quarter" idx="12"/>
          </p:nvPr>
        </p:nvSpPr>
        <p:spPr>
          <a:xfrm>
            <a:off x="6099349" y="11300181"/>
            <a:ext cx="287163" cy="649111"/>
          </a:xfrm>
        </p:spPr>
        <p:txBody>
          <a:bodyPr/>
          <a:lstStyle/>
          <a:p>
            <a:fld id="{69A02D07-1340-466E-8F89-ABB91E672000}" type="slidenum">
              <a:rPr lang="ca-ES" b="1" smtClean="0">
                <a:solidFill>
                  <a:schemeClr val="tx1"/>
                </a:solidFill>
              </a:rPr>
              <a:t>7</a:t>
            </a:fld>
            <a:endParaRPr lang="ca-ES" b="1" dirty="0">
              <a:solidFill>
                <a:schemeClr val="tx1"/>
              </a:solidFill>
            </a:endParaRPr>
          </a:p>
        </p:txBody>
      </p:sp>
      <p:sp>
        <p:nvSpPr>
          <p:cNvPr id="5" name="QuadreDeText 4">
            <a:extLst>
              <a:ext uri="{FF2B5EF4-FFF2-40B4-BE49-F238E27FC236}">
                <a16:creationId xmlns:a16="http://schemas.microsoft.com/office/drawing/2014/main" id="{7005C5A7-8327-BBB3-679A-233572CFDAB4}"/>
              </a:ext>
            </a:extLst>
          </p:cNvPr>
          <p:cNvSpPr txBox="1"/>
          <p:nvPr/>
        </p:nvSpPr>
        <p:spPr>
          <a:xfrm>
            <a:off x="727968" y="8531664"/>
            <a:ext cx="5658544" cy="1077218"/>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Del total de les adjudicacions del primer trimestre de 2026, el 88% correspon a les Àrees de la Corporació i el 12% al seu sector públic. Pel que fa als imports, els percentatges es situen en el 86% i el 14%.</a:t>
            </a:r>
          </a:p>
        </p:txBody>
      </p:sp>
      <p:pic>
        <p:nvPicPr>
          <p:cNvPr id="6" name="Imatge 5">
            <a:extLst>
              <a:ext uri="{FF2B5EF4-FFF2-40B4-BE49-F238E27FC236}">
                <a16:creationId xmlns:a16="http://schemas.microsoft.com/office/drawing/2014/main" id="{7FB8491E-014B-DA92-1002-9B6211F37432}"/>
              </a:ext>
            </a:extLst>
          </p:cNvPr>
          <p:cNvPicPr>
            <a:picLocks noChangeAspect="1"/>
          </p:cNvPicPr>
          <p:nvPr/>
        </p:nvPicPr>
        <p:blipFill>
          <a:blip r:embed="rId2"/>
          <a:stretch>
            <a:fillRect/>
          </a:stretch>
        </p:blipFill>
        <p:spPr>
          <a:xfrm>
            <a:off x="1176403" y="3934183"/>
            <a:ext cx="4502150" cy="800100"/>
          </a:xfrm>
          <a:prstGeom prst="rect">
            <a:avLst/>
          </a:prstGeom>
        </p:spPr>
      </p:pic>
      <p:pic>
        <p:nvPicPr>
          <p:cNvPr id="8" name="Imatge 7">
            <a:extLst>
              <a:ext uri="{FF2B5EF4-FFF2-40B4-BE49-F238E27FC236}">
                <a16:creationId xmlns:a16="http://schemas.microsoft.com/office/drawing/2014/main" id="{3CDD9C12-E3D5-CAA9-7644-656BBB985136}"/>
              </a:ext>
            </a:extLst>
          </p:cNvPr>
          <p:cNvPicPr>
            <a:picLocks noChangeAspect="1"/>
          </p:cNvPicPr>
          <p:nvPr/>
        </p:nvPicPr>
        <p:blipFill>
          <a:blip r:embed="rId3"/>
          <a:stretch>
            <a:fillRect/>
          </a:stretch>
        </p:blipFill>
        <p:spPr>
          <a:xfrm>
            <a:off x="371390" y="5625481"/>
            <a:ext cx="3201582" cy="2280353"/>
          </a:xfrm>
          <a:prstGeom prst="rect">
            <a:avLst/>
          </a:prstGeom>
        </p:spPr>
      </p:pic>
      <p:pic>
        <p:nvPicPr>
          <p:cNvPr id="13" name="Imatge 12">
            <a:extLst>
              <a:ext uri="{FF2B5EF4-FFF2-40B4-BE49-F238E27FC236}">
                <a16:creationId xmlns:a16="http://schemas.microsoft.com/office/drawing/2014/main" id="{6336A3B9-7739-0CDC-F322-2753E4332C33}"/>
              </a:ext>
            </a:extLst>
          </p:cNvPr>
          <p:cNvPicPr>
            <a:picLocks noChangeAspect="1"/>
          </p:cNvPicPr>
          <p:nvPr/>
        </p:nvPicPr>
        <p:blipFill>
          <a:blip r:embed="rId4"/>
          <a:stretch>
            <a:fillRect/>
          </a:stretch>
        </p:blipFill>
        <p:spPr>
          <a:xfrm>
            <a:off x="3499945" y="5625481"/>
            <a:ext cx="2413646" cy="2301286"/>
          </a:xfrm>
          <a:prstGeom prst="rect">
            <a:avLst/>
          </a:prstGeom>
        </p:spPr>
      </p:pic>
    </p:spTree>
    <p:extLst>
      <p:ext uri="{BB962C8B-B14F-4D97-AF65-F5344CB8AC3E}">
        <p14:creationId xmlns:p14="http://schemas.microsoft.com/office/powerpoint/2010/main" val="3299797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70577F7E-0A64-4C4D-8226-2FA309D666EE}"/>
              </a:ext>
            </a:extLst>
          </p:cNvPr>
          <p:cNvSpPr txBox="1"/>
          <p:nvPr/>
        </p:nvSpPr>
        <p:spPr>
          <a:xfrm>
            <a:off x="477652" y="388505"/>
            <a:ext cx="5773994" cy="584775"/>
          </a:xfrm>
          <a:prstGeom prst="rect">
            <a:avLst/>
          </a:prstGeom>
          <a:noFill/>
        </p:spPr>
        <p:txBody>
          <a:bodyPr wrap="square" rtlCol="0">
            <a:spAutoFit/>
          </a:bodyPr>
          <a:lstStyle/>
          <a:p>
            <a:pPr defTabSz="914400"/>
            <a:r>
              <a:rPr lang="ca-ES" sz="1600" b="1" dirty="0">
                <a:solidFill>
                  <a:srgbClr val="0000FF"/>
                </a:solidFill>
                <a:latin typeface="Arial"/>
              </a:rPr>
              <a:t>1.1. ADJUDICACIONS PER MESES DE CONTRACTACIÓ:</a:t>
            </a:r>
          </a:p>
          <a:p>
            <a:pPr defTabSz="914400"/>
            <a:r>
              <a:rPr lang="ca-ES" sz="1600" b="1" dirty="0">
                <a:solidFill>
                  <a:srgbClr val="0000FF"/>
                </a:solidFill>
                <a:latin typeface="Arial"/>
              </a:rPr>
              <a:t>       NOMBRE</a:t>
            </a:r>
          </a:p>
        </p:txBody>
      </p:sp>
      <p:sp>
        <p:nvSpPr>
          <p:cNvPr id="5" name="QuadreDeText 4">
            <a:extLst>
              <a:ext uri="{FF2B5EF4-FFF2-40B4-BE49-F238E27FC236}">
                <a16:creationId xmlns:a16="http://schemas.microsoft.com/office/drawing/2014/main" id="{6444A4E7-BE22-4F24-9816-A0BC706CD789}"/>
              </a:ext>
            </a:extLst>
          </p:cNvPr>
          <p:cNvSpPr txBox="1"/>
          <p:nvPr/>
        </p:nvSpPr>
        <p:spPr>
          <a:xfrm>
            <a:off x="471489" y="9310330"/>
            <a:ext cx="6023370" cy="2308324"/>
          </a:xfrm>
          <a:prstGeom prst="rect">
            <a:avLst/>
          </a:prstGeom>
          <a:noFill/>
        </p:spPr>
        <p:txBody>
          <a:bodyPr wrap="square" rtlCol="0">
            <a:spAutoFit/>
          </a:bodyPr>
          <a:lstStyle/>
          <a:p>
            <a:pPr algn="just" defTabSz="914400"/>
            <a:r>
              <a:rPr lang="ca-ES" sz="1600" dirty="0">
                <a:solidFill>
                  <a:prstClr val="black"/>
                </a:solidFill>
                <a:latin typeface="Arial" panose="020B0604020202020204" pitchFamily="34" charset="0"/>
                <a:cs typeface="Arial" panose="020B0604020202020204" pitchFamily="34" charset="0"/>
              </a:rPr>
              <a:t>Del </a:t>
            </a:r>
            <a:r>
              <a:rPr lang="ca-ES" sz="1600" u="sng" dirty="0">
                <a:solidFill>
                  <a:prstClr val="black"/>
                </a:solidFill>
                <a:latin typeface="Arial" panose="020B0604020202020204" pitchFamily="34" charset="0"/>
                <a:cs typeface="Arial" panose="020B0604020202020204" pitchFamily="34" charset="0"/>
              </a:rPr>
              <a:t>nombre total de contractes</a:t>
            </a:r>
            <a:r>
              <a:rPr lang="ca-ES" sz="1600" dirty="0">
                <a:solidFill>
                  <a:prstClr val="black"/>
                </a:solidFill>
                <a:latin typeface="Arial" panose="020B0604020202020204" pitchFamily="34" charset="0"/>
                <a:cs typeface="Arial" panose="020B0604020202020204" pitchFamily="34" charset="0"/>
              </a:rPr>
              <a:t> adjudicats al llarg del primer trimestre de 2026, el </a:t>
            </a:r>
            <a:r>
              <a:rPr lang="ca-ES" sz="1600" b="1" dirty="0">
                <a:solidFill>
                  <a:prstClr val="black"/>
                </a:solidFill>
                <a:latin typeface="Arial" panose="020B0604020202020204" pitchFamily="34" charset="0"/>
                <a:cs typeface="Arial" panose="020B0604020202020204" pitchFamily="34" charset="0"/>
              </a:rPr>
              <a:t>79% </a:t>
            </a:r>
            <a:r>
              <a:rPr lang="ca-ES" sz="1600" dirty="0">
                <a:solidFill>
                  <a:prstClr val="black"/>
                </a:solidFill>
                <a:latin typeface="Arial" panose="020B0604020202020204" pitchFamily="34" charset="0"/>
                <a:cs typeface="Arial" panose="020B0604020202020204" pitchFamily="34" charset="0"/>
              </a:rPr>
              <a:t>ha estat gestionat en la Mesa de contractació de Serveis Interns i Sector Públic, el </a:t>
            </a:r>
            <a:r>
              <a:rPr lang="ca-ES" sz="1600" b="1" dirty="0">
                <a:solidFill>
                  <a:prstClr val="black"/>
                </a:solidFill>
                <a:latin typeface="Arial" panose="020B0604020202020204" pitchFamily="34" charset="0"/>
                <a:cs typeface="Arial" panose="020B0604020202020204" pitchFamily="34" charset="0"/>
              </a:rPr>
              <a:t>15%,</a:t>
            </a:r>
            <a:r>
              <a:rPr lang="ca-ES" sz="1600" dirty="0">
                <a:solidFill>
                  <a:prstClr val="black"/>
                </a:solidFill>
                <a:latin typeface="Arial" panose="020B0604020202020204" pitchFamily="34" charset="0"/>
                <a:cs typeface="Arial" panose="020B0604020202020204" pitchFamily="34" charset="0"/>
              </a:rPr>
              <a:t> en la Mesa d’Infraestructures, el </a:t>
            </a:r>
            <a:r>
              <a:rPr lang="ca-ES" sz="1600" b="1" dirty="0">
                <a:solidFill>
                  <a:prstClr val="black"/>
                </a:solidFill>
                <a:latin typeface="Arial" panose="020B0604020202020204" pitchFamily="34" charset="0"/>
                <a:cs typeface="Arial" panose="020B0604020202020204" pitchFamily="34" charset="0"/>
              </a:rPr>
              <a:t>2%</a:t>
            </a:r>
            <a:r>
              <a:rPr lang="ca-ES" sz="1600" dirty="0">
                <a:solidFill>
                  <a:prstClr val="black"/>
                </a:solidFill>
                <a:latin typeface="Arial" panose="020B0604020202020204" pitchFamily="34" charset="0"/>
                <a:cs typeface="Arial" panose="020B0604020202020204" pitchFamily="34" charset="0"/>
              </a:rPr>
              <a:t> en la Mesa de contractació de la XAL i el </a:t>
            </a:r>
            <a:r>
              <a:rPr lang="ca-ES" sz="1600" b="1" dirty="0">
                <a:solidFill>
                  <a:prstClr val="black"/>
                </a:solidFill>
                <a:latin typeface="Arial" panose="020B0604020202020204" pitchFamily="34" charset="0"/>
                <a:cs typeface="Arial" panose="020B0604020202020204" pitchFamily="34" charset="0"/>
              </a:rPr>
              <a:t>4% </a:t>
            </a:r>
            <a:r>
              <a:rPr lang="ca-ES" sz="1600" dirty="0">
                <a:solidFill>
                  <a:prstClr val="black"/>
                </a:solidFill>
                <a:latin typeface="Arial" panose="020B0604020202020204" pitchFamily="34" charset="0"/>
                <a:cs typeface="Arial" panose="020B0604020202020204" pitchFamily="34" charset="0"/>
              </a:rPr>
              <a:t>en la Mesa de contractació del Centre de Cultura Contemporània de Barcelona</a:t>
            </a:r>
            <a:r>
              <a:rPr lang="ca-ES" sz="1600" b="1" dirty="0">
                <a:solidFill>
                  <a:prstClr val="black"/>
                </a:solidFill>
                <a:latin typeface="Arial" panose="020B0604020202020204" pitchFamily="34" charset="0"/>
                <a:cs typeface="Arial" panose="020B0604020202020204" pitchFamily="34" charset="0"/>
              </a:rPr>
              <a:t>.</a:t>
            </a:r>
          </a:p>
          <a:p>
            <a:pPr algn="just" defTabSz="914400"/>
            <a:r>
              <a:rPr lang="ca-ES" sz="1600" dirty="0">
                <a:solidFill>
                  <a:prstClr val="black"/>
                </a:solidFill>
                <a:latin typeface="Arial" panose="020B0604020202020204" pitchFamily="34" charset="0"/>
                <a:cs typeface="Arial" panose="020B0604020202020204" pitchFamily="34" charset="0"/>
              </a:rPr>
              <a:t>Del total d’expedients gestionats en la Mesa de Serveis Interns i Sector Públic, el 89% dels expedients han estat gestionats per la Direcció de Serveis de Compra Pública.</a:t>
            </a:r>
          </a:p>
        </p:txBody>
      </p:sp>
      <p:sp>
        <p:nvSpPr>
          <p:cNvPr id="6" name="Contenidor de número de diapositiva 5">
            <a:extLst>
              <a:ext uri="{FF2B5EF4-FFF2-40B4-BE49-F238E27FC236}">
                <a16:creationId xmlns:a16="http://schemas.microsoft.com/office/drawing/2014/main" id="{2420BFD2-7CA5-40CE-91C2-BA68D41117FC}"/>
              </a:ext>
            </a:extLst>
          </p:cNvPr>
          <p:cNvSpPr>
            <a:spLocks noGrp="1"/>
          </p:cNvSpPr>
          <p:nvPr>
            <p:ph type="sldNum" sz="quarter" idx="12"/>
          </p:nvPr>
        </p:nvSpPr>
        <p:spPr>
          <a:xfrm>
            <a:off x="6116781" y="11734800"/>
            <a:ext cx="269731" cy="214492"/>
          </a:xfrm>
        </p:spPr>
        <p:txBody>
          <a:bodyPr/>
          <a:lstStyle/>
          <a:p>
            <a:fld id="{69A02D07-1340-466E-8F89-ABB91E672000}" type="slidenum">
              <a:rPr lang="ca-ES" b="1" smtClean="0">
                <a:solidFill>
                  <a:schemeClr val="tx1"/>
                </a:solidFill>
              </a:rPr>
              <a:t>8</a:t>
            </a:fld>
            <a:endParaRPr lang="ca-ES" b="1" dirty="0">
              <a:solidFill>
                <a:schemeClr val="tx1"/>
              </a:solidFill>
            </a:endParaRPr>
          </a:p>
        </p:txBody>
      </p:sp>
      <p:pic>
        <p:nvPicPr>
          <p:cNvPr id="8" name="Imatge 7">
            <a:extLst>
              <a:ext uri="{FF2B5EF4-FFF2-40B4-BE49-F238E27FC236}">
                <a16:creationId xmlns:a16="http://schemas.microsoft.com/office/drawing/2014/main" id="{EFCAF090-0838-AE26-D0F3-FEB7C44B1EE3}"/>
              </a:ext>
            </a:extLst>
          </p:cNvPr>
          <p:cNvPicPr>
            <a:picLocks noChangeAspect="1"/>
          </p:cNvPicPr>
          <p:nvPr/>
        </p:nvPicPr>
        <p:blipFill>
          <a:blip r:embed="rId2"/>
          <a:stretch>
            <a:fillRect/>
          </a:stretch>
        </p:blipFill>
        <p:spPr>
          <a:xfrm>
            <a:off x="662714" y="1396173"/>
            <a:ext cx="5711964" cy="3260026"/>
          </a:xfrm>
          <a:prstGeom prst="rect">
            <a:avLst/>
          </a:prstGeom>
        </p:spPr>
      </p:pic>
      <p:pic>
        <p:nvPicPr>
          <p:cNvPr id="11" name="Imatge 10">
            <a:extLst>
              <a:ext uri="{FF2B5EF4-FFF2-40B4-BE49-F238E27FC236}">
                <a16:creationId xmlns:a16="http://schemas.microsoft.com/office/drawing/2014/main" id="{6C9516CC-9C49-D7D4-AA07-7A69E6758C65}"/>
              </a:ext>
            </a:extLst>
          </p:cNvPr>
          <p:cNvPicPr>
            <a:picLocks noChangeAspect="1"/>
          </p:cNvPicPr>
          <p:nvPr/>
        </p:nvPicPr>
        <p:blipFill>
          <a:blip r:embed="rId3"/>
          <a:stretch>
            <a:fillRect/>
          </a:stretch>
        </p:blipFill>
        <p:spPr>
          <a:xfrm>
            <a:off x="662714" y="5128921"/>
            <a:ext cx="5708650" cy="1187450"/>
          </a:xfrm>
          <a:prstGeom prst="rect">
            <a:avLst/>
          </a:prstGeom>
        </p:spPr>
      </p:pic>
      <p:pic>
        <p:nvPicPr>
          <p:cNvPr id="15" name="Imatge 14">
            <a:extLst>
              <a:ext uri="{FF2B5EF4-FFF2-40B4-BE49-F238E27FC236}">
                <a16:creationId xmlns:a16="http://schemas.microsoft.com/office/drawing/2014/main" id="{4AE5A2A9-2813-7E38-391E-0A508DEC6CF8}"/>
              </a:ext>
            </a:extLst>
          </p:cNvPr>
          <p:cNvPicPr>
            <a:picLocks noChangeAspect="1"/>
          </p:cNvPicPr>
          <p:nvPr/>
        </p:nvPicPr>
        <p:blipFill>
          <a:blip r:embed="rId4"/>
          <a:stretch>
            <a:fillRect/>
          </a:stretch>
        </p:blipFill>
        <p:spPr>
          <a:xfrm>
            <a:off x="-363141" y="6621248"/>
            <a:ext cx="6858000" cy="2384205"/>
          </a:xfrm>
          <a:prstGeom prst="rect">
            <a:avLst/>
          </a:prstGeom>
        </p:spPr>
      </p:pic>
    </p:spTree>
    <p:extLst>
      <p:ext uri="{BB962C8B-B14F-4D97-AF65-F5344CB8AC3E}">
        <p14:creationId xmlns:p14="http://schemas.microsoft.com/office/powerpoint/2010/main" val="2933708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74A4B69C-F95D-42F4-A10A-F4518A059850}"/>
              </a:ext>
            </a:extLst>
          </p:cNvPr>
          <p:cNvSpPr txBox="1"/>
          <p:nvPr/>
        </p:nvSpPr>
        <p:spPr>
          <a:xfrm>
            <a:off x="423808" y="477263"/>
            <a:ext cx="5696799" cy="584775"/>
          </a:xfrm>
          <a:prstGeom prst="rect">
            <a:avLst/>
          </a:prstGeom>
          <a:noFill/>
        </p:spPr>
        <p:txBody>
          <a:bodyPr wrap="square" rtlCol="0">
            <a:spAutoFit/>
          </a:bodyPr>
          <a:lstStyle/>
          <a:p>
            <a:pPr defTabSz="914400"/>
            <a:r>
              <a:rPr lang="ca-ES" sz="1600" b="1" dirty="0">
                <a:solidFill>
                  <a:srgbClr val="0000FF"/>
                </a:solidFill>
                <a:latin typeface="Arial"/>
              </a:rPr>
              <a:t>1.1. ADJUDICACIONS PER MESES DE CONTRACTACIÓ:</a:t>
            </a:r>
          </a:p>
          <a:p>
            <a:pPr defTabSz="914400"/>
            <a:r>
              <a:rPr lang="ca-ES" sz="1600" b="1" dirty="0">
                <a:solidFill>
                  <a:srgbClr val="0000FF"/>
                </a:solidFill>
                <a:latin typeface="Arial"/>
              </a:rPr>
              <a:t>       IMPORT</a:t>
            </a:r>
          </a:p>
        </p:txBody>
      </p:sp>
      <p:sp>
        <p:nvSpPr>
          <p:cNvPr id="5" name="QuadreDeText 4">
            <a:extLst>
              <a:ext uri="{FF2B5EF4-FFF2-40B4-BE49-F238E27FC236}">
                <a16:creationId xmlns:a16="http://schemas.microsoft.com/office/drawing/2014/main" id="{D9C3F436-75E8-49E6-B8AB-5C6A5B399354}"/>
              </a:ext>
            </a:extLst>
          </p:cNvPr>
          <p:cNvSpPr txBox="1"/>
          <p:nvPr/>
        </p:nvSpPr>
        <p:spPr>
          <a:xfrm>
            <a:off x="541007" y="9745474"/>
            <a:ext cx="6023370" cy="1569660"/>
          </a:xfrm>
          <a:prstGeom prst="rect">
            <a:avLst/>
          </a:prstGeom>
          <a:noFill/>
        </p:spPr>
        <p:txBody>
          <a:bodyPr wrap="square" rtlCol="0">
            <a:spAutoFit/>
          </a:bodyPr>
          <a:lstStyle/>
          <a:p>
            <a:pPr algn="just" defTabSz="914400"/>
            <a:r>
              <a:rPr lang="ca-ES" sz="1600" dirty="0">
                <a:solidFill>
                  <a:prstClr val="black"/>
                </a:solidFill>
                <a:latin typeface="Arial" panose="020B0604020202020204" pitchFamily="34" charset="0"/>
                <a:cs typeface="Arial" panose="020B0604020202020204" pitchFamily="34" charset="0"/>
              </a:rPr>
              <a:t>Pel que fa </a:t>
            </a:r>
            <a:r>
              <a:rPr lang="ca-ES" sz="1600" u="sng" dirty="0">
                <a:solidFill>
                  <a:prstClr val="black"/>
                </a:solidFill>
                <a:latin typeface="Arial" panose="020B0604020202020204" pitchFamily="34" charset="0"/>
                <a:cs typeface="Arial" panose="020B0604020202020204" pitchFamily="34" charset="0"/>
              </a:rPr>
              <a:t>als imports adjudicats</a:t>
            </a:r>
            <a:r>
              <a:rPr lang="ca-ES" sz="1600" dirty="0">
                <a:solidFill>
                  <a:prstClr val="black"/>
                </a:solidFill>
                <a:latin typeface="Arial" panose="020B0604020202020204" pitchFamily="34" charset="0"/>
                <a:cs typeface="Arial" panose="020B0604020202020204" pitchFamily="34" charset="0"/>
              </a:rPr>
              <a:t>, els percentatges de distribució entre les diferents Meses han estat el 75%, el 29%, el 3% i el 2%.</a:t>
            </a:r>
          </a:p>
          <a:p>
            <a:pPr algn="just" defTabSz="914400"/>
            <a:r>
              <a:rPr lang="ca-ES" sz="1600" dirty="0">
                <a:solidFill>
                  <a:prstClr val="black"/>
                </a:solidFill>
                <a:latin typeface="Arial" panose="020B0604020202020204" pitchFamily="34" charset="0"/>
                <a:cs typeface="Arial" panose="020B0604020202020204" pitchFamily="34" charset="0"/>
              </a:rPr>
              <a:t>De l’import total de les adjudicacions gestionades en la Mesa de Serveis Interns i Sector Públic, el 93% ha estat gestionat per la Direcció de Serveis de Compra Pública.</a:t>
            </a:r>
          </a:p>
        </p:txBody>
      </p:sp>
      <p:sp>
        <p:nvSpPr>
          <p:cNvPr id="6" name="Contenidor de número de diapositiva 5">
            <a:extLst>
              <a:ext uri="{FF2B5EF4-FFF2-40B4-BE49-F238E27FC236}">
                <a16:creationId xmlns:a16="http://schemas.microsoft.com/office/drawing/2014/main" id="{7E3CA7DB-CC6B-4CE4-A64D-566FB0CCD1D3}"/>
              </a:ext>
            </a:extLst>
          </p:cNvPr>
          <p:cNvSpPr>
            <a:spLocks noGrp="1"/>
          </p:cNvSpPr>
          <p:nvPr>
            <p:ph type="sldNum" sz="quarter" idx="12"/>
          </p:nvPr>
        </p:nvSpPr>
        <p:spPr>
          <a:xfrm>
            <a:off x="5851231" y="11331241"/>
            <a:ext cx="536868" cy="649111"/>
          </a:xfrm>
        </p:spPr>
        <p:txBody>
          <a:bodyPr/>
          <a:lstStyle/>
          <a:p>
            <a:fld id="{69A02D07-1340-466E-8F89-ABB91E672000}" type="slidenum">
              <a:rPr lang="ca-ES" b="1" smtClean="0">
                <a:solidFill>
                  <a:schemeClr val="tx1"/>
                </a:solidFill>
              </a:rPr>
              <a:t>9</a:t>
            </a:fld>
            <a:endParaRPr lang="ca-ES" b="1">
              <a:solidFill>
                <a:schemeClr val="tx1"/>
              </a:solidFill>
            </a:endParaRPr>
          </a:p>
        </p:txBody>
      </p:sp>
      <p:pic>
        <p:nvPicPr>
          <p:cNvPr id="8" name="Imatge 7">
            <a:extLst>
              <a:ext uri="{FF2B5EF4-FFF2-40B4-BE49-F238E27FC236}">
                <a16:creationId xmlns:a16="http://schemas.microsoft.com/office/drawing/2014/main" id="{FE323B4A-B07A-81C4-F6C5-3715FB133CD7}"/>
              </a:ext>
            </a:extLst>
          </p:cNvPr>
          <p:cNvPicPr>
            <a:picLocks noChangeAspect="1"/>
          </p:cNvPicPr>
          <p:nvPr/>
        </p:nvPicPr>
        <p:blipFill>
          <a:blip r:embed="rId2"/>
          <a:stretch>
            <a:fillRect/>
          </a:stretch>
        </p:blipFill>
        <p:spPr>
          <a:xfrm>
            <a:off x="541006" y="1324366"/>
            <a:ext cx="5847091" cy="3348480"/>
          </a:xfrm>
          <a:prstGeom prst="rect">
            <a:avLst/>
          </a:prstGeom>
        </p:spPr>
      </p:pic>
      <p:pic>
        <p:nvPicPr>
          <p:cNvPr id="13" name="Imatge 12">
            <a:extLst>
              <a:ext uri="{FF2B5EF4-FFF2-40B4-BE49-F238E27FC236}">
                <a16:creationId xmlns:a16="http://schemas.microsoft.com/office/drawing/2014/main" id="{62D5B5F4-74DF-3BEC-510A-E93337AC00D8}"/>
              </a:ext>
            </a:extLst>
          </p:cNvPr>
          <p:cNvPicPr>
            <a:picLocks noChangeAspect="1"/>
          </p:cNvPicPr>
          <p:nvPr/>
        </p:nvPicPr>
        <p:blipFill>
          <a:blip r:embed="rId3"/>
          <a:stretch>
            <a:fillRect/>
          </a:stretch>
        </p:blipFill>
        <p:spPr>
          <a:xfrm>
            <a:off x="-293623" y="6721460"/>
            <a:ext cx="6858000" cy="2892850"/>
          </a:xfrm>
          <a:prstGeom prst="rect">
            <a:avLst/>
          </a:prstGeom>
        </p:spPr>
      </p:pic>
      <p:grpSp>
        <p:nvGrpSpPr>
          <p:cNvPr id="3" name="Group 4">
            <a:extLst>
              <a:ext uri="{FF2B5EF4-FFF2-40B4-BE49-F238E27FC236}">
                <a16:creationId xmlns:a16="http://schemas.microsoft.com/office/drawing/2014/main" id="{617CC4F3-64A1-E6D3-EB9D-83F8ADDA1185}"/>
              </a:ext>
            </a:extLst>
          </p:cNvPr>
          <p:cNvGrpSpPr>
            <a:grpSpLocks noChangeAspect="1"/>
          </p:cNvGrpSpPr>
          <p:nvPr/>
        </p:nvGrpSpPr>
        <p:grpSpPr bwMode="auto">
          <a:xfrm>
            <a:off x="541338" y="4935538"/>
            <a:ext cx="5846762" cy="1273175"/>
            <a:chOff x="341" y="3109"/>
            <a:chExt cx="3683" cy="802"/>
          </a:xfrm>
        </p:grpSpPr>
        <p:sp>
          <p:nvSpPr>
            <p:cNvPr id="4" name="AutoShape 3">
              <a:extLst>
                <a:ext uri="{FF2B5EF4-FFF2-40B4-BE49-F238E27FC236}">
                  <a16:creationId xmlns:a16="http://schemas.microsoft.com/office/drawing/2014/main" id="{E7AE4827-C0C1-49F7-831F-5271A755E4AE}"/>
                </a:ext>
              </a:extLst>
            </p:cNvPr>
            <p:cNvSpPr>
              <a:spLocks noChangeAspect="1" noChangeArrowheads="1" noTextEdit="1"/>
            </p:cNvSpPr>
            <p:nvPr/>
          </p:nvSpPr>
          <p:spPr bwMode="auto">
            <a:xfrm>
              <a:off x="341" y="3109"/>
              <a:ext cx="3683" cy="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7" name="Rectangle 5">
              <a:extLst>
                <a:ext uri="{FF2B5EF4-FFF2-40B4-BE49-F238E27FC236}">
                  <a16:creationId xmlns:a16="http://schemas.microsoft.com/office/drawing/2014/main" id="{6F862582-8E00-9419-4FBE-50E87E49E12C}"/>
                </a:ext>
              </a:extLst>
            </p:cNvPr>
            <p:cNvSpPr>
              <a:spLocks noChangeArrowheads="1"/>
            </p:cNvSpPr>
            <p:nvPr/>
          </p:nvSpPr>
          <p:spPr bwMode="auto">
            <a:xfrm>
              <a:off x="341" y="3109"/>
              <a:ext cx="3683" cy="132"/>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9" name="Rectangle 6">
              <a:extLst>
                <a:ext uri="{FF2B5EF4-FFF2-40B4-BE49-F238E27FC236}">
                  <a16:creationId xmlns:a16="http://schemas.microsoft.com/office/drawing/2014/main" id="{0460AD32-86A7-F14F-8861-68C0D4C9C8E0}"/>
                </a:ext>
              </a:extLst>
            </p:cNvPr>
            <p:cNvSpPr>
              <a:spLocks noChangeArrowheads="1"/>
            </p:cNvSpPr>
            <p:nvPr/>
          </p:nvSpPr>
          <p:spPr bwMode="auto">
            <a:xfrm>
              <a:off x="341" y="3237"/>
              <a:ext cx="2563" cy="51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0" name="Rectangle 7">
              <a:extLst>
                <a:ext uri="{FF2B5EF4-FFF2-40B4-BE49-F238E27FC236}">
                  <a16:creationId xmlns:a16="http://schemas.microsoft.com/office/drawing/2014/main" id="{D31A4E62-8353-C7DD-EA30-6983D0BB51A0}"/>
                </a:ext>
              </a:extLst>
            </p:cNvPr>
            <p:cNvSpPr>
              <a:spLocks noChangeArrowheads="1"/>
            </p:cNvSpPr>
            <p:nvPr/>
          </p:nvSpPr>
          <p:spPr bwMode="auto">
            <a:xfrm>
              <a:off x="341" y="3747"/>
              <a:ext cx="3683" cy="132"/>
            </a:xfrm>
            <a:prstGeom prst="rect">
              <a:avLst/>
            </a:prstGeom>
            <a:solidFill>
              <a:srgbClr val="C6E0B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2" name="Rectangle 8">
              <a:extLst>
                <a:ext uri="{FF2B5EF4-FFF2-40B4-BE49-F238E27FC236}">
                  <a16:creationId xmlns:a16="http://schemas.microsoft.com/office/drawing/2014/main" id="{C1BB7BE3-F78A-7CC8-4D7A-13E73BCC2903}"/>
                </a:ext>
              </a:extLst>
            </p:cNvPr>
            <p:cNvSpPr>
              <a:spLocks noChangeArrowheads="1"/>
            </p:cNvSpPr>
            <p:nvPr/>
          </p:nvSpPr>
          <p:spPr bwMode="auto">
            <a:xfrm>
              <a:off x="357" y="3253"/>
              <a:ext cx="2317"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00"/>
                  </a:solidFill>
                  <a:effectLst/>
                  <a:latin typeface="Arial" panose="020B0604020202020204" pitchFamily="34" charset="0"/>
                </a:rPr>
                <a:t>MESA DE SERVEIS GENERALS I SECTOR PÚBLIC</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4" name="Rectangle 9">
              <a:extLst>
                <a:ext uri="{FF2B5EF4-FFF2-40B4-BE49-F238E27FC236}">
                  <a16:creationId xmlns:a16="http://schemas.microsoft.com/office/drawing/2014/main" id="{846E712A-1A62-40BE-B3CE-7B5CBAF3D5CE}"/>
                </a:ext>
              </a:extLst>
            </p:cNvPr>
            <p:cNvSpPr>
              <a:spLocks noChangeArrowheads="1"/>
            </p:cNvSpPr>
            <p:nvPr/>
          </p:nvSpPr>
          <p:spPr bwMode="auto">
            <a:xfrm>
              <a:off x="2978" y="3245"/>
              <a:ext cx="730"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200" b="1" i="0" u="none" strike="noStrike" cap="none" normalizeH="0" baseline="0">
                  <a:ln>
                    <a:noFill/>
                  </a:ln>
                  <a:solidFill>
                    <a:srgbClr val="000000"/>
                  </a:solidFill>
                  <a:effectLst/>
                  <a:latin typeface="Calibri" panose="020F0502020204030204" pitchFamily="34" charset="0"/>
                </a:rPr>
                <a:t>17.901.606,90 €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5" name="Rectangle 10">
              <a:extLst>
                <a:ext uri="{FF2B5EF4-FFF2-40B4-BE49-F238E27FC236}">
                  <a16:creationId xmlns:a16="http://schemas.microsoft.com/office/drawing/2014/main" id="{40184031-2F2A-8ED4-E500-4A2578BC3D54}"/>
                </a:ext>
              </a:extLst>
            </p:cNvPr>
            <p:cNvSpPr>
              <a:spLocks noChangeArrowheads="1"/>
            </p:cNvSpPr>
            <p:nvPr/>
          </p:nvSpPr>
          <p:spPr bwMode="auto">
            <a:xfrm>
              <a:off x="3749" y="3253"/>
              <a:ext cx="213"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00"/>
                  </a:solidFill>
                  <a:effectLst/>
                  <a:latin typeface="Calibri" panose="020F0502020204030204" pitchFamily="34" charset="0"/>
                </a:rPr>
                <a:t>75%</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6" name="Rectangle 11">
              <a:extLst>
                <a:ext uri="{FF2B5EF4-FFF2-40B4-BE49-F238E27FC236}">
                  <a16:creationId xmlns:a16="http://schemas.microsoft.com/office/drawing/2014/main" id="{E164F46D-9DD7-E20D-5347-781550FE95CF}"/>
                </a:ext>
              </a:extLst>
            </p:cNvPr>
            <p:cNvSpPr>
              <a:spLocks noChangeArrowheads="1"/>
            </p:cNvSpPr>
            <p:nvPr/>
          </p:nvSpPr>
          <p:spPr bwMode="auto">
            <a:xfrm>
              <a:off x="357" y="3377"/>
              <a:ext cx="1435"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00"/>
                  </a:solidFill>
                  <a:effectLst/>
                  <a:latin typeface="Arial" panose="020B0604020202020204" pitchFamily="34" charset="0"/>
                </a:rPr>
                <a:t>MESA D'INFRAESTRUCTURES</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7" name="Rectangle 12">
              <a:extLst>
                <a:ext uri="{FF2B5EF4-FFF2-40B4-BE49-F238E27FC236}">
                  <a16:creationId xmlns:a16="http://schemas.microsoft.com/office/drawing/2014/main" id="{6DB17967-A98A-D510-8C1B-606E296207DD}"/>
                </a:ext>
              </a:extLst>
            </p:cNvPr>
            <p:cNvSpPr>
              <a:spLocks noChangeArrowheads="1"/>
            </p:cNvSpPr>
            <p:nvPr/>
          </p:nvSpPr>
          <p:spPr bwMode="auto">
            <a:xfrm>
              <a:off x="3027" y="3373"/>
              <a:ext cx="677"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200" b="1" i="0" u="none" strike="noStrike" cap="none" normalizeH="0" baseline="0">
                  <a:ln>
                    <a:noFill/>
                  </a:ln>
                  <a:solidFill>
                    <a:srgbClr val="000000"/>
                  </a:solidFill>
                  <a:effectLst/>
                  <a:latin typeface="Calibri" panose="020F0502020204030204" pitchFamily="34" charset="0"/>
                </a:rPr>
                <a:t>4.638.861,81 €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8" name="Rectangle 13">
              <a:extLst>
                <a:ext uri="{FF2B5EF4-FFF2-40B4-BE49-F238E27FC236}">
                  <a16:creationId xmlns:a16="http://schemas.microsoft.com/office/drawing/2014/main" id="{8BD6880C-236D-4326-30DA-BE7F139C6F27}"/>
                </a:ext>
              </a:extLst>
            </p:cNvPr>
            <p:cNvSpPr>
              <a:spLocks noChangeArrowheads="1"/>
            </p:cNvSpPr>
            <p:nvPr/>
          </p:nvSpPr>
          <p:spPr bwMode="auto">
            <a:xfrm>
              <a:off x="3749" y="3381"/>
              <a:ext cx="213"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00"/>
                  </a:solidFill>
                  <a:effectLst/>
                  <a:latin typeface="Calibri" panose="020F0502020204030204" pitchFamily="34" charset="0"/>
                </a:rPr>
                <a:t>20%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9" name="Rectangle 14">
              <a:extLst>
                <a:ext uri="{FF2B5EF4-FFF2-40B4-BE49-F238E27FC236}">
                  <a16:creationId xmlns:a16="http://schemas.microsoft.com/office/drawing/2014/main" id="{FDD6EF34-5FC5-109E-8059-BBCFBFA7750D}"/>
                </a:ext>
              </a:extLst>
            </p:cNvPr>
            <p:cNvSpPr>
              <a:spLocks noChangeArrowheads="1"/>
            </p:cNvSpPr>
            <p:nvPr/>
          </p:nvSpPr>
          <p:spPr bwMode="auto">
            <a:xfrm>
              <a:off x="357" y="3504"/>
              <a:ext cx="1792"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00"/>
                  </a:solidFill>
                  <a:effectLst/>
                  <a:latin typeface="Arial" panose="020B0604020202020204" pitchFamily="34" charset="0"/>
                </a:rPr>
                <a:t>MESA DE CONTRACTACIÓ DE LA XAL</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0" name="Rectangle 15">
              <a:extLst>
                <a:ext uri="{FF2B5EF4-FFF2-40B4-BE49-F238E27FC236}">
                  <a16:creationId xmlns:a16="http://schemas.microsoft.com/office/drawing/2014/main" id="{A467C009-7A11-B514-1800-B2E8C7273BCE}"/>
                </a:ext>
              </a:extLst>
            </p:cNvPr>
            <p:cNvSpPr>
              <a:spLocks noChangeArrowheads="1"/>
            </p:cNvSpPr>
            <p:nvPr/>
          </p:nvSpPr>
          <p:spPr bwMode="auto">
            <a:xfrm>
              <a:off x="3101" y="3500"/>
              <a:ext cx="599"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200" b="1" i="0" u="none" strike="noStrike" cap="none" normalizeH="0" baseline="0">
                  <a:ln>
                    <a:noFill/>
                  </a:ln>
                  <a:solidFill>
                    <a:srgbClr val="000000"/>
                  </a:solidFill>
                  <a:effectLst/>
                  <a:latin typeface="Calibri" panose="020F0502020204030204" pitchFamily="34" charset="0"/>
                </a:rPr>
                <a:t>743.683,00 €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1" name="Rectangle 16">
              <a:extLst>
                <a:ext uri="{FF2B5EF4-FFF2-40B4-BE49-F238E27FC236}">
                  <a16:creationId xmlns:a16="http://schemas.microsoft.com/office/drawing/2014/main" id="{C5793206-9EE1-5136-20A4-3E6C14EBE30F}"/>
                </a:ext>
              </a:extLst>
            </p:cNvPr>
            <p:cNvSpPr>
              <a:spLocks noChangeArrowheads="1"/>
            </p:cNvSpPr>
            <p:nvPr/>
          </p:nvSpPr>
          <p:spPr bwMode="auto">
            <a:xfrm>
              <a:off x="3770" y="3508"/>
              <a:ext cx="11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ca-ES" altLang="ca-ES" sz="1100" b="1" dirty="0">
                  <a:solidFill>
                    <a:srgbClr val="000000"/>
                  </a:solidFill>
                  <a:latin typeface="Calibri" panose="020F0502020204030204" pitchFamily="34" charset="0"/>
                </a:rPr>
                <a:t>3</a:t>
              </a:r>
              <a:r>
                <a:rPr kumimoji="0" lang="ca-ES" altLang="ca-ES" sz="1100" b="1" i="0" u="none" strike="noStrike" cap="none" normalizeH="0" baseline="0" dirty="0">
                  <a:ln>
                    <a:noFill/>
                  </a:ln>
                  <a:solidFill>
                    <a:srgbClr val="000000"/>
                  </a:solidFill>
                  <a:effectLst/>
                  <a:latin typeface="Calibri" panose="020F0502020204030204" pitchFamily="34" charset="0"/>
                </a:rPr>
                <a:t>%</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22" name="Rectangle 17">
              <a:extLst>
                <a:ext uri="{FF2B5EF4-FFF2-40B4-BE49-F238E27FC236}">
                  <a16:creationId xmlns:a16="http://schemas.microsoft.com/office/drawing/2014/main" id="{3F16AB63-BADC-552B-D7DF-B11622E81F77}"/>
                </a:ext>
              </a:extLst>
            </p:cNvPr>
            <p:cNvSpPr>
              <a:spLocks noChangeArrowheads="1"/>
            </p:cNvSpPr>
            <p:nvPr/>
          </p:nvSpPr>
          <p:spPr bwMode="auto">
            <a:xfrm>
              <a:off x="357" y="3632"/>
              <a:ext cx="1866"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00"/>
                  </a:solidFill>
                  <a:effectLst/>
                  <a:latin typeface="Arial" panose="020B0604020202020204" pitchFamily="34" charset="0"/>
                </a:rPr>
                <a:t>MESA DE CONTRACTACIÓ DEL C.C.C.B</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3" name="Rectangle 18">
              <a:extLst>
                <a:ext uri="{FF2B5EF4-FFF2-40B4-BE49-F238E27FC236}">
                  <a16:creationId xmlns:a16="http://schemas.microsoft.com/office/drawing/2014/main" id="{B1ECC09A-9A79-2C67-6746-44D0D5326E4A}"/>
                </a:ext>
              </a:extLst>
            </p:cNvPr>
            <p:cNvSpPr>
              <a:spLocks noChangeArrowheads="1"/>
            </p:cNvSpPr>
            <p:nvPr/>
          </p:nvSpPr>
          <p:spPr bwMode="auto">
            <a:xfrm>
              <a:off x="3101" y="3628"/>
              <a:ext cx="599"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200" b="1" i="0" u="none" strike="noStrike" cap="none" normalizeH="0" baseline="0">
                  <a:ln>
                    <a:noFill/>
                  </a:ln>
                  <a:solidFill>
                    <a:srgbClr val="000000"/>
                  </a:solidFill>
                  <a:effectLst/>
                  <a:latin typeface="Calibri" panose="020F0502020204030204" pitchFamily="34" charset="0"/>
                </a:rPr>
                <a:t>436.678,66 €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4" name="Rectangle 19">
              <a:extLst>
                <a:ext uri="{FF2B5EF4-FFF2-40B4-BE49-F238E27FC236}">
                  <a16:creationId xmlns:a16="http://schemas.microsoft.com/office/drawing/2014/main" id="{D60D1341-C102-942C-8511-2713D2894B7C}"/>
                </a:ext>
              </a:extLst>
            </p:cNvPr>
            <p:cNvSpPr>
              <a:spLocks noChangeArrowheads="1"/>
            </p:cNvSpPr>
            <p:nvPr/>
          </p:nvSpPr>
          <p:spPr bwMode="auto">
            <a:xfrm>
              <a:off x="3770" y="3636"/>
              <a:ext cx="168"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00"/>
                  </a:solidFill>
                  <a:effectLst/>
                  <a:latin typeface="Calibri" panose="020F0502020204030204" pitchFamily="34" charset="0"/>
                </a:rPr>
                <a:t>2%</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5" name="Rectangle 20">
              <a:extLst>
                <a:ext uri="{FF2B5EF4-FFF2-40B4-BE49-F238E27FC236}">
                  <a16:creationId xmlns:a16="http://schemas.microsoft.com/office/drawing/2014/main" id="{F8261F60-CC09-7AC5-1609-64AE7EBAA183}"/>
                </a:ext>
              </a:extLst>
            </p:cNvPr>
            <p:cNvSpPr>
              <a:spLocks noChangeArrowheads="1"/>
            </p:cNvSpPr>
            <p:nvPr/>
          </p:nvSpPr>
          <p:spPr bwMode="auto">
            <a:xfrm>
              <a:off x="362" y="3755"/>
              <a:ext cx="1727"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200" b="1" i="0" u="none" strike="noStrike" cap="none" normalizeH="0" baseline="0">
                  <a:ln>
                    <a:noFill/>
                  </a:ln>
                  <a:solidFill>
                    <a:srgbClr val="000000"/>
                  </a:solidFill>
                  <a:effectLst/>
                  <a:latin typeface="Arial" panose="020B0604020202020204" pitchFamily="34" charset="0"/>
                </a:rPr>
                <a:t>TOTAL IMPORT ADJUDICACIONS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6" name="Rectangle 21">
              <a:extLst>
                <a:ext uri="{FF2B5EF4-FFF2-40B4-BE49-F238E27FC236}">
                  <a16:creationId xmlns:a16="http://schemas.microsoft.com/office/drawing/2014/main" id="{5C85BD07-3848-F955-2BC0-568CAA0C65C8}"/>
                </a:ext>
              </a:extLst>
            </p:cNvPr>
            <p:cNvSpPr>
              <a:spLocks noChangeArrowheads="1"/>
            </p:cNvSpPr>
            <p:nvPr/>
          </p:nvSpPr>
          <p:spPr bwMode="auto">
            <a:xfrm>
              <a:off x="2978" y="3755"/>
              <a:ext cx="730"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200" b="1" i="0" u="none" strike="noStrike" cap="none" normalizeH="0" baseline="0">
                  <a:ln>
                    <a:noFill/>
                  </a:ln>
                  <a:solidFill>
                    <a:srgbClr val="000000"/>
                  </a:solidFill>
                  <a:effectLst/>
                  <a:latin typeface="Calibri" panose="020F0502020204030204" pitchFamily="34" charset="0"/>
                </a:rPr>
                <a:t>23.720.830,37 €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7" name="Rectangle 22">
              <a:extLst>
                <a:ext uri="{FF2B5EF4-FFF2-40B4-BE49-F238E27FC236}">
                  <a16:creationId xmlns:a16="http://schemas.microsoft.com/office/drawing/2014/main" id="{EF3D7360-73B5-745D-C272-78B659112869}"/>
                </a:ext>
              </a:extLst>
            </p:cNvPr>
            <p:cNvSpPr>
              <a:spLocks noChangeArrowheads="1"/>
            </p:cNvSpPr>
            <p:nvPr/>
          </p:nvSpPr>
          <p:spPr bwMode="auto">
            <a:xfrm>
              <a:off x="3725" y="3764"/>
              <a:ext cx="262"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00"/>
                  </a:solidFill>
                  <a:effectLst/>
                  <a:latin typeface="Calibri" panose="020F0502020204030204" pitchFamily="34" charset="0"/>
                </a:rPr>
                <a:t>100%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8" name="Rectangle 23">
              <a:extLst>
                <a:ext uri="{FF2B5EF4-FFF2-40B4-BE49-F238E27FC236}">
                  <a16:creationId xmlns:a16="http://schemas.microsoft.com/office/drawing/2014/main" id="{EBFA8C2B-8042-D40F-694B-9DFB1D626A75}"/>
                </a:ext>
              </a:extLst>
            </p:cNvPr>
            <p:cNvSpPr>
              <a:spLocks noChangeArrowheads="1"/>
            </p:cNvSpPr>
            <p:nvPr/>
          </p:nvSpPr>
          <p:spPr bwMode="auto">
            <a:xfrm>
              <a:off x="1391" y="3117"/>
              <a:ext cx="1702"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200" b="1" i="0" u="none" strike="noStrike" cap="none" normalizeH="0" baseline="0">
                  <a:ln>
                    <a:noFill/>
                  </a:ln>
                  <a:solidFill>
                    <a:srgbClr val="FFFFFF"/>
                  </a:solidFill>
                  <a:effectLst/>
                  <a:latin typeface="Arial" panose="020B0604020202020204" pitchFamily="34" charset="0"/>
                </a:rPr>
                <a:t>IMPORT ADJUDICAT PER MESES</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9" name="Line 24">
              <a:extLst>
                <a:ext uri="{FF2B5EF4-FFF2-40B4-BE49-F238E27FC236}">
                  <a16:creationId xmlns:a16="http://schemas.microsoft.com/office/drawing/2014/main" id="{2EDE1BE1-9032-17ED-F9A8-ADBCFDF7B333}"/>
                </a:ext>
              </a:extLst>
            </p:cNvPr>
            <p:cNvSpPr>
              <a:spLocks noChangeShapeType="1"/>
            </p:cNvSpPr>
            <p:nvPr/>
          </p:nvSpPr>
          <p:spPr bwMode="auto">
            <a:xfrm>
              <a:off x="341" y="3109"/>
              <a:ext cx="0" cy="77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0" name="Rectangle 25">
              <a:extLst>
                <a:ext uri="{FF2B5EF4-FFF2-40B4-BE49-F238E27FC236}">
                  <a16:creationId xmlns:a16="http://schemas.microsoft.com/office/drawing/2014/main" id="{8D3C4F48-085C-527E-C074-3D0032EB8DB8}"/>
                </a:ext>
              </a:extLst>
            </p:cNvPr>
            <p:cNvSpPr>
              <a:spLocks noChangeArrowheads="1"/>
            </p:cNvSpPr>
            <p:nvPr/>
          </p:nvSpPr>
          <p:spPr bwMode="auto">
            <a:xfrm>
              <a:off x="341" y="3109"/>
              <a:ext cx="4" cy="77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1" name="Line 26">
              <a:extLst>
                <a:ext uri="{FF2B5EF4-FFF2-40B4-BE49-F238E27FC236}">
                  <a16:creationId xmlns:a16="http://schemas.microsoft.com/office/drawing/2014/main" id="{9CDC43C0-A189-888E-407D-E91132EB4E03}"/>
                </a:ext>
              </a:extLst>
            </p:cNvPr>
            <p:cNvSpPr>
              <a:spLocks noChangeShapeType="1"/>
            </p:cNvSpPr>
            <p:nvPr/>
          </p:nvSpPr>
          <p:spPr bwMode="auto">
            <a:xfrm>
              <a:off x="4020" y="3113"/>
              <a:ext cx="0" cy="76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2" name="Rectangle 27">
              <a:extLst>
                <a:ext uri="{FF2B5EF4-FFF2-40B4-BE49-F238E27FC236}">
                  <a16:creationId xmlns:a16="http://schemas.microsoft.com/office/drawing/2014/main" id="{1D2815EE-637D-70C1-A5A0-D03A9433087B}"/>
                </a:ext>
              </a:extLst>
            </p:cNvPr>
            <p:cNvSpPr>
              <a:spLocks noChangeArrowheads="1"/>
            </p:cNvSpPr>
            <p:nvPr/>
          </p:nvSpPr>
          <p:spPr bwMode="auto">
            <a:xfrm>
              <a:off x="4020" y="3113"/>
              <a:ext cx="4" cy="76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3" name="Line 28">
              <a:extLst>
                <a:ext uri="{FF2B5EF4-FFF2-40B4-BE49-F238E27FC236}">
                  <a16:creationId xmlns:a16="http://schemas.microsoft.com/office/drawing/2014/main" id="{9D298E47-0E6C-C838-6B31-D47D74EDD79D}"/>
                </a:ext>
              </a:extLst>
            </p:cNvPr>
            <p:cNvSpPr>
              <a:spLocks noChangeShapeType="1"/>
            </p:cNvSpPr>
            <p:nvPr/>
          </p:nvSpPr>
          <p:spPr bwMode="auto">
            <a:xfrm>
              <a:off x="2900" y="3241"/>
              <a:ext cx="0" cy="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4" name="Rectangle 29">
              <a:extLst>
                <a:ext uri="{FF2B5EF4-FFF2-40B4-BE49-F238E27FC236}">
                  <a16:creationId xmlns:a16="http://schemas.microsoft.com/office/drawing/2014/main" id="{C81FCABE-4F7A-B46F-2632-23012471EDB3}"/>
                </a:ext>
              </a:extLst>
            </p:cNvPr>
            <p:cNvSpPr>
              <a:spLocks noChangeArrowheads="1"/>
            </p:cNvSpPr>
            <p:nvPr/>
          </p:nvSpPr>
          <p:spPr bwMode="auto">
            <a:xfrm>
              <a:off x="2900" y="3241"/>
              <a:ext cx="4" cy="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5" name="Line 30">
              <a:extLst>
                <a:ext uri="{FF2B5EF4-FFF2-40B4-BE49-F238E27FC236}">
                  <a16:creationId xmlns:a16="http://schemas.microsoft.com/office/drawing/2014/main" id="{1E1680E5-4729-412C-3292-F145D0FC4CE4}"/>
                </a:ext>
              </a:extLst>
            </p:cNvPr>
            <p:cNvSpPr>
              <a:spLocks noChangeShapeType="1"/>
            </p:cNvSpPr>
            <p:nvPr/>
          </p:nvSpPr>
          <p:spPr bwMode="auto">
            <a:xfrm>
              <a:off x="3626" y="3241"/>
              <a:ext cx="0" cy="63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6" name="Rectangle 31">
              <a:extLst>
                <a:ext uri="{FF2B5EF4-FFF2-40B4-BE49-F238E27FC236}">
                  <a16:creationId xmlns:a16="http://schemas.microsoft.com/office/drawing/2014/main" id="{FB5415D3-D028-E90E-D74E-758559942208}"/>
                </a:ext>
              </a:extLst>
            </p:cNvPr>
            <p:cNvSpPr>
              <a:spLocks noChangeArrowheads="1"/>
            </p:cNvSpPr>
            <p:nvPr/>
          </p:nvSpPr>
          <p:spPr bwMode="auto">
            <a:xfrm>
              <a:off x="3626" y="3241"/>
              <a:ext cx="4" cy="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7" name="Line 32">
              <a:extLst>
                <a:ext uri="{FF2B5EF4-FFF2-40B4-BE49-F238E27FC236}">
                  <a16:creationId xmlns:a16="http://schemas.microsoft.com/office/drawing/2014/main" id="{457F7296-643B-4A28-D7C3-54E9D2F70375}"/>
                </a:ext>
              </a:extLst>
            </p:cNvPr>
            <p:cNvSpPr>
              <a:spLocks noChangeShapeType="1"/>
            </p:cNvSpPr>
            <p:nvPr/>
          </p:nvSpPr>
          <p:spPr bwMode="auto">
            <a:xfrm>
              <a:off x="345" y="3109"/>
              <a:ext cx="367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8" name="Rectangle 33">
              <a:extLst>
                <a:ext uri="{FF2B5EF4-FFF2-40B4-BE49-F238E27FC236}">
                  <a16:creationId xmlns:a16="http://schemas.microsoft.com/office/drawing/2014/main" id="{70130E6E-53E5-6309-5B29-6AF8B6B69958}"/>
                </a:ext>
              </a:extLst>
            </p:cNvPr>
            <p:cNvSpPr>
              <a:spLocks noChangeArrowheads="1"/>
            </p:cNvSpPr>
            <p:nvPr/>
          </p:nvSpPr>
          <p:spPr bwMode="auto">
            <a:xfrm>
              <a:off x="345" y="3109"/>
              <a:ext cx="367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9" name="Line 34">
              <a:extLst>
                <a:ext uri="{FF2B5EF4-FFF2-40B4-BE49-F238E27FC236}">
                  <a16:creationId xmlns:a16="http://schemas.microsoft.com/office/drawing/2014/main" id="{9B8E6450-8F97-CB4B-1CC3-938BDB99B173}"/>
                </a:ext>
              </a:extLst>
            </p:cNvPr>
            <p:cNvSpPr>
              <a:spLocks noChangeShapeType="1"/>
            </p:cNvSpPr>
            <p:nvPr/>
          </p:nvSpPr>
          <p:spPr bwMode="auto">
            <a:xfrm>
              <a:off x="345" y="3237"/>
              <a:ext cx="367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40" name="Rectangle 35">
              <a:extLst>
                <a:ext uri="{FF2B5EF4-FFF2-40B4-BE49-F238E27FC236}">
                  <a16:creationId xmlns:a16="http://schemas.microsoft.com/office/drawing/2014/main" id="{9C957CA5-BB59-B93B-5253-7940F675F702}"/>
                </a:ext>
              </a:extLst>
            </p:cNvPr>
            <p:cNvSpPr>
              <a:spLocks noChangeArrowheads="1"/>
            </p:cNvSpPr>
            <p:nvPr/>
          </p:nvSpPr>
          <p:spPr bwMode="auto">
            <a:xfrm>
              <a:off x="345" y="3237"/>
              <a:ext cx="367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41" name="Line 36">
              <a:extLst>
                <a:ext uri="{FF2B5EF4-FFF2-40B4-BE49-F238E27FC236}">
                  <a16:creationId xmlns:a16="http://schemas.microsoft.com/office/drawing/2014/main" id="{4ACC0DA3-46B2-266F-6FA0-9C5462565F32}"/>
                </a:ext>
              </a:extLst>
            </p:cNvPr>
            <p:cNvSpPr>
              <a:spLocks noChangeShapeType="1"/>
            </p:cNvSpPr>
            <p:nvPr/>
          </p:nvSpPr>
          <p:spPr bwMode="auto">
            <a:xfrm>
              <a:off x="345" y="3364"/>
              <a:ext cx="367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42" name="Rectangle 37">
              <a:extLst>
                <a:ext uri="{FF2B5EF4-FFF2-40B4-BE49-F238E27FC236}">
                  <a16:creationId xmlns:a16="http://schemas.microsoft.com/office/drawing/2014/main" id="{04A1AA5D-89F2-0B08-8D58-7654FA50DE43}"/>
                </a:ext>
              </a:extLst>
            </p:cNvPr>
            <p:cNvSpPr>
              <a:spLocks noChangeArrowheads="1"/>
            </p:cNvSpPr>
            <p:nvPr/>
          </p:nvSpPr>
          <p:spPr bwMode="auto">
            <a:xfrm>
              <a:off x="345" y="3364"/>
              <a:ext cx="367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43" name="Line 38">
              <a:extLst>
                <a:ext uri="{FF2B5EF4-FFF2-40B4-BE49-F238E27FC236}">
                  <a16:creationId xmlns:a16="http://schemas.microsoft.com/office/drawing/2014/main" id="{7FA5EADC-2A5B-DE08-0014-A39A2321E410}"/>
                </a:ext>
              </a:extLst>
            </p:cNvPr>
            <p:cNvSpPr>
              <a:spLocks noChangeShapeType="1"/>
            </p:cNvSpPr>
            <p:nvPr/>
          </p:nvSpPr>
          <p:spPr bwMode="auto">
            <a:xfrm>
              <a:off x="345" y="3492"/>
              <a:ext cx="367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44" name="Rectangle 39">
              <a:extLst>
                <a:ext uri="{FF2B5EF4-FFF2-40B4-BE49-F238E27FC236}">
                  <a16:creationId xmlns:a16="http://schemas.microsoft.com/office/drawing/2014/main" id="{BD725FC1-0496-6CDF-BCD2-AF4E5506A1DB}"/>
                </a:ext>
              </a:extLst>
            </p:cNvPr>
            <p:cNvSpPr>
              <a:spLocks noChangeArrowheads="1"/>
            </p:cNvSpPr>
            <p:nvPr/>
          </p:nvSpPr>
          <p:spPr bwMode="auto">
            <a:xfrm>
              <a:off x="345" y="3492"/>
              <a:ext cx="367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45" name="Line 40">
              <a:extLst>
                <a:ext uri="{FF2B5EF4-FFF2-40B4-BE49-F238E27FC236}">
                  <a16:creationId xmlns:a16="http://schemas.microsoft.com/office/drawing/2014/main" id="{934855CF-0573-D63B-1051-5725C14E3FAA}"/>
                </a:ext>
              </a:extLst>
            </p:cNvPr>
            <p:cNvSpPr>
              <a:spLocks noChangeShapeType="1"/>
            </p:cNvSpPr>
            <p:nvPr/>
          </p:nvSpPr>
          <p:spPr bwMode="auto">
            <a:xfrm>
              <a:off x="345" y="3620"/>
              <a:ext cx="367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46" name="Rectangle 41">
              <a:extLst>
                <a:ext uri="{FF2B5EF4-FFF2-40B4-BE49-F238E27FC236}">
                  <a16:creationId xmlns:a16="http://schemas.microsoft.com/office/drawing/2014/main" id="{393A2426-B779-A6DA-6068-ABB3CE3C01AF}"/>
                </a:ext>
              </a:extLst>
            </p:cNvPr>
            <p:cNvSpPr>
              <a:spLocks noChangeArrowheads="1"/>
            </p:cNvSpPr>
            <p:nvPr/>
          </p:nvSpPr>
          <p:spPr bwMode="auto">
            <a:xfrm>
              <a:off x="345" y="3620"/>
              <a:ext cx="367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47" name="Line 42">
              <a:extLst>
                <a:ext uri="{FF2B5EF4-FFF2-40B4-BE49-F238E27FC236}">
                  <a16:creationId xmlns:a16="http://schemas.microsoft.com/office/drawing/2014/main" id="{6AE0CF60-4F3F-CF84-B538-42551543926C}"/>
                </a:ext>
              </a:extLst>
            </p:cNvPr>
            <p:cNvSpPr>
              <a:spLocks noChangeShapeType="1"/>
            </p:cNvSpPr>
            <p:nvPr/>
          </p:nvSpPr>
          <p:spPr bwMode="auto">
            <a:xfrm>
              <a:off x="345" y="3747"/>
              <a:ext cx="367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48" name="Rectangle 43">
              <a:extLst>
                <a:ext uri="{FF2B5EF4-FFF2-40B4-BE49-F238E27FC236}">
                  <a16:creationId xmlns:a16="http://schemas.microsoft.com/office/drawing/2014/main" id="{0D08D13D-7BF6-42B8-3539-50CE34982D96}"/>
                </a:ext>
              </a:extLst>
            </p:cNvPr>
            <p:cNvSpPr>
              <a:spLocks noChangeArrowheads="1"/>
            </p:cNvSpPr>
            <p:nvPr/>
          </p:nvSpPr>
          <p:spPr bwMode="auto">
            <a:xfrm>
              <a:off x="345" y="3747"/>
              <a:ext cx="367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49" name="Line 44">
              <a:extLst>
                <a:ext uri="{FF2B5EF4-FFF2-40B4-BE49-F238E27FC236}">
                  <a16:creationId xmlns:a16="http://schemas.microsoft.com/office/drawing/2014/main" id="{C262F563-05D1-A6B2-55E8-4EDC2D7EE19C}"/>
                </a:ext>
              </a:extLst>
            </p:cNvPr>
            <p:cNvSpPr>
              <a:spLocks noChangeShapeType="1"/>
            </p:cNvSpPr>
            <p:nvPr/>
          </p:nvSpPr>
          <p:spPr bwMode="auto">
            <a:xfrm>
              <a:off x="345" y="3875"/>
              <a:ext cx="367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50" name="Rectangle 45">
              <a:extLst>
                <a:ext uri="{FF2B5EF4-FFF2-40B4-BE49-F238E27FC236}">
                  <a16:creationId xmlns:a16="http://schemas.microsoft.com/office/drawing/2014/main" id="{DE561473-BD40-09A1-8617-B850DEF7F5D8}"/>
                </a:ext>
              </a:extLst>
            </p:cNvPr>
            <p:cNvSpPr>
              <a:spLocks noChangeArrowheads="1"/>
            </p:cNvSpPr>
            <p:nvPr/>
          </p:nvSpPr>
          <p:spPr bwMode="auto">
            <a:xfrm>
              <a:off x="345" y="3875"/>
              <a:ext cx="367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grpSp>
    </p:spTree>
    <p:extLst>
      <p:ext uri="{BB962C8B-B14F-4D97-AF65-F5344CB8AC3E}">
        <p14:creationId xmlns:p14="http://schemas.microsoft.com/office/powerpoint/2010/main" val="1584796124"/>
      </p:ext>
    </p:extLst>
  </p:cSld>
  <p:clrMapOvr>
    <a:masterClrMapping/>
  </p:clrMapOvr>
</p:sld>
</file>

<file path=ppt/theme/theme1.xml><?xml version="1.0" encoding="utf-8"?>
<a:theme xmlns:a="http://schemas.openxmlformats.org/drawingml/2006/main" name="Tema de l'Office">
  <a:themeElements>
    <a:clrScheme name="Tema de l'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l'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l'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l'Office">
  <a:themeElements>
    <a:clrScheme name="Ofici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ici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18511</TotalTime>
  <Words>8087</Words>
  <Application>Microsoft Office PowerPoint</Application>
  <PresentationFormat>Pantalla panoràmica</PresentationFormat>
  <Paragraphs>529</Paragraphs>
  <Slides>67</Slides>
  <Notes>3</Notes>
  <HiddenSlides>0</HiddenSlides>
  <MMClips>0</MMClips>
  <ScaleCrop>false</ScaleCrop>
  <HeadingPairs>
    <vt:vector size="6" baseType="variant">
      <vt:variant>
        <vt:lpstr>Tipus de lletra utilitzats</vt:lpstr>
      </vt:variant>
      <vt:variant>
        <vt:i4>4</vt:i4>
      </vt:variant>
      <vt:variant>
        <vt:lpstr>Tema</vt:lpstr>
      </vt:variant>
      <vt:variant>
        <vt:i4>1</vt:i4>
      </vt:variant>
      <vt:variant>
        <vt:lpstr>Títols de les diapositives</vt:lpstr>
      </vt:variant>
      <vt:variant>
        <vt:i4>67</vt:i4>
      </vt:variant>
    </vt:vector>
  </HeadingPairs>
  <TitlesOfParts>
    <vt:vector size="72" baseType="lpstr">
      <vt:lpstr>Arial</vt:lpstr>
      <vt:lpstr>ArialMT</vt:lpstr>
      <vt:lpstr>Calibri</vt:lpstr>
      <vt:lpstr>Calibri Light</vt:lpstr>
      <vt:lpstr>Tema de l'Office</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 del PowerPoint</dc:title>
  <dc:creator>FALGUERA LLOR, M.ALBA</dc:creator>
  <cp:lastModifiedBy>FALGUERA LLOR, M.ALBA</cp:lastModifiedBy>
  <cp:revision>243</cp:revision>
  <cp:lastPrinted>2025-05-08T07:08:00Z</cp:lastPrinted>
  <dcterms:created xsi:type="dcterms:W3CDTF">2023-02-24T11:26:33Z</dcterms:created>
  <dcterms:modified xsi:type="dcterms:W3CDTF">2026-05-27T09:59:01Z</dcterms:modified>
</cp:coreProperties>
</file>