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7"/>
  </p:notesMasterIdLst>
  <p:sldIdLst>
    <p:sldId id="256" r:id="rId2"/>
    <p:sldId id="257" r:id="rId3"/>
    <p:sldId id="258" r:id="rId4"/>
    <p:sldId id="312" r:id="rId5"/>
    <p:sldId id="259" r:id="rId6"/>
    <p:sldId id="331" r:id="rId7"/>
    <p:sldId id="260" r:id="rId8"/>
    <p:sldId id="261" r:id="rId9"/>
    <p:sldId id="262" r:id="rId10"/>
    <p:sldId id="323" r:id="rId11"/>
    <p:sldId id="342" r:id="rId12"/>
    <p:sldId id="263" r:id="rId13"/>
    <p:sldId id="264" r:id="rId14"/>
    <p:sldId id="321" r:id="rId15"/>
    <p:sldId id="266" r:id="rId16"/>
    <p:sldId id="357" r:id="rId17"/>
    <p:sldId id="322" r:id="rId18"/>
    <p:sldId id="267" r:id="rId19"/>
    <p:sldId id="356" r:id="rId20"/>
    <p:sldId id="268" r:id="rId21"/>
    <p:sldId id="269" r:id="rId22"/>
    <p:sldId id="308" r:id="rId23"/>
    <p:sldId id="349" r:id="rId24"/>
    <p:sldId id="272" r:id="rId25"/>
    <p:sldId id="273" r:id="rId26"/>
    <p:sldId id="274" r:id="rId27"/>
    <p:sldId id="275" r:id="rId28"/>
    <p:sldId id="350" r:id="rId29"/>
    <p:sldId id="276" r:id="rId30"/>
    <p:sldId id="277" r:id="rId31"/>
    <p:sldId id="278" r:id="rId32"/>
    <p:sldId id="279" r:id="rId33"/>
    <p:sldId id="351" r:id="rId34"/>
    <p:sldId id="314" r:id="rId35"/>
    <p:sldId id="280" r:id="rId36"/>
    <p:sldId id="315" r:id="rId37"/>
    <p:sldId id="328" r:id="rId38"/>
    <p:sldId id="282" r:id="rId39"/>
    <p:sldId id="283" r:id="rId40"/>
    <p:sldId id="316" r:id="rId41"/>
    <p:sldId id="317" r:id="rId42"/>
    <p:sldId id="352" r:id="rId43"/>
    <p:sldId id="281" r:id="rId44"/>
    <p:sldId id="325" r:id="rId45"/>
    <p:sldId id="326" r:id="rId46"/>
    <p:sldId id="311" r:id="rId47"/>
    <p:sldId id="353" r:id="rId48"/>
    <p:sldId id="343" r:id="rId49"/>
    <p:sldId id="344" r:id="rId50"/>
    <p:sldId id="345" r:id="rId51"/>
    <p:sldId id="346" r:id="rId52"/>
    <p:sldId id="335" r:id="rId53"/>
    <p:sldId id="284" r:id="rId54"/>
    <p:sldId id="285" r:id="rId55"/>
    <p:sldId id="339" r:id="rId56"/>
    <p:sldId id="318" r:id="rId57"/>
    <p:sldId id="341" r:id="rId58"/>
    <p:sldId id="336" r:id="rId59"/>
    <p:sldId id="288" r:id="rId60"/>
    <p:sldId id="289" r:id="rId61"/>
    <p:sldId id="327" r:id="rId62"/>
    <p:sldId id="337" r:id="rId63"/>
    <p:sldId id="290" r:id="rId64"/>
    <p:sldId id="330" r:id="rId65"/>
    <p:sldId id="292" r:id="rId66"/>
    <p:sldId id="338" r:id="rId67"/>
    <p:sldId id="293" r:id="rId68"/>
    <p:sldId id="329" r:id="rId69"/>
    <p:sldId id="294" r:id="rId70"/>
    <p:sldId id="295" r:id="rId71"/>
    <p:sldId id="354" r:id="rId72"/>
    <p:sldId id="298" r:id="rId73"/>
    <p:sldId id="296" r:id="rId74"/>
    <p:sldId id="297" r:id="rId75"/>
    <p:sldId id="299" r:id="rId76"/>
    <p:sldId id="300" r:id="rId77"/>
    <p:sldId id="301" r:id="rId78"/>
    <p:sldId id="302" r:id="rId79"/>
    <p:sldId id="303" r:id="rId80"/>
    <p:sldId id="304" r:id="rId81"/>
    <p:sldId id="305" r:id="rId82"/>
    <p:sldId id="306" r:id="rId83"/>
    <p:sldId id="355" r:id="rId84"/>
    <p:sldId id="310" r:id="rId85"/>
    <p:sldId id="347" r:id="rId86"/>
  </p:sldIdLst>
  <p:sldSz cx="6858000" cy="12192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9A441-117D-4493-2E2B-28783FC5B748}" name="FALGUERA LLOR, M.ALBA" initials="FLM" userId="S::falguerala@diba.cat::b8ae6cc3-b683-4414-832b-d0439fe9f6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33"/>
    <a:srgbClr val="66FF66"/>
    <a:srgbClr val="F6F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357" autoAdjust="0"/>
  </p:normalViewPr>
  <p:slideViewPr>
    <p:cSldViewPr snapToGrid="0">
      <p:cViewPr>
        <p:scale>
          <a:sx n="45" d="100"/>
          <a:sy n="45" d="100"/>
        </p:scale>
        <p:origin x="1512" y="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0"/>
            <a:ext cx="2889250" cy="497624"/>
          </a:xfrm>
          <a:prstGeom prst="rect">
            <a:avLst/>
          </a:prstGeom>
        </p:spPr>
        <p:txBody>
          <a:bodyPr vert="horz" lIns="91430" tIns="45715" rIns="91430" bIns="45715" rtlCol="0"/>
          <a:lstStyle>
            <a:lvl1pPr algn="l">
              <a:defRPr sz="1200"/>
            </a:lvl1pPr>
          </a:lstStyle>
          <a:p>
            <a:endParaRPr lang="ca-ES"/>
          </a:p>
        </p:txBody>
      </p:sp>
      <p:sp>
        <p:nvSpPr>
          <p:cNvPr id="3" name="Contenidor de data 2"/>
          <p:cNvSpPr>
            <a:spLocks noGrp="1"/>
          </p:cNvSpPr>
          <p:nvPr>
            <p:ph type="dt" idx="1"/>
          </p:nvPr>
        </p:nvSpPr>
        <p:spPr>
          <a:xfrm>
            <a:off x="3778251" y="0"/>
            <a:ext cx="2889250" cy="497624"/>
          </a:xfrm>
          <a:prstGeom prst="rect">
            <a:avLst/>
          </a:prstGeom>
        </p:spPr>
        <p:txBody>
          <a:bodyPr vert="horz" lIns="91430" tIns="45715" rIns="91430" bIns="45715" rtlCol="0"/>
          <a:lstStyle>
            <a:lvl1pPr algn="r">
              <a:defRPr sz="1200"/>
            </a:lvl1pPr>
          </a:lstStyle>
          <a:p>
            <a:fld id="{3C40F921-2A6D-46DA-982C-78CBC5936601}" type="datetimeFigureOut">
              <a:rPr lang="ca-ES" smtClean="0"/>
              <a:t>14/04/2025</a:t>
            </a:fld>
            <a:endParaRPr lang="ca-ES"/>
          </a:p>
        </p:txBody>
      </p:sp>
      <p:sp>
        <p:nvSpPr>
          <p:cNvPr id="4" name="Contenidor d'imatge de diapositiva 3"/>
          <p:cNvSpPr>
            <a:spLocks noGrp="1" noRot="1" noChangeAspect="1"/>
          </p:cNvSpPr>
          <p:nvPr>
            <p:ph type="sldImg" idx="2"/>
          </p:nvPr>
        </p:nvSpPr>
        <p:spPr>
          <a:xfrm>
            <a:off x="2393950" y="1241425"/>
            <a:ext cx="1881188" cy="3349625"/>
          </a:xfrm>
          <a:prstGeom prst="rect">
            <a:avLst/>
          </a:prstGeom>
          <a:noFill/>
          <a:ln w="12700">
            <a:solidFill>
              <a:prstClr val="black"/>
            </a:solidFill>
          </a:ln>
        </p:spPr>
        <p:txBody>
          <a:bodyPr vert="horz" lIns="91430" tIns="45715" rIns="91430" bIns="45715" rtlCol="0" anchor="ctr"/>
          <a:lstStyle/>
          <a:p>
            <a:endParaRPr lang="ca-ES"/>
          </a:p>
        </p:txBody>
      </p:sp>
      <p:sp>
        <p:nvSpPr>
          <p:cNvPr id="5" name="Contenidor de notes 4"/>
          <p:cNvSpPr>
            <a:spLocks noGrp="1"/>
          </p:cNvSpPr>
          <p:nvPr>
            <p:ph type="body" sz="quarter" idx="3"/>
          </p:nvPr>
        </p:nvSpPr>
        <p:spPr>
          <a:xfrm>
            <a:off x="666750" y="4777519"/>
            <a:ext cx="5335588" cy="3908290"/>
          </a:xfrm>
          <a:prstGeom prst="rect">
            <a:avLst/>
          </a:prstGeom>
        </p:spPr>
        <p:txBody>
          <a:bodyPr vert="horz" lIns="91430" tIns="45715" rIns="91430" bIns="45715"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1" y="9429016"/>
            <a:ext cx="2889250" cy="497624"/>
          </a:xfrm>
          <a:prstGeom prst="rect">
            <a:avLst/>
          </a:prstGeom>
        </p:spPr>
        <p:txBody>
          <a:bodyPr vert="horz" lIns="91430" tIns="45715" rIns="91430" bIns="45715"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778251" y="9429016"/>
            <a:ext cx="2889250" cy="497624"/>
          </a:xfrm>
          <a:prstGeom prst="rect">
            <a:avLst/>
          </a:prstGeom>
        </p:spPr>
        <p:txBody>
          <a:bodyPr vert="horz" lIns="91430" tIns="45715" rIns="91430" bIns="45715" rtlCol="0" anchor="b"/>
          <a:lstStyle>
            <a:lvl1pPr algn="r">
              <a:defRPr sz="1200"/>
            </a:lvl1pPr>
          </a:lstStyle>
          <a:p>
            <a:fld id="{FB0E5CB7-5B36-42DD-B03A-D766DC475257}" type="slidenum">
              <a:rPr lang="ca-ES" smtClean="0"/>
              <a:t>‹#›</a:t>
            </a:fld>
            <a:endParaRPr lang="ca-ES"/>
          </a:p>
        </p:txBody>
      </p:sp>
    </p:spTree>
    <p:extLst>
      <p:ext uri="{BB962C8B-B14F-4D97-AF65-F5344CB8AC3E}">
        <p14:creationId xmlns:p14="http://schemas.microsoft.com/office/powerpoint/2010/main" val="394904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20</a:t>
            </a:fld>
            <a:endParaRPr lang="ca-ES"/>
          </a:p>
        </p:txBody>
      </p:sp>
    </p:spTree>
    <p:extLst>
      <p:ext uri="{BB962C8B-B14F-4D97-AF65-F5344CB8AC3E}">
        <p14:creationId xmlns:p14="http://schemas.microsoft.com/office/powerpoint/2010/main" val="24035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35</a:t>
            </a:fld>
            <a:endParaRPr lang="ca-ES"/>
          </a:p>
        </p:txBody>
      </p:sp>
    </p:spTree>
    <p:extLst>
      <p:ext uri="{BB962C8B-B14F-4D97-AF65-F5344CB8AC3E}">
        <p14:creationId xmlns:p14="http://schemas.microsoft.com/office/powerpoint/2010/main" val="203000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FB0E5CB7-5B36-42DD-B03A-D766DC475257}" type="slidenum">
              <a:rPr lang="ca-ES" smtClean="0"/>
              <a:t>65</a:t>
            </a:fld>
            <a:endParaRPr lang="ca-ES"/>
          </a:p>
        </p:txBody>
      </p:sp>
    </p:spTree>
    <p:extLst>
      <p:ext uri="{BB962C8B-B14F-4D97-AF65-F5344CB8AC3E}">
        <p14:creationId xmlns:p14="http://schemas.microsoft.com/office/powerpoint/2010/main" val="318344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ca-ES"/>
              <a:t>Feu clic aquí per editar l'estil</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17C426DB-AA85-40CE-A15F-50641E9DA35A}" type="datetime1">
              <a:rPr lang="ca-ES" smtClean="0"/>
              <a:t>14/04/2025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1618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4227C735-B927-4DE6-8E01-3E7D0E7CE836}" type="datetime1">
              <a:rPr lang="ca-ES" smtClean="0"/>
              <a:t>14/04/2025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01062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0C32BFC7-F7D9-4EB6-9D77-EF16E4BB2201}" type="datetime1">
              <a:rPr lang="ca-ES" smtClean="0"/>
              <a:t>14/04/2025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4916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13A1B351-196F-43C6-8FAC-102716C4201E}" type="datetime1">
              <a:rPr lang="ca-ES" smtClean="0"/>
              <a:t>14/04/2025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4871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ca-ES"/>
              <a:t>Feu clic aquí per editar l'estil</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D83BD914-98A9-460F-B9B6-83EB97947070}" type="datetime1">
              <a:rPr lang="ca-ES" smtClean="0"/>
              <a:t>14/04/2025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71051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9060C3F2-342A-42B4-B446-4AE54FDF03DC}" type="datetime1">
              <a:rPr lang="ca-ES" smtClean="0"/>
              <a:t>14/04/2025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6736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ca-ES"/>
              <a:t>Feu clic aquí per editar l'estil</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t Placeholder 3"/>
          <p:cNvSpPr>
            <a:spLocks noGrp="1"/>
          </p:cNvSpPr>
          <p:nvPr>
            <p:ph sz="half" idx="2"/>
          </p:nvPr>
        </p:nvSpPr>
        <p:spPr>
          <a:xfrm>
            <a:off x="472381" y="4453467"/>
            <a:ext cx="2901255"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t Placeholder 5"/>
          <p:cNvSpPr>
            <a:spLocks noGrp="1"/>
          </p:cNvSpPr>
          <p:nvPr>
            <p:ph sz="quarter" idx="4"/>
          </p:nvPr>
        </p:nvSpPr>
        <p:spPr>
          <a:xfrm>
            <a:off x="3471863" y="4453467"/>
            <a:ext cx="2915543"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A3B648EB-3BA3-4763-96FD-4D2CB61CBB40}" type="datetime1">
              <a:rPr lang="ca-ES" smtClean="0"/>
              <a:t>14/04/2025</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07111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3856345F-9411-4109-B5F4-CBC8C88911D3}" type="datetime1">
              <a:rPr lang="ca-ES" smtClean="0"/>
              <a:t>14/04/2025</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99510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61557-0292-427F-BEB1-23F9C75D187A}" type="datetime1">
              <a:rPr lang="ca-ES" smtClean="0"/>
              <a:t>14/04/2025</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2457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4BAB1FE8-4ACB-47E2-AFF8-B305D3B5EC78}" type="datetime1">
              <a:rPr lang="ca-ES" smtClean="0"/>
              <a:t>14/04/2025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73096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a-ES"/>
              <a:t>Feu clic a la icona per afegir una imatge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AAA6CC76-341B-4BBA-9B02-A829D80F84A8}" type="datetime1">
              <a:rPr lang="ca-ES" smtClean="0"/>
              <a:t>14/04/2025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419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0E41CC9-AC26-4608-A4FF-CBCA56A7733F}" type="datetime1">
              <a:rPr lang="ca-ES" smtClean="0"/>
              <a:t>14/04/2025</a:t>
            </a:fld>
            <a:endParaRPr lang="ca-E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9A02D07-1340-466E-8F89-ABB91E672000}" type="slidenum">
              <a:rPr lang="ca-ES" smtClean="0"/>
              <a:t>‹#›</a:t>
            </a:fld>
            <a:endParaRPr lang="ca-ES"/>
          </a:p>
        </p:txBody>
      </p:sp>
    </p:spTree>
    <p:extLst>
      <p:ext uri="{BB962C8B-B14F-4D97-AF65-F5344CB8AC3E}">
        <p14:creationId xmlns:p14="http://schemas.microsoft.com/office/powerpoint/2010/main" val="324118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emf"/></Relationships>
</file>

<file path=ppt/slides/_rels/slide4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emf"/></Relationships>
</file>

<file path=ppt/slides/_rels/slide51.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emf"/><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5" Type="http://schemas.openxmlformats.org/officeDocument/2006/relationships/image" Target="../media/image110.emf"/><Relationship Id="rId4" Type="http://schemas.openxmlformats.org/officeDocument/2006/relationships/image" Target="../media/image109.emf"/></Relationships>
</file>

<file path=ppt/slides/_rels/slide65.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2.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emf"/><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7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7.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8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E650456-5F7C-460D-BE33-CF8CD3569037}"/>
              </a:ext>
            </a:extLst>
          </p:cNvPr>
          <p:cNvSpPr txBox="1"/>
          <p:nvPr/>
        </p:nvSpPr>
        <p:spPr>
          <a:xfrm>
            <a:off x="0" y="7074098"/>
            <a:ext cx="6858000" cy="2277547"/>
          </a:xfrm>
          <a:prstGeom prst="rect">
            <a:avLst/>
          </a:prstGeom>
          <a:solidFill>
            <a:schemeClr val="bg1"/>
          </a:solidFill>
        </p:spPr>
        <p:txBody>
          <a:bodyPr wrap="square" rtlCol="0">
            <a:spAutoFit/>
          </a:bodyPr>
          <a:lstStyle/>
          <a:p>
            <a:pPr algn="ctr" defTabSz="914400"/>
            <a:r>
              <a:rPr lang="es-ES" sz="3200" b="1" spc="-150" dirty="0">
                <a:solidFill>
                  <a:schemeClr val="tx1">
                    <a:lumMod val="85000"/>
                    <a:lumOff val="15000"/>
                  </a:schemeClr>
                </a:solidFill>
              </a:rPr>
              <a:t>INFORME DE L’ACTIVITAT CONTRACTUAL</a:t>
            </a:r>
          </a:p>
          <a:p>
            <a:pPr algn="ctr" defTabSz="914400"/>
            <a:r>
              <a:rPr lang="es-ES" sz="3200" b="1" spc="-150" dirty="0">
                <a:solidFill>
                  <a:schemeClr val="tx1">
                    <a:lumMod val="85000"/>
                    <a:lumOff val="15000"/>
                  </a:schemeClr>
                </a:solidFill>
              </a:rPr>
              <a:t>DE LA DIPUTACIÓ DE BARCELONA</a:t>
            </a:r>
          </a:p>
          <a:p>
            <a:pPr algn="ctr" defTabSz="914400"/>
            <a:r>
              <a:rPr lang="es-ES" sz="3200" b="1" spc="-150" dirty="0">
                <a:solidFill>
                  <a:schemeClr val="tx1">
                    <a:lumMod val="85000"/>
                    <a:lumOff val="15000"/>
                  </a:schemeClr>
                </a:solidFill>
              </a:rPr>
              <a:t>I ENS DEL SECTOR PÚBLIC</a:t>
            </a:r>
          </a:p>
          <a:p>
            <a:pPr algn="ctr" defTabSz="914400"/>
            <a:endParaRPr lang="es-ES" b="1" dirty="0">
              <a:solidFill>
                <a:schemeClr val="accent6">
                  <a:lumMod val="75000"/>
                </a:schemeClr>
              </a:solidFill>
              <a:latin typeface="Arial"/>
            </a:endParaRPr>
          </a:p>
          <a:p>
            <a:pPr algn="ctr" defTabSz="914400"/>
            <a:r>
              <a:rPr lang="es-ES" sz="2800" b="1" dirty="0">
                <a:solidFill>
                  <a:srgbClr val="0000FF"/>
                </a:solidFill>
              </a:rPr>
              <a:t>2024</a:t>
            </a:r>
          </a:p>
        </p:txBody>
      </p:sp>
      <p:pic>
        <p:nvPicPr>
          <p:cNvPr id="11" name="Imatge 10">
            <a:extLst>
              <a:ext uri="{FF2B5EF4-FFF2-40B4-BE49-F238E27FC236}">
                <a16:creationId xmlns:a16="http://schemas.microsoft.com/office/drawing/2014/main" id="{038CE0E8-0E9E-42C9-A6AC-99DCCC691E51}"/>
              </a:ext>
            </a:extLst>
          </p:cNvPr>
          <p:cNvPicPr>
            <a:picLocks noChangeAspect="1"/>
          </p:cNvPicPr>
          <p:nvPr/>
        </p:nvPicPr>
        <p:blipFill>
          <a:blip r:embed="rId2"/>
          <a:stretch>
            <a:fillRect/>
          </a:stretch>
        </p:blipFill>
        <p:spPr>
          <a:xfrm>
            <a:off x="2969725" y="10886091"/>
            <a:ext cx="918549" cy="354724"/>
          </a:xfrm>
          <a:prstGeom prst="rect">
            <a:avLst/>
          </a:prstGeom>
        </p:spPr>
      </p:pic>
      <p:cxnSp>
        <p:nvCxnSpPr>
          <p:cNvPr id="13" name="Connector recte 12">
            <a:extLst>
              <a:ext uri="{FF2B5EF4-FFF2-40B4-BE49-F238E27FC236}">
                <a16:creationId xmlns:a16="http://schemas.microsoft.com/office/drawing/2014/main" id="{05EF32D6-3A84-4D14-A26D-FBC0DE645A31}"/>
              </a:ext>
            </a:extLst>
          </p:cNvPr>
          <p:cNvCxnSpPr/>
          <p:nvPr/>
        </p:nvCxnSpPr>
        <p:spPr>
          <a:xfrm>
            <a:off x="0" y="9530531"/>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recte 14">
            <a:extLst>
              <a:ext uri="{FF2B5EF4-FFF2-40B4-BE49-F238E27FC236}">
                <a16:creationId xmlns:a16="http://schemas.microsoft.com/office/drawing/2014/main" id="{5EAA2E00-D17D-42ED-9EF9-36773732C751}"/>
              </a:ext>
            </a:extLst>
          </p:cNvPr>
          <p:cNvCxnSpPr/>
          <p:nvPr/>
        </p:nvCxnSpPr>
        <p:spPr>
          <a:xfrm>
            <a:off x="0" y="6695768"/>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QuadreDeText 15">
            <a:extLst>
              <a:ext uri="{FF2B5EF4-FFF2-40B4-BE49-F238E27FC236}">
                <a16:creationId xmlns:a16="http://schemas.microsoft.com/office/drawing/2014/main" id="{8E02B2DE-B46D-BC7A-3E05-EA7CD9CE4054}"/>
              </a:ext>
            </a:extLst>
          </p:cNvPr>
          <p:cNvSpPr txBox="1"/>
          <p:nvPr/>
        </p:nvSpPr>
        <p:spPr>
          <a:xfrm>
            <a:off x="2240037" y="11240815"/>
            <a:ext cx="2395164" cy="369332"/>
          </a:xfrm>
          <a:prstGeom prst="rect">
            <a:avLst/>
          </a:prstGeom>
          <a:noFill/>
        </p:spPr>
        <p:txBody>
          <a:bodyPr wrap="square" rtlCol="0">
            <a:spAutoFit/>
          </a:bodyPr>
          <a:lstStyle/>
          <a:p>
            <a:r>
              <a:rPr lang="ca-ES" sz="900" b="1" dirty="0">
                <a:latin typeface="Arial" panose="020B0604020202020204" pitchFamily="34" charset="0"/>
                <a:cs typeface="Arial" panose="020B0604020202020204" pitchFamily="34" charset="0"/>
              </a:rPr>
              <a:t>Direcció de Serveis de Compra Pública</a:t>
            </a:r>
          </a:p>
          <a:p>
            <a:r>
              <a:rPr lang="ca-ES" sz="900" dirty="0">
                <a:latin typeface="Arial" panose="020B0604020202020204" pitchFamily="34" charset="0"/>
                <a:cs typeface="Arial" panose="020B0604020202020204" pitchFamily="34" charset="0"/>
              </a:rPr>
              <a:t>Àrea de Serveis Generals i Transició Digital</a:t>
            </a:r>
          </a:p>
        </p:txBody>
      </p:sp>
    </p:spTree>
    <p:extLst>
      <p:ext uri="{BB962C8B-B14F-4D97-AF65-F5344CB8AC3E}">
        <p14:creationId xmlns:p14="http://schemas.microsoft.com/office/powerpoint/2010/main" val="341288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B2566E9-CD0B-5043-B6A8-A6883BC39921}"/>
              </a:ext>
            </a:extLst>
          </p:cNvPr>
          <p:cNvSpPr>
            <a:spLocks noGrp="1"/>
          </p:cNvSpPr>
          <p:nvPr>
            <p:ph type="sldNum" sz="quarter" idx="12"/>
          </p:nvPr>
        </p:nvSpPr>
        <p:spPr>
          <a:xfrm>
            <a:off x="6085849" y="11550773"/>
            <a:ext cx="300664" cy="398519"/>
          </a:xfrm>
        </p:spPr>
        <p:txBody>
          <a:bodyPr/>
          <a:lstStyle/>
          <a:p>
            <a:fld id="{69A02D07-1340-466E-8F89-ABB91E672000}" type="slidenum">
              <a:rPr lang="ca-ES" b="1" smtClean="0">
                <a:solidFill>
                  <a:schemeClr val="tx1"/>
                </a:solidFill>
              </a:rPr>
              <a:t>10</a:t>
            </a:fld>
            <a:endParaRPr lang="ca-ES" b="1" dirty="0">
              <a:solidFill>
                <a:schemeClr val="tx1"/>
              </a:solidFill>
            </a:endParaRPr>
          </a:p>
        </p:txBody>
      </p:sp>
      <p:sp>
        <p:nvSpPr>
          <p:cNvPr id="4" name="QuadreDeText 3">
            <a:extLst>
              <a:ext uri="{FF2B5EF4-FFF2-40B4-BE49-F238E27FC236}">
                <a16:creationId xmlns:a16="http://schemas.microsoft.com/office/drawing/2014/main" id="{D0B0316C-D3E9-243F-4CC8-E3C1FFA64D9E}"/>
              </a:ext>
            </a:extLst>
          </p:cNvPr>
          <p:cNvSpPr txBox="1"/>
          <p:nvPr/>
        </p:nvSpPr>
        <p:spPr>
          <a:xfrm>
            <a:off x="301657" y="358658"/>
            <a:ext cx="625468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1.2. ADJUDICACIONS PER ÀMBITS: ÀREES I SECTOR PÚBLIC</a:t>
            </a:r>
          </a:p>
        </p:txBody>
      </p:sp>
      <p:sp>
        <p:nvSpPr>
          <p:cNvPr id="9" name="QuadreDeText 8">
            <a:extLst>
              <a:ext uri="{FF2B5EF4-FFF2-40B4-BE49-F238E27FC236}">
                <a16:creationId xmlns:a16="http://schemas.microsoft.com/office/drawing/2014/main" id="{039E2C7D-E723-ECCA-DF63-3A705E755E6F}"/>
              </a:ext>
            </a:extLst>
          </p:cNvPr>
          <p:cNvSpPr txBox="1"/>
          <p:nvPr/>
        </p:nvSpPr>
        <p:spPr>
          <a:xfrm>
            <a:off x="346053" y="6429439"/>
            <a:ext cx="6224196"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continuació es presenta una taula on es detallen les adjudicacions de les àrees de la corporació per serveis promotors.</a:t>
            </a:r>
          </a:p>
        </p:txBody>
      </p:sp>
      <p:pic>
        <p:nvPicPr>
          <p:cNvPr id="5" name="Imatge 4">
            <a:extLst>
              <a:ext uri="{FF2B5EF4-FFF2-40B4-BE49-F238E27FC236}">
                <a16:creationId xmlns:a16="http://schemas.microsoft.com/office/drawing/2014/main" id="{3DA7E1D3-4110-E76E-CAA6-BFD0EFEAF3FC}"/>
              </a:ext>
            </a:extLst>
          </p:cNvPr>
          <p:cNvPicPr>
            <a:picLocks noChangeAspect="1"/>
          </p:cNvPicPr>
          <p:nvPr/>
        </p:nvPicPr>
        <p:blipFill>
          <a:blip r:embed="rId2"/>
          <a:stretch>
            <a:fillRect/>
          </a:stretch>
        </p:blipFill>
        <p:spPr>
          <a:xfrm>
            <a:off x="421736" y="1381739"/>
            <a:ext cx="6014525" cy="4380822"/>
          </a:xfrm>
          <a:prstGeom prst="rect">
            <a:avLst/>
          </a:prstGeom>
        </p:spPr>
      </p:pic>
    </p:spTree>
    <p:extLst>
      <p:ext uri="{BB962C8B-B14F-4D97-AF65-F5344CB8AC3E}">
        <p14:creationId xmlns:p14="http://schemas.microsoft.com/office/powerpoint/2010/main" val="409262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B4E0BB0-59FA-417A-72AA-B4E3D50A05CF}"/>
              </a:ext>
            </a:extLst>
          </p:cNvPr>
          <p:cNvSpPr>
            <a:spLocks noGrp="1"/>
          </p:cNvSpPr>
          <p:nvPr>
            <p:ph type="sldNum" sz="quarter" idx="12"/>
          </p:nvPr>
        </p:nvSpPr>
        <p:spPr/>
        <p:txBody>
          <a:bodyPr/>
          <a:lstStyle/>
          <a:p>
            <a:fld id="{69A02D07-1340-466E-8F89-ABB91E672000}" type="slidenum">
              <a:rPr lang="ca-ES" smtClean="0"/>
              <a:t>11</a:t>
            </a:fld>
            <a:endParaRPr lang="ca-ES"/>
          </a:p>
        </p:txBody>
      </p:sp>
      <p:pic>
        <p:nvPicPr>
          <p:cNvPr id="4" name="Imatge 3">
            <a:extLst>
              <a:ext uri="{FF2B5EF4-FFF2-40B4-BE49-F238E27FC236}">
                <a16:creationId xmlns:a16="http://schemas.microsoft.com/office/drawing/2014/main" id="{DE3DA7A5-30E4-2A52-6DA2-F96C9B3925DA}"/>
              </a:ext>
            </a:extLst>
          </p:cNvPr>
          <p:cNvPicPr>
            <a:picLocks noChangeAspect="1"/>
          </p:cNvPicPr>
          <p:nvPr/>
        </p:nvPicPr>
        <p:blipFill>
          <a:blip r:embed="rId2"/>
          <a:stretch>
            <a:fillRect/>
          </a:stretch>
        </p:blipFill>
        <p:spPr>
          <a:xfrm>
            <a:off x="495354" y="1248936"/>
            <a:ext cx="5891159" cy="7275098"/>
          </a:xfrm>
          <a:prstGeom prst="rect">
            <a:avLst/>
          </a:prstGeom>
        </p:spPr>
      </p:pic>
    </p:spTree>
    <p:extLst>
      <p:ext uri="{BB962C8B-B14F-4D97-AF65-F5344CB8AC3E}">
        <p14:creationId xmlns:p14="http://schemas.microsoft.com/office/powerpoint/2010/main" val="4820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E948BCD2-1818-4560-BDDE-57DD2A1E845C}"/>
              </a:ext>
            </a:extLst>
          </p:cNvPr>
          <p:cNvSpPr txBox="1"/>
          <p:nvPr/>
        </p:nvSpPr>
        <p:spPr>
          <a:xfrm>
            <a:off x="351171" y="918393"/>
            <a:ext cx="6062035" cy="1323439"/>
          </a:xfrm>
          <a:prstGeom prst="rect">
            <a:avLst/>
          </a:prstGeom>
          <a:noFill/>
        </p:spPr>
        <p:txBody>
          <a:bodyPr wrap="square" rtlCol="0">
            <a:spAutoFit/>
          </a:bodyPr>
          <a:lstStyle/>
          <a:p>
            <a:pPr algn="just" defTabSz="914400"/>
            <a:r>
              <a:rPr lang="ca-ES" sz="1600" dirty="0">
                <a:solidFill>
                  <a:prstClr val="black"/>
                </a:solidFill>
                <a:latin typeface="Arial"/>
              </a:rPr>
              <a:t>Pel que fa al </a:t>
            </a:r>
            <a:r>
              <a:rPr lang="ca-ES" sz="1600" u="sng" dirty="0">
                <a:solidFill>
                  <a:prstClr val="black"/>
                </a:solidFill>
                <a:latin typeface="Arial"/>
              </a:rPr>
              <a:t>nombre</a:t>
            </a:r>
            <a:r>
              <a:rPr lang="ca-ES" sz="1600" dirty="0">
                <a:solidFill>
                  <a:prstClr val="black"/>
                </a:solidFill>
                <a:latin typeface="Arial"/>
              </a:rPr>
              <a:t>, destaquen les àrees de Serveis Generals i Transició Digital, d</a:t>
            </a:r>
            <a:r>
              <a:rPr kumimoji="0" lang="ca-ES" sz="1600" b="0" i="0" u="none" strike="noStrike" kern="1200" cap="none" spc="0" normalizeH="0" baseline="0" noProof="0" dirty="0">
                <a:ln>
                  <a:noFill/>
                </a:ln>
                <a:solidFill>
                  <a:prstClr val="black"/>
                </a:solidFill>
                <a:effectLst/>
                <a:uLnTx/>
                <a:uFillTx/>
                <a:latin typeface="Arial"/>
                <a:ea typeface="+mn-ea"/>
                <a:cs typeface="+mn-cs"/>
              </a:rPr>
              <a:t>’Infraestructures i Territori i</a:t>
            </a:r>
            <a:r>
              <a:rPr lang="ca-ES" sz="1600" dirty="0">
                <a:solidFill>
                  <a:prstClr val="black"/>
                </a:solidFill>
                <a:latin typeface="Arial"/>
              </a:rPr>
              <a:t> de Cultura (que inclou les subscripcions a revistes) per ser les àrees amb més activitat contractual. </a:t>
            </a:r>
          </a:p>
          <a:p>
            <a:pPr algn="just" defTabSz="914400"/>
            <a:endParaRPr lang="ca-ES" sz="1600" dirty="0">
              <a:solidFill>
                <a:prstClr val="black"/>
              </a:solidFill>
              <a:latin typeface="Arial"/>
            </a:endParaRPr>
          </a:p>
        </p:txBody>
      </p:sp>
      <p:sp>
        <p:nvSpPr>
          <p:cNvPr id="7" name="Contenidor de número de diapositiva 6">
            <a:extLst>
              <a:ext uri="{FF2B5EF4-FFF2-40B4-BE49-F238E27FC236}">
                <a16:creationId xmlns:a16="http://schemas.microsoft.com/office/drawing/2014/main" id="{BED7D952-7BE8-4854-9918-3DC2D0C07809}"/>
              </a:ext>
            </a:extLst>
          </p:cNvPr>
          <p:cNvSpPr>
            <a:spLocks noGrp="1"/>
          </p:cNvSpPr>
          <p:nvPr>
            <p:ph type="sldNum" sz="quarter" idx="12"/>
          </p:nvPr>
        </p:nvSpPr>
        <p:spPr>
          <a:xfrm>
            <a:off x="5937037" y="10949051"/>
            <a:ext cx="436975" cy="649111"/>
          </a:xfrm>
        </p:spPr>
        <p:txBody>
          <a:bodyPr/>
          <a:lstStyle/>
          <a:p>
            <a:fld id="{69A02D07-1340-466E-8F89-ABB91E672000}" type="slidenum">
              <a:rPr lang="ca-ES" b="1" smtClean="0">
                <a:solidFill>
                  <a:schemeClr val="tx1"/>
                </a:solidFill>
              </a:rPr>
              <a:t>12</a:t>
            </a:fld>
            <a:endParaRPr lang="ca-ES" b="1" dirty="0">
              <a:solidFill>
                <a:schemeClr val="tx1"/>
              </a:solidFill>
            </a:endParaRPr>
          </a:p>
        </p:txBody>
      </p:sp>
      <p:sp>
        <p:nvSpPr>
          <p:cNvPr id="10" name="QuadreDeText 9">
            <a:extLst>
              <a:ext uri="{FF2B5EF4-FFF2-40B4-BE49-F238E27FC236}">
                <a16:creationId xmlns:a16="http://schemas.microsoft.com/office/drawing/2014/main" id="{EEC7CB61-7F6B-BD5F-194E-0469B34D9DEF}"/>
              </a:ext>
            </a:extLst>
          </p:cNvPr>
          <p:cNvSpPr txBox="1"/>
          <p:nvPr/>
        </p:nvSpPr>
        <p:spPr>
          <a:xfrm>
            <a:off x="483987" y="5660850"/>
            <a:ext cx="589002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destaca l’Àrea de Serveis Generals i Transició Digital, amb un import adjudicat que suposa el 42,7% del total de l’import adjudicat al llarg de 2024 seguit de l’Àrea d’Infraestructures i Territori que suposa el 36,9% del total.</a:t>
            </a:r>
          </a:p>
        </p:txBody>
      </p:sp>
      <p:pic>
        <p:nvPicPr>
          <p:cNvPr id="2" name="Imatge 1">
            <a:extLst>
              <a:ext uri="{FF2B5EF4-FFF2-40B4-BE49-F238E27FC236}">
                <a16:creationId xmlns:a16="http://schemas.microsoft.com/office/drawing/2014/main" id="{75DC129C-D90D-3CF0-2D2B-9C5AA51E39F3}"/>
              </a:ext>
            </a:extLst>
          </p:cNvPr>
          <p:cNvPicPr>
            <a:picLocks noChangeAspect="1"/>
          </p:cNvPicPr>
          <p:nvPr/>
        </p:nvPicPr>
        <p:blipFill>
          <a:blip r:embed="rId2"/>
          <a:stretch>
            <a:fillRect/>
          </a:stretch>
        </p:blipFill>
        <p:spPr>
          <a:xfrm>
            <a:off x="525583" y="2241832"/>
            <a:ext cx="5890025" cy="2039272"/>
          </a:xfrm>
          <a:prstGeom prst="rect">
            <a:avLst/>
          </a:prstGeom>
        </p:spPr>
      </p:pic>
      <p:pic>
        <p:nvPicPr>
          <p:cNvPr id="8" name="Imatge 7">
            <a:extLst>
              <a:ext uri="{FF2B5EF4-FFF2-40B4-BE49-F238E27FC236}">
                <a16:creationId xmlns:a16="http://schemas.microsoft.com/office/drawing/2014/main" id="{75794D42-C0F5-6D95-268D-384E52836CFB}"/>
              </a:ext>
            </a:extLst>
          </p:cNvPr>
          <p:cNvPicPr>
            <a:picLocks noChangeAspect="1"/>
          </p:cNvPicPr>
          <p:nvPr/>
        </p:nvPicPr>
        <p:blipFill>
          <a:blip r:embed="rId3"/>
          <a:stretch>
            <a:fillRect/>
          </a:stretch>
        </p:blipFill>
        <p:spPr>
          <a:xfrm>
            <a:off x="618565" y="7571593"/>
            <a:ext cx="5794641" cy="2005324"/>
          </a:xfrm>
          <a:prstGeom prst="rect">
            <a:avLst/>
          </a:prstGeom>
        </p:spPr>
      </p:pic>
    </p:spTree>
    <p:extLst>
      <p:ext uri="{BB962C8B-B14F-4D97-AF65-F5344CB8AC3E}">
        <p14:creationId xmlns:p14="http://schemas.microsoft.com/office/powerpoint/2010/main" val="293821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C84F12B-EEE7-48AA-98B8-38110A848172}"/>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13</a:t>
            </a:fld>
            <a:endParaRPr lang="ca-ES" b="1" dirty="0">
              <a:solidFill>
                <a:schemeClr val="tx1"/>
              </a:solidFill>
            </a:endParaRPr>
          </a:p>
        </p:txBody>
      </p:sp>
      <p:sp>
        <p:nvSpPr>
          <p:cNvPr id="489" name="QuadreDeText 488">
            <a:extLst>
              <a:ext uri="{FF2B5EF4-FFF2-40B4-BE49-F238E27FC236}">
                <a16:creationId xmlns:a16="http://schemas.microsoft.com/office/drawing/2014/main" id="{2E191B62-8374-16AD-1AE3-FEA43A5BECBE}"/>
              </a:ext>
            </a:extLst>
          </p:cNvPr>
          <p:cNvSpPr txBox="1"/>
          <p:nvPr/>
        </p:nvSpPr>
        <p:spPr>
          <a:xfrm>
            <a:off x="607523" y="513680"/>
            <a:ext cx="5778990"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Dins les </a:t>
            </a:r>
            <a:r>
              <a:rPr lang="ca-ES" sz="1600" u="sng" dirty="0">
                <a:latin typeface="Arial" panose="020B0604020202020204" pitchFamily="34" charset="0"/>
                <a:cs typeface="Arial" panose="020B0604020202020204" pitchFamily="34" charset="0"/>
              </a:rPr>
              <a:t>àrees de la corporació</a:t>
            </a:r>
            <a:r>
              <a:rPr lang="ca-ES" sz="1600" dirty="0">
                <a:latin typeface="Arial" panose="020B0604020202020204" pitchFamily="34" charset="0"/>
                <a:cs typeface="Arial" panose="020B0604020202020204" pitchFamily="34" charset="0"/>
              </a:rPr>
              <a:t>,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d’adjudicacions, els serveis promotors amb més activitat contractual al llarg de 2024 han estat els següents:</a:t>
            </a:r>
          </a:p>
        </p:txBody>
      </p:sp>
      <p:sp>
        <p:nvSpPr>
          <p:cNvPr id="493" name="QuadreDeText 492">
            <a:extLst>
              <a:ext uri="{FF2B5EF4-FFF2-40B4-BE49-F238E27FC236}">
                <a16:creationId xmlns:a16="http://schemas.microsoft.com/office/drawing/2014/main" id="{FDF1F25A-10DB-9221-9CDC-CC15D3156270}"/>
              </a:ext>
            </a:extLst>
          </p:cNvPr>
          <p:cNvSpPr txBox="1"/>
          <p:nvPr/>
        </p:nvSpPr>
        <p:spPr>
          <a:xfrm>
            <a:off x="680915" y="6251934"/>
            <a:ext cx="5689600"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als </a:t>
            </a:r>
            <a:r>
              <a:rPr lang="ca-ES" sz="1600" u="sng" dirty="0">
                <a:latin typeface="Arial" panose="020B0604020202020204" pitchFamily="34" charset="0"/>
                <a:cs typeface="Arial" panose="020B0604020202020204" pitchFamily="34" charset="0"/>
              </a:rPr>
              <a:t>imports</a:t>
            </a:r>
            <a:r>
              <a:rPr lang="ca-ES" sz="1600" dirty="0">
                <a:latin typeface="Arial" panose="020B0604020202020204" pitchFamily="34" charset="0"/>
                <a:cs typeface="Arial" panose="020B0604020202020204" pitchFamily="34" charset="0"/>
              </a:rPr>
              <a:t> adjudicats, aquests son els serveis promotors més significants:</a:t>
            </a:r>
          </a:p>
        </p:txBody>
      </p:sp>
      <p:pic>
        <p:nvPicPr>
          <p:cNvPr id="6" name="Imatge 5">
            <a:extLst>
              <a:ext uri="{FF2B5EF4-FFF2-40B4-BE49-F238E27FC236}">
                <a16:creationId xmlns:a16="http://schemas.microsoft.com/office/drawing/2014/main" id="{C6C4A99E-173B-8112-09E1-D0FBC8D83541}"/>
              </a:ext>
            </a:extLst>
          </p:cNvPr>
          <p:cNvPicPr>
            <a:picLocks noChangeAspect="1"/>
          </p:cNvPicPr>
          <p:nvPr/>
        </p:nvPicPr>
        <p:blipFill>
          <a:blip r:embed="rId2"/>
          <a:stretch>
            <a:fillRect/>
          </a:stretch>
        </p:blipFill>
        <p:spPr>
          <a:xfrm>
            <a:off x="-378691" y="3492369"/>
            <a:ext cx="6858000" cy="2284018"/>
          </a:xfrm>
          <a:prstGeom prst="rect">
            <a:avLst/>
          </a:prstGeom>
        </p:spPr>
      </p:pic>
      <p:pic>
        <p:nvPicPr>
          <p:cNvPr id="3" name="Imatge 2">
            <a:extLst>
              <a:ext uri="{FF2B5EF4-FFF2-40B4-BE49-F238E27FC236}">
                <a16:creationId xmlns:a16="http://schemas.microsoft.com/office/drawing/2014/main" id="{EEF39156-0DE5-8D90-09D5-86C21D9089CA}"/>
              </a:ext>
            </a:extLst>
          </p:cNvPr>
          <p:cNvPicPr>
            <a:picLocks noChangeAspect="1"/>
          </p:cNvPicPr>
          <p:nvPr/>
        </p:nvPicPr>
        <p:blipFill>
          <a:blip r:embed="rId3"/>
          <a:stretch>
            <a:fillRect/>
          </a:stretch>
        </p:blipFill>
        <p:spPr>
          <a:xfrm>
            <a:off x="108857" y="8675352"/>
            <a:ext cx="6261658" cy="2888741"/>
          </a:xfrm>
          <a:prstGeom prst="rect">
            <a:avLst/>
          </a:prstGeom>
        </p:spPr>
      </p:pic>
      <p:pic>
        <p:nvPicPr>
          <p:cNvPr id="4" name="Imatge 3">
            <a:extLst>
              <a:ext uri="{FF2B5EF4-FFF2-40B4-BE49-F238E27FC236}">
                <a16:creationId xmlns:a16="http://schemas.microsoft.com/office/drawing/2014/main" id="{C35A3C89-8B77-E1E6-358B-3614BEBC5105}"/>
              </a:ext>
            </a:extLst>
          </p:cNvPr>
          <p:cNvPicPr>
            <a:picLocks noChangeAspect="1"/>
          </p:cNvPicPr>
          <p:nvPr/>
        </p:nvPicPr>
        <p:blipFill>
          <a:blip r:embed="rId4"/>
          <a:stretch>
            <a:fillRect/>
          </a:stretch>
        </p:blipFill>
        <p:spPr>
          <a:xfrm>
            <a:off x="758288" y="1614919"/>
            <a:ext cx="5590835" cy="1592541"/>
          </a:xfrm>
          <a:prstGeom prst="rect">
            <a:avLst/>
          </a:prstGeom>
        </p:spPr>
      </p:pic>
      <p:pic>
        <p:nvPicPr>
          <p:cNvPr id="8" name="Imatge 7">
            <a:extLst>
              <a:ext uri="{FF2B5EF4-FFF2-40B4-BE49-F238E27FC236}">
                <a16:creationId xmlns:a16="http://schemas.microsoft.com/office/drawing/2014/main" id="{AA4F04DD-A7B6-6D2B-85A2-ADF946E20AC1}"/>
              </a:ext>
            </a:extLst>
          </p:cNvPr>
          <p:cNvPicPr>
            <a:picLocks noChangeAspect="1"/>
          </p:cNvPicPr>
          <p:nvPr/>
        </p:nvPicPr>
        <p:blipFill>
          <a:blip r:embed="rId5"/>
          <a:stretch>
            <a:fillRect/>
          </a:stretch>
        </p:blipFill>
        <p:spPr>
          <a:xfrm>
            <a:off x="706193" y="7134453"/>
            <a:ext cx="5581650" cy="1155700"/>
          </a:xfrm>
          <a:prstGeom prst="rect">
            <a:avLst/>
          </a:prstGeom>
        </p:spPr>
      </p:pic>
    </p:spTree>
    <p:extLst>
      <p:ext uri="{BB962C8B-B14F-4D97-AF65-F5344CB8AC3E}">
        <p14:creationId xmlns:p14="http://schemas.microsoft.com/office/powerpoint/2010/main" val="52105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D224BAE-99A9-3088-7492-54790F74AB81}"/>
              </a:ext>
            </a:extLst>
          </p:cNvPr>
          <p:cNvSpPr>
            <a:spLocks noGrp="1"/>
          </p:cNvSpPr>
          <p:nvPr>
            <p:ph type="sldNum" sz="quarter" idx="12"/>
          </p:nvPr>
        </p:nvSpPr>
        <p:spPr>
          <a:xfrm>
            <a:off x="6059589" y="11300181"/>
            <a:ext cx="326923" cy="649111"/>
          </a:xfrm>
        </p:spPr>
        <p:txBody>
          <a:bodyPr/>
          <a:lstStyle/>
          <a:p>
            <a:fld id="{69A02D07-1340-466E-8F89-ABB91E672000}" type="slidenum">
              <a:rPr lang="ca-ES" b="1" smtClean="0">
                <a:solidFill>
                  <a:schemeClr val="tx1"/>
                </a:solidFill>
              </a:rPr>
              <a:t>14</a:t>
            </a:fld>
            <a:endParaRPr lang="ca-ES" b="1" dirty="0">
              <a:solidFill>
                <a:schemeClr val="tx1"/>
              </a:solidFill>
            </a:endParaRPr>
          </a:p>
        </p:txBody>
      </p:sp>
      <p:sp>
        <p:nvSpPr>
          <p:cNvPr id="4" name="QuadreDeText 3">
            <a:extLst>
              <a:ext uri="{FF2B5EF4-FFF2-40B4-BE49-F238E27FC236}">
                <a16:creationId xmlns:a16="http://schemas.microsoft.com/office/drawing/2014/main" id="{33F40FF8-AC26-5B7E-A828-DEFF273E0A0C}"/>
              </a:ext>
            </a:extLst>
          </p:cNvPr>
          <p:cNvSpPr txBox="1"/>
          <p:nvPr/>
        </p:nvSpPr>
        <p:spPr>
          <a:xfrm>
            <a:off x="632129" y="920455"/>
            <a:ext cx="5754384" cy="107721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Dins dels </a:t>
            </a:r>
            <a:r>
              <a:rPr lang="ca-ES" sz="1600" u="sng" dirty="0">
                <a:solidFill>
                  <a:prstClr val="black"/>
                </a:solidFill>
                <a:latin typeface="Arial" panose="020B0604020202020204" pitchFamily="34" charset="0"/>
                <a:cs typeface="Arial" panose="020B0604020202020204" pitchFamily="34" charset="0"/>
              </a:rPr>
              <a:t>e</a:t>
            </a:r>
            <a:r>
              <a:rPr kumimoji="0" lang="ca-ES" sz="16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ns</a:t>
            </a:r>
            <a:r>
              <a:rPr kumimoji="0" lang="ca-E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sector públic</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és la Xal l’organisme que ha adjudicat més contractes al llarg d’aquest </a:t>
            </a:r>
            <a:r>
              <a:rPr lang="ca-ES" sz="1600" dirty="0">
                <a:solidFill>
                  <a:prstClr val="black"/>
                </a:solidFill>
                <a:latin typeface="Arial" panose="020B0604020202020204" pitchFamily="34" charset="0"/>
                <a:cs typeface="Arial" panose="020B0604020202020204" pitchFamily="34" charset="0"/>
              </a:rPr>
              <a:t>període, el 34</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sobre el total, seguit del Centre de Cultura Contemporània de Barcelona, que suposa el 22%.</a:t>
            </a:r>
          </a:p>
        </p:txBody>
      </p:sp>
      <p:sp>
        <p:nvSpPr>
          <p:cNvPr id="7" name="QuadreDeText 6">
            <a:extLst>
              <a:ext uri="{FF2B5EF4-FFF2-40B4-BE49-F238E27FC236}">
                <a16:creationId xmlns:a16="http://schemas.microsoft.com/office/drawing/2014/main" id="{740CE04F-98C2-700E-10FF-D312941E31F6}"/>
              </a:ext>
            </a:extLst>
          </p:cNvPr>
          <p:cNvSpPr txBox="1"/>
          <p:nvPr/>
        </p:nvSpPr>
        <p:spPr>
          <a:xfrm>
            <a:off x="798286" y="6096000"/>
            <a:ext cx="5588227" cy="830997"/>
          </a:xfrm>
          <a:prstGeom prst="rect">
            <a:avLst/>
          </a:prstGeom>
          <a:noFill/>
        </p:spPr>
        <p:txBody>
          <a:bodyPr wrap="square" rtlCol="0">
            <a:spAutoFit/>
          </a:bodyPr>
          <a:lstStyle/>
          <a:p>
            <a:r>
              <a:rPr lang="ca-ES" sz="1600" dirty="0">
                <a:latin typeface="Arial" panose="020B0604020202020204" pitchFamily="34" charset="0"/>
                <a:cs typeface="Arial" panose="020B0604020202020204" pitchFamily="34" charset="0"/>
              </a:rPr>
              <a:t>Pel que fa als imports, és l’Organisme de Gestió Tributària el que suposa el 43% de l’import total adjudicat pel sector públic.</a:t>
            </a:r>
          </a:p>
        </p:txBody>
      </p:sp>
      <p:pic>
        <p:nvPicPr>
          <p:cNvPr id="5" name="Imatge 4">
            <a:extLst>
              <a:ext uri="{FF2B5EF4-FFF2-40B4-BE49-F238E27FC236}">
                <a16:creationId xmlns:a16="http://schemas.microsoft.com/office/drawing/2014/main" id="{D74F392F-48EF-A47E-F16E-3AC1B8D259A4}"/>
              </a:ext>
            </a:extLst>
          </p:cNvPr>
          <p:cNvPicPr>
            <a:picLocks noChangeAspect="1"/>
          </p:cNvPicPr>
          <p:nvPr/>
        </p:nvPicPr>
        <p:blipFill>
          <a:blip r:embed="rId2"/>
          <a:stretch>
            <a:fillRect/>
          </a:stretch>
        </p:blipFill>
        <p:spPr>
          <a:xfrm>
            <a:off x="1368373" y="2239123"/>
            <a:ext cx="4121253" cy="3243353"/>
          </a:xfrm>
          <a:prstGeom prst="rect">
            <a:avLst/>
          </a:prstGeom>
        </p:spPr>
      </p:pic>
      <p:pic>
        <p:nvPicPr>
          <p:cNvPr id="6" name="Imatge 5">
            <a:extLst>
              <a:ext uri="{FF2B5EF4-FFF2-40B4-BE49-F238E27FC236}">
                <a16:creationId xmlns:a16="http://schemas.microsoft.com/office/drawing/2014/main" id="{4C48866E-FDD6-5C41-445D-BEB41CC14DAE}"/>
              </a:ext>
            </a:extLst>
          </p:cNvPr>
          <p:cNvPicPr>
            <a:picLocks noChangeAspect="1"/>
          </p:cNvPicPr>
          <p:nvPr/>
        </p:nvPicPr>
        <p:blipFill>
          <a:blip r:embed="rId3"/>
          <a:stretch>
            <a:fillRect/>
          </a:stretch>
        </p:blipFill>
        <p:spPr>
          <a:xfrm>
            <a:off x="1448694" y="7491912"/>
            <a:ext cx="4121253" cy="3243353"/>
          </a:xfrm>
          <a:prstGeom prst="rect">
            <a:avLst/>
          </a:prstGeom>
        </p:spPr>
      </p:pic>
    </p:spTree>
    <p:extLst>
      <p:ext uri="{BB962C8B-B14F-4D97-AF65-F5344CB8AC3E}">
        <p14:creationId xmlns:p14="http://schemas.microsoft.com/office/powerpoint/2010/main" val="225821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54292-6827-43E7-964A-ABAE1BBF7146}"/>
              </a:ext>
            </a:extLst>
          </p:cNvPr>
          <p:cNvSpPr/>
          <p:nvPr/>
        </p:nvSpPr>
        <p:spPr>
          <a:xfrm>
            <a:off x="450850" y="642929"/>
            <a:ext cx="5681796" cy="338554"/>
          </a:xfrm>
          <a:prstGeom prst="rect">
            <a:avLst/>
          </a:prstGeom>
        </p:spPr>
        <p:txBody>
          <a:bodyPr wrap="square">
            <a:spAutoFit/>
          </a:bodyPr>
          <a:lstStyle/>
          <a:p>
            <a:pPr defTabSz="914400"/>
            <a:r>
              <a:rPr lang="ca-ES" sz="1600" b="1" dirty="0">
                <a:solidFill>
                  <a:srgbClr val="0000FF"/>
                </a:solidFill>
                <a:latin typeface="Arial"/>
              </a:rPr>
              <a:t>1.3. ADJUDICACIONS PER TIPUS DE CONTRACTE</a:t>
            </a:r>
            <a:endParaRPr lang="ca-ES" sz="1600" dirty="0">
              <a:solidFill>
                <a:prstClr val="black"/>
              </a:solidFill>
              <a:latin typeface="Arial"/>
            </a:endParaRPr>
          </a:p>
        </p:txBody>
      </p:sp>
      <p:sp>
        <p:nvSpPr>
          <p:cNvPr id="8" name="Contenidor de número de diapositiva 7">
            <a:extLst>
              <a:ext uri="{FF2B5EF4-FFF2-40B4-BE49-F238E27FC236}">
                <a16:creationId xmlns:a16="http://schemas.microsoft.com/office/drawing/2014/main" id="{BE4FAC25-A402-4CA4-8EBA-58621253703D}"/>
              </a:ext>
            </a:extLst>
          </p:cNvPr>
          <p:cNvSpPr>
            <a:spLocks noGrp="1"/>
          </p:cNvSpPr>
          <p:nvPr>
            <p:ph type="sldNum" sz="quarter" idx="12"/>
          </p:nvPr>
        </p:nvSpPr>
        <p:spPr>
          <a:xfrm>
            <a:off x="6398992" y="11609789"/>
            <a:ext cx="311370" cy="546283"/>
          </a:xfrm>
        </p:spPr>
        <p:txBody>
          <a:bodyPr/>
          <a:lstStyle/>
          <a:p>
            <a:fld id="{69A02D07-1340-466E-8F89-ABB91E672000}" type="slidenum">
              <a:rPr lang="ca-ES" b="1" smtClean="0">
                <a:solidFill>
                  <a:schemeClr val="tx1"/>
                </a:solidFill>
              </a:rPr>
              <a:t>15</a:t>
            </a:fld>
            <a:endParaRPr lang="ca-ES" b="1" dirty="0">
              <a:solidFill>
                <a:schemeClr val="tx1"/>
              </a:solidFill>
            </a:endParaRPr>
          </a:p>
        </p:txBody>
      </p:sp>
      <p:sp>
        <p:nvSpPr>
          <p:cNvPr id="9" name="QuadreDeText 8">
            <a:extLst>
              <a:ext uri="{FF2B5EF4-FFF2-40B4-BE49-F238E27FC236}">
                <a16:creationId xmlns:a16="http://schemas.microsoft.com/office/drawing/2014/main" id="{A7B28879-0108-0A79-F965-9903AC27F6E3}"/>
              </a:ext>
            </a:extLst>
          </p:cNvPr>
          <p:cNvSpPr txBox="1"/>
          <p:nvPr/>
        </p:nvSpPr>
        <p:spPr>
          <a:xfrm>
            <a:off x="448979" y="9768469"/>
            <a:ext cx="5948142" cy="338554"/>
          </a:xfrm>
          <a:prstGeom prst="rect">
            <a:avLst/>
          </a:prstGeom>
          <a:noFill/>
        </p:spPr>
        <p:txBody>
          <a:bodyPr wrap="square" rtlCol="0">
            <a:spAutoFit/>
          </a:bodyPr>
          <a:lstStyle/>
          <a:p>
            <a:r>
              <a:rPr lang="ca-ES" sz="1600" dirty="0"/>
              <a:t>A continuació es presenta un desglossament del sector públic.</a:t>
            </a:r>
          </a:p>
        </p:txBody>
      </p:sp>
      <p:pic>
        <p:nvPicPr>
          <p:cNvPr id="3" name="Imatge 2">
            <a:extLst>
              <a:ext uri="{FF2B5EF4-FFF2-40B4-BE49-F238E27FC236}">
                <a16:creationId xmlns:a16="http://schemas.microsoft.com/office/drawing/2014/main" id="{873D40D4-5340-538A-D535-57F2F6F312D2}"/>
              </a:ext>
            </a:extLst>
          </p:cNvPr>
          <p:cNvPicPr>
            <a:picLocks noChangeAspect="1"/>
          </p:cNvPicPr>
          <p:nvPr/>
        </p:nvPicPr>
        <p:blipFill>
          <a:blip r:embed="rId2"/>
          <a:stretch>
            <a:fillRect/>
          </a:stretch>
        </p:blipFill>
        <p:spPr>
          <a:xfrm>
            <a:off x="582152" y="1449404"/>
            <a:ext cx="5754420" cy="1950859"/>
          </a:xfrm>
          <a:prstGeom prst="rect">
            <a:avLst/>
          </a:prstGeom>
        </p:spPr>
      </p:pic>
      <p:pic>
        <p:nvPicPr>
          <p:cNvPr id="4" name="Imatge 3">
            <a:extLst>
              <a:ext uri="{FF2B5EF4-FFF2-40B4-BE49-F238E27FC236}">
                <a16:creationId xmlns:a16="http://schemas.microsoft.com/office/drawing/2014/main" id="{2BC053CA-455D-0D89-AD45-E436716C9C44}"/>
              </a:ext>
            </a:extLst>
          </p:cNvPr>
          <p:cNvPicPr>
            <a:picLocks noChangeAspect="1"/>
          </p:cNvPicPr>
          <p:nvPr/>
        </p:nvPicPr>
        <p:blipFill>
          <a:blip r:embed="rId3"/>
          <a:stretch>
            <a:fillRect/>
          </a:stretch>
        </p:blipFill>
        <p:spPr>
          <a:xfrm>
            <a:off x="582152" y="4123482"/>
            <a:ext cx="5754420" cy="1251494"/>
          </a:xfrm>
          <a:prstGeom prst="rect">
            <a:avLst/>
          </a:prstGeom>
        </p:spPr>
      </p:pic>
      <p:pic>
        <p:nvPicPr>
          <p:cNvPr id="10" name="Imatge 9">
            <a:extLst>
              <a:ext uri="{FF2B5EF4-FFF2-40B4-BE49-F238E27FC236}">
                <a16:creationId xmlns:a16="http://schemas.microsoft.com/office/drawing/2014/main" id="{7A31B08B-A101-85F7-4C89-30D188231F80}"/>
              </a:ext>
            </a:extLst>
          </p:cNvPr>
          <p:cNvPicPr>
            <a:picLocks noChangeAspect="1"/>
          </p:cNvPicPr>
          <p:nvPr/>
        </p:nvPicPr>
        <p:blipFill>
          <a:blip r:embed="rId4"/>
          <a:stretch>
            <a:fillRect/>
          </a:stretch>
        </p:blipFill>
        <p:spPr>
          <a:xfrm>
            <a:off x="550357" y="6096000"/>
            <a:ext cx="5757285" cy="1436252"/>
          </a:xfrm>
          <a:prstGeom prst="rect">
            <a:avLst/>
          </a:prstGeom>
        </p:spPr>
      </p:pic>
    </p:spTree>
    <p:extLst>
      <p:ext uri="{BB962C8B-B14F-4D97-AF65-F5344CB8AC3E}">
        <p14:creationId xmlns:p14="http://schemas.microsoft.com/office/powerpoint/2010/main" val="142085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25D03CF9-A52A-3B14-1C19-98ADE90B30EC}"/>
              </a:ext>
            </a:extLst>
          </p:cNvPr>
          <p:cNvSpPr>
            <a:spLocks noGrp="1"/>
          </p:cNvSpPr>
          <p:nvPr>
            <p:ph type="sldNum" sz="quarter" idx="12"/>
          </p:nvPr>
        </p:nvSpPr>
        <p:spPr/>
        <p:txBody>
          <a:bodyPr/>
          <a:lstStyle/>
          <a:p>
            <a:fld id="{69A02D07-1340-466E-8F89-ABB91E672000}" type="slidenum">
              <a:rPr lang="ca-ES" smtClean="0"/>
              <a:t>16</a:t>
            </a:fld>
            <a:endParaRPr lang="ca-ES"/>
          </a:p>
        </p:txBody>
      </p:sp>
      <p:pic>
        <p:nvPicPr>
          <p:cNvPr id="3" name="Imatge 2">
            <a:extLst>
              <a:ext uri="{FF2B5EF4-FFF2-40B4-BE49-F238E27FC236}">
                <a16:creationId xmlns:a16="http://schemas.microsoft.com/office/drawing/2014/main" id="{8C5C8C79-E8B6-2D5B-75AB-34584709737C}"/>
              </a:ext>
            </a:extLst>
          </p:cNvPr>
          <p:cNvPicPr>
            <a:picLocks noChangeAspect="1"/>
          </p:cNvPicPr>
          <p:nvPr/>
        </p:nvPicPr>
        <p:blipFill>
          <a:blip r:embed="rId2"/>
          <a:stretch>
            <a:fillRect/>
          </a:stretch>
        </p:blipFill>
        <p:spPr>
          <a:xfrm>
            <a:off x="450850" y="841375"/>
            <a:ext cx="5956300" cy="10509250"/>
          </a:xfrm>
          <a:prstGeom prst="rect">
            <a:avLst/>
          </a:prstGeom>
        </p:spPr>
      </p:pic>
    </p:spTree>
    <p:extLst>
      <p:ext uri="{BB962C8B-B14F-4D97-AF65-F5344CB8AC3E}">
        <p14:creationId xmlns:p14="http://schemas.microsoft.com/office/powerpoint/2010/main" val="379230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330DF4E-E197-6269-E74D-5B99B6D1F3D7}"/>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17</a:t>
            </a:fld>
            <a:endParaRPr lang="ca-ES" b="1" dirty="0">
              <a:solidFill>
                <a:schemeClr val="tx1"/>
              </a:solidFill>
            </a:endParaRPr>
          </a:p>
        </p:txBody>
      </p:sp>
      <p:sp>
        <p:nvSpPr>
          <p:cNvPr id="4" name="QuadreDeText 3">
            <a:extLst>
              <a:ext uri="{FF2B5EF4-FFF2-40B4-BE49-F238E27FC236}">
                <a16:creationId xmlns:a16="http://schemas.microsoft.com/office/drawing/2014/main" id="{AC20D7FB-B501-39AD-5CF0-2034046039FA}"/>
              </a:ext>
            </a:extLst>
          </p:cNvPr>
          <p:cNvSpPr txBox="1"/>
          <p:nvPr/>
        </p:nvSpPr>
        <p:spPr>
          <a:xfrm>
            <a:off x="659234" y="674029"/>
            <a:ext cx="5677853"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 </a:t>
            </a:r>
            <a:r>
              <a:rPr kumimoji="0" lang="ca-ES" sz="1600" b="0" i="0" u="sng" strike="noStrike" kern="1200" cap="none" spc="0" normalizeH="0" baseline="0" noProof="0" dirty="0">
                <a:ln>
                  <a:noFill/>
                </a:ln>
                <a:solidFill>
                  <a:prstClr val="black"/>
                </a:solidFill>
                <a:effectLst/>
                <a:uLnTx/>
                <a:uFillTx/>
                <a:latin typeface="Arial"/>
                <a:ea typeface="+mn-ea"/>
                <a:cs typeface="+mn-cs"/>
              </a:rPr>
              <a:t>nombre</a:t>
            </a:r>
            <a:r>
              <a:rPr kumimoji="0" lang="ca-ES" sz="1600" b="0" i="0" u="none" strike="noStrike" kern="1200" cap="none" spc="0" normalizeH="0" baseline="0" noProof="0" dirty="0">
                <a:ln>
                  <a:noFill/>
                </a:ln>
                <a:solidFill>
                  <a:prstClr val="black"/>
                </a:solidFill>
                <a:effectLst/>
                <a:uLnTx/>
                <a:uFillTx/>
                <a:latin typeface="Arial"/>
                <a:ea typeface="+mn-ea"/>
                <a:cs typeface="+mn-cs"/>
              </a:rPr>
              <a:t>, predominen els contractes de serveis, amb 317 adjudicacions que suposen el 49,8% del total de contractes adjudicats al llarg de 2024 seguit dels contractes de subministraments (22,6%), dels contractes privats (subscripcions a revistes) amb </a:t>
            </a:r>
            <a:r>
              <a:rPr lang="ca-ES" sz="1600" dirty="0">
                <a:solidFill>
                  <a:prstClr val="black"/>
                </a:solidFill>
                <a:latin typeface="Arial"/>
              </a:rPr>
              <a:t>105</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a:t>
            </a:r>
            <a:r>
              <a:rPr lang="ca-ES" sz="1600" dirty="0">
                <a:solidFill>
                  <a:prstClr val="black"/>
                </a:solidFill>
                <a:latin typeface="Arial"/>
              </a:rPr>
              <a:t> (16,5</a:t>
            </a:r>
            <a:r>
              <a:rPr kumimoji="0" lang="ca-ES" sz="1600" b="0" i="0" u="none" strike="noStrike" kern="1200" cap="none" spc="0" normalizeH="0" baseline="0" noProof="0" dirty="0">
                <a:ln>
                  <a:noFill/>
                </a:ln>
                <a:solidFill>
                  <a:prstClr val="black"/>
                </a:solidFill>
                <a:effectLst/>
                <a:uLnTx/>
                <a:uFillTx/>
                <a:latin typeface="Arial"/>
                <a:ea typeface="+mn-ea"/>
                <a:cs typeface="+mn-cs"/>
              </a:rPr>
              <a:t>%) i dels contractes d’obres amb 66 adjudicacions (10,4%)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QuadreDeText 8">
            <a:extLst>
              <a:ext uri="{FF2B5EF4-FFF2-40B4-BE49-F238E27FC236}">
                <a16:creationId xmlns:a16="http://schemas.microsoft.com/office/drawing/2014/main" id="{3EC8F6B2-A6AB-3E83-E88F-2D403A841F80}"/>
              </a:ext>
            </a:extLst>
          </p:cNvPr>
          <p:cNvSpPr txBox="1"/>
          <p:nvPr/>
        </p:nvSpPr>
        <p:spPr>
          <a:xfrm>
            <a:off x="758080" y="6525269"/>
            <a:ext cx="5579006"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son els contractes d’obres els que suposen més import adjudicat, un 32,1% sobre el total. Els contractes de serveis suposen el 26,1% de l’import total adjudicat,</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els privats el 18,4% i els subministraments el  18,7%.</a:t>
            </a:r>
          </a:p>
        </p:txBody>
      </p:sp>
      <p:pic>
        <p:nvPicPr>
          <p:cNvPr id="3" name="Imatge 2">
            <a:extLst>
              <a:ext uri="{FF2B5EF4-FFF2-40B4-BE49-F238E27FC236}">
                <a16:creationId xmlns:a16="http://schemas.microsoft.com/office/drawing/2014/main" id="{727B7C3D-3916-8955-0344-64F3FCB1DE3E}"/>
              </a:ext>
            </a:extLst>
          </p:cNvPr>
          <p:cNvPicPr>
            <a:picLocks noChangeAspect="1"/>
          </p:cNvPicPr>
          <p:nvPr/>
        </p:nvPicPr>
        <p:blipFill>
          <a:blip r:embed="rId2"/>
          <a:stretch>
            <a:fillRect/>
          </a:stretch>
        </p:blipFill>
        <p:spPr>
          <a:xfrm>
            <a:off x="1328744" y="2574415"/>
            <a:ext cx="4200508" cy="3249450"/>
          </a:xfrm>
          <a:prstGeom prst="rect">
            <a:avLst/>
          </a:prstGeom>
        </p:spPr>
      </p:pic>
      <p:pic>
        <p:nvPicPr>
          <p:cNvPr id="5" name="Imatge 4">
            <a:extLst>
              <a:ext uri="{FF2B5EF4-FFF2-40B4-BE49-F238E27FC236}">
                <a16:creationId xmlns:a16="http://schemas.microsoft.com/office/drawing/2014/main" id="{43EB9307-914C-0D5A-A9F2-084327FCDE70}"/>
              </a:ext>
            </a:extLst>
          </p:cNvPr>
          <p:cNvPicPr>
            <a:picLocks noChangeAspect="1"/>
          </p:cNvPicPr>
          <p:nvPr/>
        </p:nvPicPr>
        <p:blipFill>
          <a:blip r:embed="rId3"/>
          <a:stretch>
            <a:fillRect/>
          </a:stretch>
        </p:blipFill>
        <p:spPr>
          <a:xfrm>
            <a:off x="1328744" y="7504020"/>
            <a:ext cx="4194412" cy="3584759"/>
          </a:xfrm>
          <a:prstGeom prst="rect">
            <a:avLst/>
          </a:prstGeom>
        </p:spPr>
      </p:pic>
    </p:spTree>
    <p:extLst>
      <p:ext uri="{BB962C8B-B14F-4D97-AF65-F5344CB8AC3E}">
        <p14:creationId xmlns:p14="http://schemas.microsoft.com/office/powerpoint/2010/main" val="268741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FBB5A-7842-44B8-95F7-58DB25F763BA}"/>
              </a:ext>
            </a:extLst>
          </p:cNvPr>
          <p:cNvSpPr/>
          <p:nvPr/>
        </p:nvSpPr>
        <p:spPr>
          <a:xfrm>
            <a:off x="332656" y="534663"/>
            <a:ext cx="6192688" cy="338554"/>
          </a:xfrm>
          <a:prstGeom prst="rect">
            <a:avLst/>
          </a:prstGeom>
        </p:spPr>
        <p:txBody>
          <a:bodyPr wrap="square">
            <a:spAutoFit/>
          </a:bodyPr>
          <a:lstStyle/>
          <a:p>
            <a:pPr defTabSz="914400"/>
            <a:r>
              <a:rPr lang="ca-ES" sz="1600" b="1" dirty="0">
                <a:solidFill>
                  <a:srgbClr val="0000FF"/>
                </a:solidFill>
                <a:latin typeface="Arial"/>
              </a:rPr>
              <a:t>1.4. ADJUDICACIONS PER TIPUS DE PROCEDIMENT</a:t>
            </a:r>
          </a:p>
        </p:txBody>
      </p:sp>
      <p:sp>
        <p:nvSpPr>
          <p:cNvPr id="6" name="Contenidor de número de diapositiva 5">
            <a:extLst>
              <a:ext uri="{FF2B5EF4-FFF2-40B4-BE49-F238E27FC236}">
                <a16:creationId xmlns:a16="http://schemas.microsoft.com/office/drawing/2014/main" id="{4CB7CD76-2218-45AD-A2B4-879A8F13D10E}"/>
              </a:ext>
            </a:extLst>
          </p:cNvPr>
          <p:cNvSpPr>
            <a:spLocks noGrp="1"/>
          </p:cNvSpPr>
          <p:nvPr>
            <p:ph type="sldNum" sz="quarter" idx="12"/>
          </p:nvPr>
        </p:nvSpPr>
        <p:spPr>
          <a:xfrm>
            <a:off x="6080165" y="11542889"/>
            <a:ext cx="445177" cy="649111"/>
          </a:xfrm>
        </p:spPr>
        <p:txBody>
          <a:bodyPr/>
          <a:lstStyle/>
          <a:p>
            <a:fld id="{69A02D07-1340-466E-8F89-ABB91E672000}" type="slidenum">
              <a:rPr lang="ca-ES" b="1" smtClean="0">
                <a:solidFill>
                  <a:schemeClr val="tx1"/>
                </a:solidFill>
              </a:rPr>
              <a:t>18</a:t>
            </a:fld>
            <a:endParaRPr lang="ca-ES" b="1" dirty="0">
              <a:solidFill>
                <a:schemeClr val="tx1"/>
              </a:solidFill>
            </a:endParaRPr>
          </a:p>
        </p:txBody>
      </p:sp>
      <p:pic>
        <p:nvPicPr>
          <p:cNvPr id="13" name="Imatge 12">
            <a:extLst>
              <a:ext uri="{FF2B5EF4-FFF2-40B4-BE49-F238E27FC236}">
                <a16:creationId xmlns:a16="http://schemas.microsoft.com/office/drawing/2014/main" id="{75C3B674-97FB-B0B1-6B8A-435DBA6D0DC9}"/>
              </a:ext>
            </a:extLst>
          </p:cNvPr>
          <p:cNvPicPr>
            <a:picLocks noChangeAspect="1"/>
          </p:cNvPicPr>
          <p:nvPr/>
        </p:nvPicPr>
        <p:blipFill>
          <a:blip r:embed="rId2"/>
          <a:stretch>
            <a:fillRect/>
          </a:stretch>
        </p:blipFill>
        <p:spPr>
          <a:xfrm>
            <a:off x="389162" y="5156201"/>
            <a:ext cx="6136948" cy="1365864"/>
          </a:xfrm>
          <a:prstGeom prst="rect">
            <a:avLst/>
          </a:prstGeom>
        </p:spPr>
      </p:pic>
      <p:sp>
        <p:nvSpPr>
          <p:cNvPr id="15" name="QuadreDeText 14">
            <a:extLst>
              <a:ext uri="{FF2B5EF4-FFF2-40B4-BE49-F238E27FC236}">
                <a16:creationId xmlns:a16="http://schemas.microsoft.com/office/drawing/2014/main" id="{3BC52BE8-7D04-B6D5-B657-5AD76D3A7D54}"/>
              </a:ext>
            </a:extLst>
          </p:cNvPr>
          <p:cNvSpPr txBox="1"/>
          <p:nvPr/>
        </p:nvSpPr>
        <p:spPr>
          <a:xfrm>
            <a:off x="445664" y="10375761"/>
            <a:ext cx="6079675" cy="338554"/>
          </a:xfrm>
          <a:prstGeom prst="rect">
            <a:avLst/>
          </a:prstGeom>
          <a:noFill/>
        </p:spPr>
        <p:txBody>
          <a:bodyPr wrap="square" rtlCol="0">
            <a:spAutoFit/>
          </a:bodyPr>
          <a:lstStyle/>
          <a:p>
            <a:r>
              <a:rPr lang="ca-ES" sz="1600" dirty="0"/>
              <a:t>A continuació es presenta el desglossament del sector públic</a:t>
            </a:r>
          </a:p>
        </p:txBody>
      </p:sp>
      <p:pic>
        <p:nvPicPr>
          <p:cNvPr id="3" name="Imatge 2">
            <a:extLst>
              <a:ext uri="{FF2B5EF4-FFF2-40B4-BE49-F238E27FC236}">
                <a16:creationId xmlns:a16="http://schemas.microsoft.com/office/drawing/2014/main" id="{6497D5D5-4889-6797-DB3F-A4860DB77CA1}"/>
              </a:ext>
            </a:extLst>
          </p:cNvPr>
          <p:cNvPicPr>
            <a:picLocks noChangeAspect="1"/>
          </p:cNvPicPr>
          <p:nvPr/>
        </p:nvPicPr>
        <p:blipFill>
          <a:blip r:embed="rId3"/>
          <a:stretch>
            <a:fillRect/>
          </a:stretch>
        </p:blipFill>
        <p:spPr>
          <a:xfrm>
            <a:off x="445664" y="1520482"/>
            <a:ext cx="6085356" cy="2894922"/>
          </a:xfrm>
          <a:prstGeom prst="rect">
            <a:avLst/>
          </a:prstGeom>
        </p:spPr>
      </p:pic>
      <p:pic>
        <p:nvPicPr>
          <p:cNvPr id="4" name="Imatge 3">
            <a:extLst>
              <a:ext uri="{FF2B5EF4-FFF2-40B4-BE49-F238E27FC236}">
                <a16:creationId xmlns:a16="http://schemas.microsoft.com/office/drawing/2014/main" id="{823D2886-3F3F-C356-6F1E-A6426BE42BF8}"/>
              </a:ext>
            </a:extLst>
          </p:cNvPr>
          <p:cNvPicPr>
            <a:picLocks noChangeAspect="1"/>
          </p:cNvPicPr>
          <p:nvPr/>
        </p:nvPicPr>
        <p:blipFill>
          <a:blip r:embed="rId4"/>
          <a:stretch>
            <a:fillRect/>
          </a:stretch>
        </p:blipFill>
        <p:spPr>
          <a:xfrm>
            <a:off x="389163" y="7231240"/>
            <a:ext cx="6136176" cy="1950990"/>
          </a:xfrm>
          <a:prstGeom prst="rect">
            <a:avLst/>
          </a:prstGeom>
        </p:spPr>
      </p:pic>
    </p:spTree>
    <p:extLst>
      <p:ext uri="{BB962C8B-B14F-4D97-AF65-F5344CB8AC3E}">
        <p14:creationId xmlns:p14="http://schemas.microsoft.com/office/powerpoint/2010/main" val="237497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1B52D70-5431-FC99-2BAB-F035988B387A}"/>
              </a:ext>
            </a:extLst>
          </p:cNvPr>
          <p:cNvSpPr>
            <a:spLocks noGrp="1"/>
          </p:cNvSpPr>
          <p:nvPr>
            <p:ph type="sldNum" sz="quarter" idx="12"/>
          </p:nvPr>
        </p:nvSpPr>
        <p:spPr/>
        <p:txBody>
          <a:bodyPr/>
          <a:lstStyle/>
          <a:p>
            <a:fld id="{69A02D07-1340-466E-8F89-ABB91E672000}" type="slidenum">
              <a:rPr lang="ca-ES" smtClean="0"/>
              <a:t>19</a:t>
            </a:fld>
            <a:endParaRPr lang="ca-ES"/>
          </a:p>
        </p:txBody>
      </p:sp>
      <p:pic>
        <p:nvPicPr>
          <p:cNvPr id="4" name="Imatge 3">
            <a:extLst>
              <a:ext uri="{FF2B5EF4-FFF2-40B4-BE49-F238E27FC236}">
                <a16:creationId xmlns:a16="http://schemas.microsoft.com/office/drawing/2014/main" id="{80E796D5-961A-6C00-5536-41F9AB2F191B}"/>
              </a:ext>
            </a:extLst>
          </p:cNvPr>
          <p:cNvPicPr>
            <a:picLocks noChangeAspect="1"/>
          </p:cNvPicPr>
          <p:nvPr/>
        </p:nvPicPr>
        <p:blipFill>
          <a:blip r:embed="rId2"/>
          <a:stretch>
            <a:fillRect/>
          </a:stretch>
        </p:blipFill>
        <p:spPr>
          <a:xfrm>
            <a:off x="795276" y="477850"/>
            <a:ext cx="5425910" cy="10951991"/>
          </a:xfrm>
          <a:prstGeom prst="rect">
            <a:avLst/>
          </a:prstGeom>
        </p:spPr>
      </p:pic>
    </p:spTree>
    <p:extLst>
      <p:ext uri="{BB962C8B-B14F-4D97-AF65-F5344CB8AC3E}">
        <p14:creationId xmlns:p14="http://schemas.microsoft.com/office/powerpoint/2010/main" val="142973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53821AC6-FBAE-4C93-9442-CE3A8D00B214}"/>
              </a:ext>
            </a:extLst>
          </p:cNvPr>
          <p:cNvSpPr txBox="1"/>
          <p:nvPr/>
        </p:nvSpPr>
        <p:spPr>
          <a:xfrm>
            <a:off x="530942" y="1059372"/>
            <a:ext cx="6327058" cy="81868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rgbClr val="C00000"/>
                </a:solidFill>
                <a:effectLst/>
                <a:uLnTx/>
                <a:uFillTx/>
                <a:latin typeface="Arial"/>
                <a:ea typeface="+mn-ea"/>
                <a:cs typeface="+mn-cs"/>
              </a:rPr>
              <a:t>ÍNDEX</a:t>
            </a:r>
            <a:r>
              <a:rPr kumimoji="0" lang="ca-ES" sz="11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INTRODUCCIÓ I CRITERIS D’EXTRACCIÓ DE LES DADES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ADJUDICACIONS:					  6					</a:t>
            </a: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MESES DE CONTRACTACIÓ	</a:t>
            </a:r>
            <a:r>
              <a:rPr lang="ca-ES" sz="1100" noProof="0" dirty="0">
                <a:solidFill>
                  <a:schemeClr val="tx1">
                    <a:lumMod val="75000"/>
                    <a:lumOff val="25000"/>
                  </a:schemeClr>
                </a:solidFill>
                <a:latin typeface="Arial"/>
              </a:rPr>
              <a:t>		  8</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1.2.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ÀMBITS: ÀREES I SECTOR PÚBLIC			</a:t>
            </a:r>
            <a:r>
              <a:rPr lang="ca-ES" sz="1100" dirty="0">
                <a:solidFill>
                  <a:schemeClr val="tx1">
                    <a:lumMod val="75000"/>
                    <a:lumOff val="25000"/>
                  </a:schemeClr>
                </a:solidFill>
                <a:latin typeface="Arial"/>
              </a:rPr>
              <a:t>10</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1.3.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TIPUS DE CONTRACTE				15</a:t>
            </a:r>
          </a:p>
          <a:p>
            <a:pPr marR="0" lvl="1"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1.4</a:t>
            </a:r>
            <a:r>
              <a:rPr lang="ca-ES" sz="1100" dirty="0">
                <a:solidFill>
                  <a:schemeClr val="tx1">
                    <a:lumMod val="75000"/>
                    <a:lumOff val="25000"/>
                  </a:schemeClr>
                </a:solidFill>
                <a:latin typeface="Arial"/>
              </a:rPr>
              <a:t>.  PER TIPUS DE PROCEDIMENT</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17        </a:t>
            </a:r>
            <a:endParaRPr lang="ca-ES" sz="1100" dirty="0">
              <a:solidFill>
                <a:schemeClr val="tx1">
                  <a:lumMod val="75000"/>
                  <a:lumOff val="25000"/>
                </a:schemeClr>
              </a:solidFill>
              <a:latin typeface="Arial"/>
            </a:endParaRPr>
          </a:p>
          <a:p>
            <a:pPr marR="0" lvl="1" algn="l" defTabSz="914400" rtl="0" eaLnBrk="1" fontAlgn="auto" latinLnBrk="0" hangingPunct="1">
              <a:lnSpc>
                <a:spcPct val="100000"/>
              </a:lnSpc>
              <a:spcBef>
                <a:spcPts val="0"/>
              </a:spcBef>
              <a:spcAft>
                <a:spcPts val="0"/>
              </a:spcAft>
              <a:buClrTx/>
              <a:buSzTx/>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CONTRACTACIÓ MENOR				2</a:t>
            </a:r>
            <a:r>
              <a:rPr lang="ca-ES" sz="1100" b="1" dirty="0">
                <a:solidFill>
                  <a:schemeClr val="tx1">
                    <a:lumMod val="75000"/>
                    <a:lumOff val="25000"/>
                  </a:schemeClr>
                </a:solidFill>
                <a:latin typeface="Arial"/>
              </a:rPr>
              <a:t>3</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ÀREES I SERVEIS PROMOTORS			2</a:t>
            </a:r>
            <a:r>
              <a:rPr lang="ca-ES" sz="1100" dirty="0">
                <a:solidFill>
                  <a:schemeClr val="tx1">
                    <a:lumMod val="75000"/>
                    <a:lumOff val="25000"/>
                  </a:schemeClr>
                </a:solidFill>
                <a:latin typeface="Arial"/>
              </a:rPr>
              <a:t>5</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2.2</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PER TIPUS DE CONTRACTE				</a:t>
            </a:r>
            <a:r>
              <a:rPr lang="ca-ES" sz="1100" dirty="0">
                <a:solidFill>
                  <a:schemeClr val="tx1">
                    <a:lumMod val="75000"/>
                    <a:lumOff val="25000"/>
                  </a:schemeClr>
                </a:solidFill>
                <a:latin typeface="Arial"/>
              </a:rPr>
              <a:t>27</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ESTALVI ECONÒMIC					2</a:t>
            </a:r>
            <a:r>
              <a:rPr lang="ca-ES" sz="1100" b="1" dirty="0">
                <a:solidFill>
                  <a:schemeClr val="tx1">
                    <a:lumMod val="75000"/>
                    <a:lumOff val="25000"/>
                  </a:schemeClr>
                </a:solidFill>
                <a:latin typeface="Arial"/>
              </a:rPr>
              <a:t>8</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4.      CONCURRÈNCIA D’EMPRESES 				3</a:t>
            </a:r>
            <a:r>
              <a:rPr lang="ca-ES" sz="1100" b="1" dirty="0">
                <a:solidFill>
                  <a:schemeClr val="tx1">
                    <a:lumMod val="75000"/>
                    <a:lumOff val="25000"/>
                  </a:schemeClr>
                </a:solidFill>
                <a:latin typeface="Arial"/>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5.      TIPOLOGIA D’EMPRESES				4</a:t>
            </a:r>
            <a:r>
              <a:rPr lang="ca-ES" sz="1100" b="1" dirty="0">
                <a:solidFill>
                  <a:schemeClr val="tx1">
                    <a:lumMod val="75000"/>
                    <a:lumOff val="25000"/>
                  </a:schemeClr>
                </a:solidFill>
                <a:latin typeface="Arial"/>
              </a:rPr>
              <a:t>2</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100" b="1" dirty="0">
              <a:solidFill>
                <a:schemeClr val="tx1">
                  <a:lumMod val="75000"/>
                  <a:lumOff val="25000"/>
                </a:scheme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6.      LOTS EN BAIXA ANORMAL O DESPROPORCIONADA		47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7.      RESERVA SOCIAL					5</a:t>
            </a:r>
            <a:r>
              <a:rPr lang="ca-ES" sz="1100" b="1" dirty="0">
                <a:solidFill>
                  <a:schemeClr val="tx1">
                    <a:lumMod val="75000"/>
                    <a:lumOff val="25000"/>
                  </a:schemeClr>
                </a:solidFill>
                <a:latin typeface="Arial"/>
              </a:rPr>
              <a:t>3</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8.      CLÀUSULES AMBIENTALS I SOCIALS			</a:t>
            </a:r>
            <a:r>
              <a:rPr lang="ca-ES" sz="1100" b="1" dirty="0">
                <a:solidFill>
                  <a:schemeClr val="tx1">
                    <a:lumMod val="75000"/>
                    <a:lumOff val="25000"/>
                  </a:schemeClr>
                </a:solidFill>
                <a:latin typeface="Arial"/>
              </a:rPr>
              <a:t>54</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9.      PRÒRROGUES					5</a:t>
            </a:r>
            <a:r>
              <a:rPr lang="ca-ES" sz="1100" b="1" dirty="0">
                <a:solidFill>
                  <a:schemeClr val="tx1">
                    <a:lumMod val="75000"/>
                    <a:lumOff val="25000"/>
                  </a:schemeClr>
                </a:solidFill>
                <a:latin typeface="Arial"/>
              </a:rPr>
              <a:t>8</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AutoNum type="arabicPeriod" startAt="10"/>
              <a:tabLst/>
              <a:defRPr/>
            </a:pPr>
            <a:r>
              <a:rPr lang="ca-ES" sz="1100" b="1" dirty="0">
                <a:solidFill>
                  <a:schemeClr val="tx1">
                    <a:lumMod val="75000"/>
                    <a:lumOff val="25000"/>
                  </a:schemeClr>
                </a:solidFill>
                <a:latin typeface="Arial"/>
              </a:rPr>
              <a:t>   ACORDS MARC					63</a:t>
            </a:r>
          </a:p>
          <a:p>
            <a:pPr marL="228600" marR="0" lvl="0" indent="-228600" algn="l" defTabSz="914400" rtl="0" eaLnBrk="1" fontAlgn="auto" latinLnBrk="0" hangingPunct="1">
              <a:lnSpc>
                <a:spcPct val="100000"/>
              </a:lnSpc>
              <a:spcBef>
                <a:spcPts val="0"/>
              </a:spcBef>
              <a:spcAft>
                <a:spcPts val="0"/>
              </a:spcAft>
              <a:buClrTx/>
              <a:buSzTx/>
              <a:buAutoNum type="arabicPeriod" startAt="10"/>
              <a:tabLst/>
              <a:defRPr/>
            </a:pPr>
            <a:endParaRPr lang="ca-ES" sz="110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11.    ADJUDICACIONS NEXT GENERATION			64</a:t>
            </a:r>
          </a:p>
          <a:p>
            <a:pPr marR="0" lvl="0" algn="l" defTabSz="914400" rtl="0" eaLnBrk="1" fontAlgn="auto" latinLnBrk="0" hangingPunct="1">
              <a:lnSpc>
                <a:spcPct val="100000"/>
              </a:lnSpc>
              <a:spcBef>
                <a:spcPts val="0"/>
              </a:spcBef>
              <a:spcAft>
                <a:spcPts val="0"/>
              </a:spcAft>
              <a:buClrTx/>
              <a:buSzTx/>
              <a:tabLst/>
              <a:defRPr/>
            </a:pPr>
            <a:endParaRPr lang="ca-ES" sz="1100" b="1" dirty="0">
              <a:solidFill>
                <a:schemeClr val="tx1">
                  <a:lumMod val="75000"/>
                  <a:lumOff val="25000"/>
                </a:schemeClr>
              </a:solidFill>
              <a:latin typeface="Arial"/>
            </a:endParaRPr>
          </a:p>
          <a:p>
            <a:pPr marL="228600" marR="0" lvl="0" indent="-228600" algn="l" defTabSz="914400" rtl="0" eaLnBrk="1" fontAlgn="auto" latinLnBrk="0" hangingPunct="1">
              <a:lnSpc>
                <a:spcPct val="100000"/>
              </a:lnSpc>
              <a:spcBef>
                <a:spcPts val="0"/>
              </a:spcBef>
              <a:spcAft>
                <a:spcPts val="0"/>
              </a:spcAft>
              <a:buClrTx/>
              <a:buSzTx/>
              <a:buAutoNum type="arabicPeriod" startAt="12"/>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EXPEDIENTS EN EXECUCIÓ				65</a:t>
            </a:r>
          </a:p>
          <a:p>
            <a:pPr marL="228600" marR="0" lvl="0" indent="-228600" algn="l" defTabSz="914400" rtl="0" eaLnBrk="1" fontAlgn="auto" latinLnBrk="0" hangingPunct="1">
              <a:lnSpc>
                <a:spcPct val="100000"/>
              </a:lnSpc>
              <a:spcBef>
                <a:spcPts val="0"/>
              </a:spcBef>
              <a:spcAft>
                <a:spcPts val="0"/>
              </a:spcAft>
              <a:buClrTx/>
              <a:buSzTx/>
              <a:buAutoNum type="arabicPeriod" startAt="12"/>
              <a:tabLst/>
              <a:defRPr/>
            </a:pPr>
            <a:endParaRPr lang="ca-ES" sz="110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13.    RESUM DE LES DADES PRINCIPALS			66</a:t>
            </a: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ca-ES" sz="1100" b="1" dirty="0">
                <a:solidFill>
                  <a:schemeClr val="tx1">
                    <a:lumMod val="75000"/>
                    <a:lumOff val="25000"/>
                  </a:schemeClr>
                </a:solidFill>
                <a:latin typeface="Arial"/>
              </a:rPr>
              <a:t>14.    ANNEX: EVOLUCIÓ DELS INDICADORS PRINCIPALS (2016-2024)	72</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rgbClr val="0000FF"/>
              </a:solidFill>
              <a:effectLst/>
              <a:uLnTx/>
              <a:uFillTx/>
              <a:latin typeface="Arial"/>
              <a:ea typeface="+mn-ea"/>
              <a:cs typeface="+mn-cs"/>
            </a:endParaRPr>
          </a:p>
        </p:txBody>
      </p:sp>
      <p:sp>
        <p:nvSpPr>
          <p:cNvPr id="2" name="Contenidor de número de diapositiva 1">
            <a:extLst>
              <a:ext uri="{FF2B5EF4-FFF2-40B4-BE49-F238E27FC236}">
                <a16:creationId xmlns:a16="http://schemas.microsoft.com/office/drawing/2014/main" id="{AAFD1A61-D171-4E64-BC57-6409DE5D31C2}"/>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a:t>
            </a:fld>
            <a:endParaRPr lang="ca-ES" b="1" dirty="0">
              <a:solidFill>
                <a:schemeClr val="tx1"/>
              </a:solidFill>
            </a:endParaRPr>
          </a:p>
        </p:txBody>
      </p:sp>
    </p:spTree>
    <p:extLst>
      <p:ext uri="{BB962C8B-B14F-4D97-AF65-F5344CB8AC3E}">
        <p14:creationId xmlns:p14="http://schemas.microsoft.com/office/powerpoint/2010/main" val="92741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adreDeText 6">
            <a:extLst>
              <a:ext uri="{FF2B5EF4-FFF2-40B4-BE49-F238E27FC236}">
                <a16:creationId xmlns:a16="http://schemas.microsoft.com/office/drawing/2014/main" id="{91406D18-F91B-4F40-90C2-609B7C92AED7}"/>
              </a:ext>
            </a:extLst>
          </p:cNvPr>
          <p:cNvSpPr txBox="1"/>
          <p:nvPr/>
        </p:nvSpPr>
        <p:spPr>
          <a:xfrm>
            <a:off x="601456" y="8304847"/>
            <a:ext cx="5817915" cy="1569660"/>
          </a:xfrm>
          <a:prstGeom prst="rect">
            <a:avLst/>
          </a:prstGeom>
          <a:noFill/>
        </p:spPr>
        <p:txBody>
          <a:bodyPr wrap="square" rtlCol="0">
            <a:spAutoFit/>
          </a:bodyPr>
          <a:lstStyle/>
          <a:p>
            <a:pPr algn="just" defTabSz="914400"/>
            <a:r>
              <a:rPr lang="ca-ES" sz="1600" dirty="0">
                <a:solidFill>
                  <a:prstClr val="black"/>
                </a:solidFill>
                <a:latin typeface="Arial"/>
              </a:rPr>
              <a:t>Pel que fa als </a:t>
            </a:r>
            <a:r>
              <a:rPr lang="ca-ES" sz="1600" u="sng" dirty="0">
                <a:solidFill>
                  <a:prstClr val="black"/>
                </a:solidFill>
                <a:latin typeface="Arial"/>
              </a:rPr>
              <a:t>imports</a:t>
            </a:r>
            <a:r>
              <a:rPr lang="ca-ES" sz="1600" dirty="0">
                <a:solidFill>
                  <a:prstClr val="black"/>
                </a:solidFill>
                <a:latin typeface="Arial"/>
              </a:rPr>
              <a:t> adjudicats, el corresponent als </a:t>
            </a:r>
            <a:r>
              <a:rPr lang="ca-ES" sz="1600" dirty="0">
                <a:solidFill>
                  <a:srgbClr val="0000FF"/>
                </a:solidFill>
                <a:latin typeface="Arial"/>
              </a:rPr>
              <a:t>procediments sense publicitat </a:t>
            </a:r>
            <a:r>
              <a:rPr lang="ca-ES" sz="1600" dirty="0">
                <a:solidFill>
                  <a:prstClr val="black"/>
                </a:solidFill>
                <a:latin typeface="Arial"/>
              </a:rPr>
              <a:t>ha suposat el 7</a:t>
            </a:r>
            <a:r>
              <a:rPr lang="ca-ES" sz="1600" dirty="0">
                <a:latin typeface="Arial"/>
              </a:rPr>
              <a:t>% </a:t>
            </a:r>
            <a:r>
              <a:rPr lang="ca-ES" sz="1600" dirty="0">
                <a:solidFill>
                  <a:prstClr val="black"/>
                </a:solidFill>
                <a:latin typeface="Arial"/>
              </a:rPr>
              <a:t>de l’import total adjudicat en 2024 (6,7 M€). </a:t>
            </a:r>
          </a:p>
          <a:p>
            <a:pPr algn="just" defTabSz="914400"/>
            <a:r>
              <a:rPr lang="ca-ES" sz="1600" dirty="0">
                <a:solidFill>
                  <a:prstClr val="black"/>
                </a:solidFill>
                <a:latin typeface="Arial"/>
              </a:rPr>
              <a:t>Pel que fa als </a:t>
            </a:r>
            <a:r>
              <a:rPr lang="ca-ES" sz="1600" dirty="0">
                <a:solidFill>
                  <a:srgbClr val="0000FF"/>
                </a:solidFill>
                <a:latin typeface="Arial"/>
              </a:rPr>
              <a:t>procediments oberts</a:t>
            </a:r>
            <a:r>
              <a:rPr lang="ca-ES" sz="1600" dirty="0">
                <a:solidFill>
                  <a:prstClr val="black"/>
                </a:solidFill>
                <a:latin typeface="Arial"/>
              </a:rPr>
              <a:t>, que suposen el 93% (95,8 M€), el 87,5% correspon a les adjudicacions de les àrees de la corporació i el 12,5% al sector públic.</a:t>
            </a:r>
            <a:endParaRPr lang="ca-ES" sz="1600" b="1" dirty="0">
              <a:solidFill>
                <a:srgbClr val="0000FF"/>
              </a:solidFill>
              <a:latin typeface="Arial"/>
            </a:endParaRPr>
          </a:p>
        </p:txBody>
      </p:sp>
      <p:sp>
        <p:nvSpPr>
          <p:cNvPr id="2" name="Contenidor de número de diapositiva 1">
            <a:extLst>
              <a:ext uri="{FF2B5EF4-FFF2-40B4-BE49-F238E27FC236}">
                <a16:creationId xmlns:a16="http://schemas.microsoft.com/office/drawing/2014/main" id="{4529E729-E8CF-4597-B2D5-F895E240572E}"/>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20</a:t>
            </a:fld>
            <a:endParaRPr lang="ca-ES" b="1" dirty="0">
              <a:solidFill>
                <a:schemeClr val="tx1"/>
              </a:solidFill>
            </a:endParaRPr>
          </a:p>
        </p:txBody>
      </p:sp>
      <p:sp>
        <p:nvSpPr>
          <p:cNvPr id="9" name="QuadreDeText 8">
            <a:extLst>
              <a:ext uri="{FF2B5EF4-FFF2-40B4-BE49-F238E27FC236}">
                <a16:creationId xmlns:a16="http://schemas.microsoft.com/office/drawing/2014/main" id="{0AB99449-3A93-F08C-3191-40581023D75E}"/>
              </a:ext>
            </a:extLst>
          </p:cNvPr>
          <p:cNvSpPr txBox="1"/>
          <p:nvPr/>
        </p:nvSpPr>
        <p:spPr>
          <a:xfrm>
            <a:off x="590504" y="5750302"/>
            <a:ext cx="5817915" cy="255454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la vista d’aquestes dades s’observa,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que les adjudicacions per </a:t>
            </a:r>
            <a:r>
              <a:rPr lang="ca-ES" sz="1600" dirty="0">
                <a:solidFill>
                  <a:srgbClr val="0000FF"/>
                </a:solidFill>
                <a:latin typeface="Arial" panose="020B0604020202020204" pitchFamily="34" charset="0"/>
                <a:cs typeface="Arial" panose="020B0604020202020204" pitchFamily="34" charset="0"/>
              </a:rPr>
              <a:t>procediments sense publicitat </a:t>
            </a:r>
            <a:r>
              <a:rPr lang="ca-ES" sz="1600" dirty="0">
                <a:latin typeface="Arial" panose="020B0604020202020204" pitchFamily="34" charset="0"/>
                <a:cs typeface="Arial" panose="020B0604020202020204" pitchFamily="34" charset="0"/>
              </a:rPr>
              <a:t>suposen el 19% (123 adjudicacions). D’aquestes adjudicacions el 93,5% corresponen a la corporació i el 6,5% al sector públic.</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Pel que fa als </a:t>
            </a:r>
            <a:r>
              <a:rPr lang="ca-ES" sz="1600" dirty="0">
                <a:solidFill>
                  <a:srgbClr val="0000FF"/>
                </a:solidFill>
                <a:latin typeface="Arial" panose="020B0604020202020204" pitchFamily="34" charset="0"/>
                <a:cs typeface="Arial" panose="020B0604020202020204" pitchFamily="34" charset="0"/>
              </a:rPr>
              <a:t>procediments oberts</a:t>
            </a:r>
            <a:r>
              <a:rPr lang="ca-ES" sz="1600" dirty="0">
                <a:latin typeface="Arial" panose="020B0604020202020204" pitchFamily="34" charset="0"/>
                <a:cs typeface="Arial" panose="020B0604020202020204" pitchFamily="34" charset="0"/>
              </a:rPr>
              <a:t>, que suposen el 81% (514 adjudicacions), el 78% correspon a les adjudicacions de les àrees de la corporació i el 22% a les del sector públic.</a:t>
            </a:r>
          </a:p>
          <a:p>
            <a:endParaRPr lang="ca-ES" sz="1600" u="sng" dirty="0">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CEBC06AC-B34E-6257-3F68-820679393A1D}"/>
              </a:ext>
            </a:extLst>
          </p:cNvPr>
          <p:cNvSpPr txBox="1"/>
          <p:nvPr/>
        </p:nvSpPr>
        <p:spPr>
          <a:xfrm>
            <a:off x="568598" y="703514"/>
            <a:ext cx="5861728"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taula </a:t>
            </a:r>
            <a:r>
              <a:rPr lang="ca-ES" sz="1600" dirty="0">
                <a:solidFill>
                  <a:prstClr val="black"/>
                </a:solidFill>
                <a:latin typeface="Arial"/>
              </a:rPr>
              <a:t>següent</a:t>
            </a:r>
            <a:r>
              <a:rPr kumimoji="0" lang="ca-ES" sz="1600" b="0" i="0" u="none" strike="noStrike" kern="1200" cap="none" spc="0" normalizeH="0" baseline="0" noProof="0" dirty="0">
                <a:ln>
                  <a:noFill/>
                </a:ln>
                <a:solidFill>
                  <a:prstClr val="black"/>
                </a:solidFill>
                <a:effectLst/>
                <a:uLnTx/>
                <a:uFillTx/>
                <a:latin typeface="Arial"/>
                <a:ea typeface="+mn-ea"/>
                <a:cs typeface="+mn-cs"/>
              </a:rPr>
              <a:t> </a:t>
            </a:r>
            <a:r>
              <a:rPr lang="ca-ES" sz="1600" dirty="0">
                <a:solidFill>
                  <a:prstClr val="black"/>
                </a:solidFill>
                <a:latin typeface="Arial"/>
              </a:rPr>
              <a:t>mostra</a:t>
            </a:r>
            <a:r>
              <a:rPr kumimoji="0" lang="ca-ES" sz="1600" b="0" i="0" u="none" strike="noStrike" kern="1200" cap="none" spc="0" normalizeH="0" baseline="0" noProof="0" dirty="0">
                <a:ln>
                  <a:noFill/>
                </a:ln>
                <a:solidFill>
                  <a:prstClr val="black"/>
                </a:solidFill>
                <a:effectLst/>
                <a:uLnTx/>
                <a:uFillTx/>
                <a:latin typeface="Arial"/>
                <a:ea typeface="+mn-ea"/>
                <a:cs typeface="+mn-cs"/>
              </a:rPr>
              <a:t> les adjudicacions de la Diputació de Barcelona (àrees i sector </a:t>
            </a:r>
            <a:r>
              <a:rPr lang="ca-ES" sz="1600" dirty="0">
                <a:solidFill>
                  <a:prstClr val="black"/>
                </a:solidFill>
                <a:latin typeface="Arial"/>
              </a:rPr>
              <a:t>p</a:t>
            </a:r>
            <a:r>
              <a:rPr kumimoji="0" lang="ca-ES" sz="1600" b="0" i="0" u="none" strike="noStrike" kern="1200" cap="none" spc="0" normalizeH="0" baseline="0" noProof="0" dirty="0" err="1">
                <a:ln>
                  <a:noFill/>
                </a:ln>
                <a:solidFill>
                  <a:prstClr val="black"/>
                </a:solidFill>
                <a:effectLst/>
                <a:uLnTx/>
                <a:uFillTx/>
                <a:latin typeface="Arial"/>
                <a:ea typeface="+mn-ea"/>
                <a:cs typeface="+mn-cs"/>
              </a:rPr>
              <a:t>úblic</a:t>
            </a:r>
            <a:r>
              <a:rPr kumimoji="0" lang="ca-ES" sz="1600" b="0" i="0" u="none" strike="noStrike" kern="1200" cap="none" spc="0" normalizeH="0" baseline="0" noProof="0" dirty="0">
                <a:ln>
                  <a:noFill/>
                </a:ln>
                <a:solidFill>
                  <a:prstClr val="black"/>
                </a:solidFill>
                <a:effectLst/>
                <a:uLnTx/>
                <a:uFillTx/>
                <a:latin typeface="Arial"/>
                <a:ea typeface="+mn-ea"/>
                <a:cs typeface="+mn-cs"/>
              </a:rPr>
              <a:t>), realitzades al llarg de 2024, segons el procediment d’adjudicació, diferenciant entre els procediments sense publicitat i amb publicitat. </a:t>
            </a:r>
          </a:p>
        </p:txBody>
      </p:sp>
      <p:pic>
        <p:nvPicPr>
          <p:cNvPr id="8" name="Imatge 7">
            <a:extLst>
              <a:ext uri="{FF2B5EF4-FFF2-40B4-BE49-F238E27FC236}">
                <a16:creationId xmlns:a16="http://schemas.microsoft.com/office/drawing/2014/main" id="{96041CD4-A28A-697D-D01F-D17C09F116C0}"/>
              </a:ext>
            </a:extLst>
          </p:cNvPr>
          <p:cNvPicPr>
            <a:picLocks noChangeAspect="1"/>
          </p:cNvPicPr>
          <p:nvPr/>
        </p:nvPicPr>
        <p:blipFill>
          <a:blip r:embed="rId3"/>
          <a:stretch>
            <a:fillRect/>
          </a:stretch>
        </p:blipFill>
        <p:spPr>
          <a:xfrm>
            <a:off x="432152" y="3454780"/>
            <a:ext cx="3491574" cy="1597128"/>
          </a:xfrm>
          <a:prstGeom prst="rect">
            <a:avLst/>
          </a:prstGeom>
        </p:spPr>
      </p:pic>
      <p:pic>
        <p:nvPicPr>
          <p:cNvPr id="10" name="Imatge 9">
            <a:extLst>
              <a:ext uri="{FF2B5EF4-FFF2-40B4-BE49-F238E27FC236}">
                <a16:creationId xmlns:a16="http://schemas.microsoft.com/office/drawing/2014/main" id="{11E9463F-A2C9-2349-449C-E9409B35D9E9}"/>
              </a:ext>
            </a:extLst>
          </p:cNvPr>
          <p:cNvPicPr>
            <a:picLocks noChangeAspect="1"/>
          </p:cNvPicPr>
          <p:nvPr/>
        </p:nvPicPr>
        <p:blipFill>
          <a:blip r:embed="rId4"/>
          <a:stretch>
            <a:fillRect/>
          </a:stretch>
        </p:blipFill>
        <p:spPr>
          <a:xfrm>
            <a:off x="3435064" y="3415784"/>
            <a:ext cx="3450819" cy="1675121"/>
          </a:xfrm>
          <a:prstGeom prst="rect">
            <a:avLst/>
          </a:prstGeom>
        </p:spPr>
      </p:pic>
      <p:pic>
        <p:nvPicPr>
          <p:cNvPr id="3" name="Imatge 2">
            <a:extLst>
              <a:ext uri="{FF2B5EF4-FFF2-40B4-BE49-F238E27FC236}">
                <a16:creationId xmlns:a16="http://schemas.microsoft.com/office/drawing/2014/main" id="{D5CA13AA-B00E-BE2A-8AFC-CD8435025EBB}"/>
              </a:ext>
            </a:extLst>
          </p:cNvPr>
          <p:cNvPicPr>
            <a:picLocks noChangeAspect="1"/>
          </p:cNvPicPr>
          <p:nvPr/>
        </p:nvPicPr>
        <p:blipFill>
          <a:blip r:embed="rId5"/>
          <a:stretch>
            <a:fillRect/>
          </a:stretch>
        </p:blipFill>
        <p:spPr>
          <a:xfrm>
            <a:off x="601456" y="2284880"/>
            <a:ext cx="5691880" cy="688863"/>
          </a:xfrm>
          <a:prstGeom prst="rect">
            <a:avLst/>
          </a:prstGeom>
        </p:spPr>
      </p:pic>
    </p:spTree>
    <p:extLst>
      <p:ext uri="{BB962C8B-B14F-4D97-AF65-F5344CB8AC3E}">
        <p14:creationId xmlns:p14="http://schemas.microsoft.com/office/powerpoint/2010/main" val="135718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0D6DE0DF-6599-436C-8CD5-C39878B555A0}"/>
              </a:ext>
            </a:extLst>
          </p:cNvPr>
          <p:cNvSpPr txBox="1"/>
          <p:nvPr/>
        </p:nvSpPr>
        <p:spPr>
          <a:xfrm>
            <a:off x="572040" y="897008"/>
            <a:ext cx="5814473" cy="2554545"/>
          </a:xfrm>
          <a:prstGeom prst="rect">
            <a:avLst/>
          </a:prstGeom>
          <a:noFill/>
        </p:spPr>
        <p:txBody>
          <a:bodyPr wrap="square" rtlCol="0">
            <a:spAutoFit/>
          </a:bodyPr>
          <a:lstStyle/>
          <a:p>
            <a:pPr algn="just" defTabSz="914400"/>
            <a:r>
              <a:rPr lang="ca-ES" sz="1600" dirty="0">
                <a:solidFill>
                  <a:prstClr val="black"/>
                </a:solidFill>
                <a:latin typeface="Arial"/>
              </a:rPr>
              <a:t>En analitzar el </a:t>
            </a:r>
            <a:r>
              <a:rPr lang="ca-ES" sz="1600" u="sng" dirty="0">
                <a:solidFill>
                  <a:prstClr val="black"/>
                </a:solidFill>
                <a:latin typeface="Arial"/>
              </a:rPr>
              <a:t>nombre d’adjudicacions</a:t>
            </a:r>
            <a:r>
              <a:rPr lang="ca-ES" sz="1600" dirty="0">
                <a:solidFill>
                  <a:prstClr val="black"/>
                </a:solidFill>
                <a:latin typeface="Arial"/>
              </a:rPr>
              <a:t> i atenent al procediment utilitzat, s’observa que el més emprat és el procediment obert ordinari, amb 218 adjudicacions (34,2%). Després està el procediment simplificat amb 199 adjudicacions (31,2%) i el procediment simplificat sumari amb 80 adjudicacions (12,6%).</a:t>
            </a:r>
          </a:p>
          <a:p>
            <a:pPr algn="just" defTabSz="914400"/>
            <a:r>
              <a:rPr lang="ca-ES" sz="1600" dirty="0">
                <a:solidFill>
                  <a:prstClr val="black"/>
                </a:solidFill>
                <a:latin typeface="Arial"/>
              </a:rPr>
              <a:t>Pel que fa al les adjudicacions per procediments sense publicitat, aquestes han estat 123 (19,3%) i són, majoritàriament, adjudicacions directes conseqüència de les subscripcions a revistes.</a:t>
            </a:r>
          </a:p>
        </p:txBody>
      </p:sp>
      <p:sp>
        <p:nvSpPr>
          <p:cNvPr id="9" name="Contenidor de número de diapositiva 8">
            <a:extLst>
              <a:ext uri="{FF2B5EF4-FFF2-40B4-BE49-F238E27FC236}">
                <a16:creationId xmlns:a16="http://schemas.microsoft.com/office/drawing/2014/main" id="{A5FCE150-918F-4DC7-A9BC-D1BB7C68ADFA}"/>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21</a:t>
            </a:fld>
            <a:endParaRPr lang="ca-ES" b="1">
              <a:solidFill>
                <a:schemeClr val="tx1"/>
              </a:solidFill>
            </a:endParaRPr>
          </a:p>
        </p:txBody>
      </p:sp>
      <p:pic>
        <p:nvPicPr>
          <p:cNvPr id="5" name="Imatge 4">
            <a:extLst>
              <a:ext uri="{FF2B5EF4-FFF2-40B4-BE49-F238E27FC236}">
                <a16:creationId xmlns:a16="http://schemas.microsoft.com/office/drawing/2014/main" id="{8111E3AF-0F8D-2BF9-C7F8-63533190CED5}"/>
              </a:ext>
            </a:extLst>
          </p:cNvPr>
          <p:cNvPicPr>
            <a:picLocks noChangeAspect="1"/>
          </p:cNvPicPr>
          <p:nvPr/>
        </p:nvPicPr>
        <p:blipFill>
          <a:blip r:embed="rId2"/>
          <a:stretch>
            <a:fillRect/>
          </a:stretch>
        </p:blipFill>
        <p:spPr>
          <a:xfrm>
            <a:off x="726692" y="3713486"/>
            <a:ext cx="5505165" cy="3103133"/>
          </a:xfrm>
          <a:prstGeom prst="rect">
            <a:avLst/>
          </a:prstGeom>
        </p:spPr>
      </p:pic>
      <p:pic>
        <p:nvPicPr>
          <p:cNvPr id="6" name="Imatge 5">
            <a:extLst>
              <a:ext uri="{FF2B5EF4-FFF2-40B4-BE49-F238E27FC236}">
                <a16:creationId xmlns:a16="http://schemas.microsoft.com/office/drawing/2014/main" id="{C3104AC0-9643-DBFA-C883-A99CFBC2157D}"/>
              </a:ext>
            </a:extLst>
          </p:cNvPr>
          <p:cNvPicPr>
            <a:picLocks noChangeAspect="1"/>
          </p:cNvPicPr>
          <p:nvPr/>
        </p:nvPicPr>
        <p:blipFill>
          <a:blip r:embed="rId3"/>
          <a:stretch>
            <a:fillRect/>
          </a:stretch>
        </p:blipFill>
        <p:spPr>
          <a:xfrm>
            <a:off x="881347" y="6275661"/>
            <a:ext cx="5505165" cy="5314652"/>
          </a:xfrm>
          <a:prstGeom prst="rect">
            <a:avLst/>
          </a:prstGeom>
        </p:spPr>
      </p:pic>
    </p:spTree>
    <p:extLst>
      <p:ext uri="{BB962C8B-B14F-4D97-AF65-F5344CB8AC3E}">
        <p14:creationId xmlns:p14="http://schemas.microsoft.com/office/powerpoint/2010/main" val="389757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C75DB9A-B4D2-95CC-C2E1-47A5D84C1068}"/>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22</a:t>
            </a:fld>
            <a:endParaRPr lang="ca-ES" b="1" dirty="0">
              <a:solidFill>
                <a:schemeClr val="tx1"/>
              </a:solidFill>
            </a:endParaRPr>
          </a:p>
        </p:txBody>
      </p:sp>
      <p:sp>
        <p:nvSpPr>
          <p:cNvPr id="8" name="3 Rectángulo">
            <a:extLst>
              <a:ext uri="{FF2B5EF4-FFF2-40B4-BE49-F238E27FC236}">
                <a16:creationId xmlns:a16="http://schemas.microsoft.com/office/drawing/2014/main" id="{8E46ECCE-050C-4C54-870D-F9C6E929028D}"/>
              </a:ext>
            </a:extLst>
          </p:cNvPr>
          <p:cNvSpPr/>
          <p:nvPr/>
        </p:nvSpPr>
        <p:spPr>
          <a:xfrm>
            <a:off x="470430" y="621037"/>
            <a:ext cx="5917140" cy="3539430"/>
          </a:xfrm>
          <a:prstGeom prst="rect">
            <a:avLst/>
          </a:prstGeom>
        </p:spPr>
        <p:txBody>
          <a:bodyPr wrap="square">
            <a:spAutoFit/>
          </a:bodyPr>
          <a:lstStyle/>
          <a:p>
            <a:pPr algn="just" defTabSz="914400"/>
            <a:r>
              <a:rPr lang="ca-ES" sz="1600" dirty="0">
                <a:solidFill>
                  <a:prstClr val="black"/>
                </a:solidFill>
                <a:latin typeface="Arial"/>
              </a:rPr>
              <a:t>Pel que fa a </a:t>
            </a:r>
            <a:r>
              <a:rPr lang="ca-ES" sz="1600" u="sng" dirty="0">
                <a:solidFill>
                  <a:prstClr val="black"/>
                </a:solidFill>
                <a:latin typeface="Arial"/>
              </a:rPr>
              <a:t>l’import</a:t>
            </a:r>
            <a:r>
              <a:rPr lang="ca-ES" sz="1600" dirty="0">
                <a:solidFill>
                  <a:prstClr val="black"/>
                </a:solidFill>
                <a:latin typeface="Arial"/>
              </a:rPr>
              <a:t>, el Procediment Obert Ordinari ha suposat l’adjudicació d’un total de 48,4 M d’euros, el que representa el 53,6% de l’import total adjudicat.</a:t>
            </a:r>
          </a:p>
          <a:p>
            <a:pPr algn="just" defTabSz="914400"/>
            <a:r>
              <a:rPr lang="ca-ES" sz="1600" dirty="0">
                <a:solidFill>
                  <a:prstClr val="black"/>
                </a:solidFill>
                <a:latin typeface="Arial"/>
              </a:rPr>
              <a:t>Després es situa el Procediment Obert Simplificat, amb 29,3 M d’euros (32,5%). El Simplificat només ha suposat el 1,8% de l’import adjudicat per procediment obert en aquest període.</a:t>
            </a:r>
          </a:p>
          <a:p>
            <a:pPr algn="just" defTabSz="914400"/>
            <a:r>
              <a:rPr lang="ca-ES" sz="1600" dirty="0">
                <a:solidFill>
                  <a:prstClr val="black"/>
                </a:solidFill>
                <a:latin typeface="Arial"/>
              </a:rPr>
              <a:t>Destaca l’expedient adjudicat per concurs, corresponent a l’arrendament d’espais per ubicar a diversos serveis de la Diputació de Barcelona amb un import d’adjudicació de 15,9M d’€ i que suposa el 17,6% de l’import total adjudicat.</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L’import de les adjudicacions per procediments sense publicitat amb 6,7 M d’euros, representa el 6,6% sobre l’import total adjudicat en aquest període.</a:t>
            </a:r>
          </a:p>
        </p:txBody>
      </p:sp>
      <p:pic>
        <p:nvPicPr>
          <p:cNvPr id="3" name="Imatge 2">
            <a:extLst>
              <a:ext uri="{FF2B5EF4-FFF2-40B4-BE49-F238E27FC236}">
                <a16:creationId xmlns:a16="http://schemas.microsoft.com/office/drawing/2014/main" id="{B85937DD-0DDC-EB25-5D33-7D5C28EC42A0}"/>
              </a:ext>
            </a:extLst>
          </p:cNvPr>
          <p:cNvPicPr>
            <a:picLocks noChangeAspect="1"/>
          </p:cNvPicPr>
          <p:nvPr/>
        </p:nvPicPr>
        <p:blipFill>
          <a:blip r:embed="rId2"/>
          <a:stretch>
            <a:fillRect/>
          </a:stretch>
        </p:blipFill>
        <p:spPr>
          <a:xfrm>
            <a:off x="540926" y="4307844"/>
            <a:ext cx="5776148" cy="3061775"/>
          </a:xfrm>
          <a:prstGeom prst="rect">
            <a:avLst/>
          </a:prstGeom>
        </p:spPr>
      </p:pic>
      <p:pic>
        <p:nvPicPr>
          <p:cNvPr id="6" name="Imatge 5">
            <a:extLst>
              <a:ext uri="{FF2B5EF4-FFF2-40B4-BE49-F238E27FC236}">
                <a16:creationId xmlns:a16="http://schemas.microsoft.com/office/drawing/2014/main" id="{76DFF01B-D697-4234-1818-E60E2C167538}"/>
              </a:ext>
            </a:extLst>
          </p:cNvPr>
          <p:cNvPicPr>
            <a:picLocks noChangeAspect="1"/>
          </p:cNvPicPr>
          <p:nvPr/>
        </p:nvPicPr>
        <p:blipFill>
          <a:blip r:embed="rId3"/>
          <a:stretch>
            <a:fillRect/>
          </a:stretch>
        </p:blipFill>
        <p:spPr>
          <a:xfrm>
            <a:off x="976879" y="7964591"/>
            <a:ext cx="4904241" cy="3606372"/>
          </a:xfrm>
          <a:prstGeom prst="rect">
            <a:avLst/>
          </a:prstGeom>
        </p:spPr>
      </p:pic>
    </p:spTree>
    <p:extLst>
      <p:ext uri="{BB962C8B-B14F-4D97-AF65-F5344CB8AC3E}">
        <p14:creationId xmlns:p14="http://schemas.microsoft.com/office/powerpoint/2010/main" val="200348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22C33100-0E38-DE7C-AE2F-E778F56FB051}"/>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8E2F96F4-1D0C-6DFE-8574-EC0F466FFA4D}"/>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23BC38D8-8FA0-FAAA-3B2D-F10E163EF793}"/>
              </a:ext>
            </a:extLst>
          </p:cNvPr>
          <p:cNvSpPr txBox="1"/>
          <p:nvPr/>
        </p:nvSpPr>
        <p:spPr>
          <a:xfrm>
            <a:off x="935492" y="6096000"/>
            <a:ext cx="49870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CONTRACTACIÓ MENOR</a:t>
            </a:r>
          </a:p>
        </p:txBody>
      </p:sp>
    </p:spTree>
    <p:extLst>
      <p:ext uri="{BB962C8B-B14F-4D97-AF65-F5344CB8AC3E}">
        <p14:creationId xmlns:p14="http://schemas.microsoft.com/office/powerpoint/2010/main" val="198857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F797C276-22DB-489A-8E99-21EE11ECC772}"/>
              </a:ext>
            </a:extLst>
          </p:cNvPr>
          <p:cNvSpPr txBox="1"/>
          <p:nvPr/>
        </p:nvSpPr>
        <p:spPr>
          <a:xfrm>
            <a:off x="421054" y="510763"/>
            <a:ext cx="6015886" cy="3046988"/>
          </a:xfrm>
          <a:prstGeom prst="rect">
            <a:avLst/>
          </a:prstGeom>
          <a:noFill/>
        </p:spPr>
        <p:txBody>
          <a:bodyPr wrap="square" rtlCol="0">
            <a:spAutoFit/>
          </a:bodyPr>
          <a:lstStyle/>
          <a:p>
            <a:pPr defTabSz="914400"/>
            <a:r>
              <a:rPr lang="ca-ES" sz="1600" b="1" dirty="0">
                <a:solidFill>
                  <a:srgbClr val="0000FF"/>
                </a:solidFill>
                <a:latin typeface="Arial"/>
              </a:rPr>
              <a:t>2. CONTRACTACIÓ MENOR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a:t>
            </a:r>
            <a:r>
              <a:rPr kumimoji="0" lang="ca-ES" sz="1600" b="1" i="1" u="none" strike="noStrike" kern="1200" cap="none" spc="0" normalizeH="0" baseline="0" noProof="0" dirty="0">
                <a:ln>
                  <a:noFill/>
                </a:ln>
                <a:solidFill>
                  <a:srgbClr val="0000FF"/>
                </a:solidFill>
                <a:effectLst/>
                <a:uLnTx/>
                <a:uFillTx/>
                <a:latin typeface="Arial"/>
                <a:ea typeface="+mn-ea"/>
                <a:cs typeface="+mn-cs"/>
              </a:rPr>
              <a:t>(Àrees de la Corporació)</a:t>
            </a:r>
          </a:p>
          <a:p>
            <a:pPr algn="just" defTabSz="914400"/>
            <a:endParaRPr lang="ca-ES" sz="1600" b="1" dirty="0">
              <a:solidFill>
                <a:srgbClr val="0000FF"/>
              </a:solidFill>
              <a:latin typeface="Arial"/>
            </a:endParaRPr>
          </a:p>
          <a:p>
            <a:pPr algn="just" defTabSz="914400"/>
            <a:r>
              <a:rPr lang="ca-ES" sz="1600" dirty="0">
                <a:solidFill>
                  <a:prstClr val="black"/>
                </a:solidFill>
                <a:latin typeface="Arial" panose="020B0604020202020204" pitchFamily="34" charset="0"/>
                <a:cs typeface="Arial" panose="020B0604020202020204" pitchFamily="34" charset="0"/>
              </a:rPr>
              <a:t>Aquest apartat només fa referència a la contractació menor de les diferents àrees de la corporació al no disposar de les dades de la contractació menor de les entitats del sector públic aquí considerades.</a:t>
            </a:r>
          </a:p>
          <a:p>
            <a:pPr algn="just" defTabSz="914400"/>
            <a:r>
              <a:rPr lang="ca-ES" sz="1600" dirty="0">
                <a:solidFill>
                  <a:prstClr val="black"/>
                </a:solidFill>
                <a:latin typeface="Arial" panose="020B0604020202020204" pitchFamily="34" charset="0"/>
                <a:cs typeface="Arial" panose="020B0604020202020204" pitchFamily="34" charset="0"/>
              </a:rPr>
              <a:t>La informació de la contractació menor de la corporació la proporciona la Intervenció General.</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Al llarg de 2024 s’ha comptabilitzat un total de </a:t>
            </a:r>
            <a:r>
              <a:rPr lang="ca-ES" sz="1600" b="1" dirty="0">
                <a:solidFill>
                  <a:srgbClr val="0000FF"/>
                </a:solidFill>
                <a:latin typeface="Arial" panose="020B0604020202020204" pitchFamily="34" charset="0"/>
                <a:cs typeface="Arial" panose="020B0604020202020204" pitchFamily="34" charset="0"/>
              </a:rPr>
              <a:t>16.801 </a:t>
            </a:r>
            <a:r>
              <a:rPr lang="ca-ES" sz="1600" dirty="0">
                <a:solidFill>
                  <a:prstClr val="black"/>
                </a:solidFill>
                <a:latin typeface="Arial" panose="020B0604020202020204" pitchFamily="34" charset="0"/>
                <a:cs typeface="Arial" panose="020B0604020202020204" pitchFamily="34" charset="0"/>
              </a:rPr>
              <a:t>contractes menors per un import total de </a:t>
            </a:r>
            <a:r>
              <a:rPr lang="ca-ES" sz="1600" b="1" dirty="0">
                <a:solidFill>
                  <a:srgbClr val="0000FF"/>
                </a:solidFill>
                <a:latin typeface="Arial" panose="020B0604020202020204" pitchFamily="34" charset="0"/>
                <a:cs typeface="Arial" panose="020B0604020202020204" pitchFamily="34" charset="0"/>
              </a:rPr>
              <a:t>25.528.262,20€</a:t>
            </a:r>
            <a:r>
              <a:rPr lang="ca-ES" sz="1600" dirty="0">
                <a:solidFill>
                  <a:prstClr val="black"/>
                </a:solidFill>
                <a:latin typeface="Arial" panose="020B0604020202020204" pitchFamily="34" charset="0"/>
                <a:cs typeface="Arial" panose="020B0604020202020204" pitchFamily="34" charset="0"/>
              </a:rPr>
              <a:t>.</a:t>
            </a:r>
            <a:endParaRPr lang="ca-ES" sz="1600" dirty="0">
              <a:solidFill>
                <a:srgbClr val="0000FF"/>
              </a:solidFill>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905810A9-4EB8-486B-9481-71487B14F48D}"/>
              </a:ext>
            </a:extLst>
          </p:cNvPr>
          <p:cNvSpPr txBox="1"/>
          <p:nvPr/>
        </p:nvSpPr>
        <p:spPr>
          <a:xfrm rot="10800000" flipV="1">
            <a:off x="421055" y="4850813"/>
            <a:ext cx="6015885" cy="1569660"/>
          </a:xfrm>
          <a:prstGeom prst="rect">
            <a:avLst/>
          </a:prstGeom>
          <a:noFill/>
        </p:spPr>
        <p:txBody>
          <a:bodyPr wrap="square" rtlCol="0">
            <a:spAutoFit/>
          </a:bodyPr>
          <a:lstStyle/>
          <a:p>
            <a:pPr algn="just" defTabSz="914400"/>
            <a:r>
              <a:rPr lang="ca-ES" sz="1600" dirty="0">
                <a:solidFill>
                  <a:prstClr val="black"/>
                </a:solidFill>
                <a:latin typeface="Arial"/>
              </a:rPr>
              <a:t>En afegir a la contractació menor la resta d’adjudicacions efectuades al llarg de 2024, és a dir, la contractació ordinària, el total contractat ha estat de </a:t>
            </a:r>
            <a:r>
              <a:rPr lang="ca-ES" sz="1600" b="1" dirty="0">
                <a:solidFill>
                  <a:srgbClr val="0000FF"/>
                </a:solidFill>
                <a:latin typeface="Arial"/>
              </a:rPr>
              <a:t>115.865.851,60€.</a:t>
            </a:r>
          </a:p>
          <a:p>
            <a:pPr algn="just" defTabSz="914400"/>
            <a:endParaRPr lang="ca-ES" sz="1600" b="1" dirty="0">
              <a:solidFill>
                <a:prstClr val="black"/>
              </a:solidFill>
              <a:latin typeface="Arial"/>
            </a:endParaRPr>
          </a:p>
          <a:p>
            <a:pPr algn="just" defTabSz="914400"/>
            <a:r>
              <a:rPr lang="ca-ES" sz="1600" dirty="0">
                <a:solidFill>
                  <a:prstClr val="black"/>
                </a:solidFill>
                <a:latin typeface="Arial"/>
              </a:rPr>
              <a:t>La contractació menor de la corporació representa el </a:t>
            </a:r>
            <a:r>
              <a:rPr lang="ca-ES" sz="1600" b="1" dirty="0">
                <a:solidFill>
                  <a:srgbClr val="0000FF"/>
                </a:solidFill>
                <a:latin typeface="Arial"/>
              </a:rPr>
              <a:t>22% </a:t>
            </a:r>
            <a:r>
              <a:rPr lang="ca-ES" sz="1600" dirty="0">
                <a:solidFill>
                  <a:prstClr val="black"/>
                </a:solidFill>
                <a:latin typeface="Arial"/>
              </a:rPr>
              <a:t>d’aquest import total contractat.</a:t>
            </a:r>
          </a:p>
        </p:txBody>
      </p:sp>
      <p:sp>
        <p:nvSpPr>
          <p:cNvPr id="7" name="Contenidor de número de diapositiva 6">
            <a:extLst>
              <a:ext uri="{FF2B5EF4-FFF2-40B4-BE49-F238E27FC236}">
                <a16:creationId xmlns:a16="http://schemas.microsoft.com/office/drawing/2014/main" id="{35A09866-A6E6-41FD-BCA5-1F1C259482F0}"/>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24</a:t>
            </a:fld>
            <a:endParaRPr lang="ca-ES" b="1">
              <a:solidFill>
                <a:schemeClr val="tx1"/>
              </a:solidFill>
            </a:endParaRPr>
          </a:p>
        </p:txBody>
      </p:sp>
      <p:pic>
        <p:nvPicPr>
          <p:cNvPr id="4" name="Imatge 3">
            <a:extLst>
              <a:ext uri="{FF2B5EF4-FFF2-40B4-BE49-F238E27FC236}">
                <a16:creationId xmlns:a16="http://schemas.microsoft.com/office/drawing/2014/main" id="{5578F913-AEEC-2F55-D9C4-66277742B4B0}"/>
              </a:ext>
            </a:extLst>
          </p:cNvPr>
          <p:cNvPicPr>
            <a:picLocks noChangeAspect="1"/>
          </p:cNvPicPr>
          <p:nvPr/>
        </p:nvPicPr>
        <p:blipFill>
          <a:blip r:embed="rId2"/>
          <a:stretch>
            <a:fillRect/>
          </a:stretch>
        </p:blipFill>
        <p:spPr>
          <a:xfrm>
            <a:off x="1184116" y="3696828"/>
            <a:ext cx="4489760" cy="877628"/>
          </a:xfrm>
          <a:prstGeom prst="rect">
            <a:avLst/>
          </a:prstGeom>
        </p:spPr>
      </p:pic>
      <p:pic>
        <p:nvPicPr>
          <p:cNvPr id="8" name="Imatge 7">
            <a:extLst>
              <a:ext uri="{FF2B5EF4-FFF2-40B4-BE49-F238E27FC236}">
                <a16:creationId xmlns:a16="http://schemas.microsoft.com/office/drawing/2014/main" id="{CBA0595F-6F1B-07C3-14DE-9A3ACB6D9DD0}"/>
              </a:ext>
            </a:extLst>
          </p:cNvPr>
          <p:cNvPicPr>
            <a:picLocks noChangeAspect="1"/>
          </p:cNvPicPr>
          <p:nvPr/>
        </p:nvPicPr>
        <p:blipFill>
          <a:blip r:embed="rId3"/>
          <a:stretch>
            <a:fillRect/>
          </a:stretch>
        </p:blipFill>
        <p:spPr>
          <a:xfrm>
            <a:off x="1072688" y="8582974"/>
            <a:ext cx="4712616" cy="2603218"/>
          </a:xfrm>
          <a:prstGeom prst="rect">
            <a:avLst/>
          </a:prstGeom>
        </p:spPr>
      </p:pic>
      <p:pic>
        <p:nvPicPr>
          <p:cNvPr id="3" name="Imatge 2">
            <a:extLst>
              <a:ext uri="{FF2B5EF4-FFF2-40B4-BE49-F238E27FC236}">
                <a16:creationId xmlns:a16="http://schemas.microsoft.com/office/drawing/2014/main" id="{D26B6C27-0495-DCA5-6E2D-C621B30CC0D1}"/>
              </a:ext>
            </a:extLst>
          </p:cNvPr>
          <p:cNvPicPr>
            <a:picLocks noChangeAspect="1"/>
          </p:cNvPicPr>
          <p:nvPr/>
        </p:nvPicPr>
        <p:blipFill>
          <a:blip r:embed="rId4"/>
          <a:stretch>
            <a:fillRect/>
          </a:stretch>
        </p:blipFill>
        <p:spPr>
          <a:xfrm>
            <a:off x="1111246" y="6819099"/>
            <a:ext cx="4635500" cy="1365250"/>
          </a:xfrm>
          <a:prstGeom prst="rect">
            <a:avLst/>
          </a:prstGeom>
        </p:spPr>
      </p:pic>
    </p:spTree>
    <p:extLst>
      <p:ext uri="{BB962C8B-B14F-4D97-AF65-F5344CB8AC3E}">
        <p14:creationId xmlns:p14="http://schemas.microsoft.com/office/powerpoint/2010/main" val="1680119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07DF88CB-0AF9-4E35-B851-D22C22D95982}"/>
              </a:ext>
            </a:extLst>
          </p:cNvPr>
          <p:cNvSpPr txBox="1"/>
          <p:nvPr/>
        </p:nvSpPr>
        <p:spPr>
          <a:xfrm>
            <a:off x="535520" y="334190"/>
            <a:ext cx="5954210" cy="584775"/>
          </a:xfrm>
          <a:prstGeom prst="rect">
            <a:avLst/>
          </a:prstGeom>
          <a:noFill/>
        </p:spPr>
        <p:txBody>
          <a:bodyPr wrap="square" rtlCol="0">
            <a:spAutoFit/>
          </a:bodyPr>
          <a:lstStyle/>
          <a:p>
            <a:r>
              <a:rPr lang="ca-ES" sz="1600" b="1" dirty="0">
                <a:solidFill>
                  <a:srgbClr val="0000FF"/>
                </a:solidFill>
                <a:latin typeface="Arial" panose="020B0604020202020204" pitchFamily="34" charset="0"/>
                <a:cs typeface="Arial" panose="020B0604020202020204" pitchFamily="34" charset="0"/>
              </a:rPr>
              <a:t>2.1. CONTRACTACIÓ MENOR PER ÀREES I SERVEIS PROMOTORS</a:t>
            </a:r>
            <a:endParaRPr lang="ca-ES" sz="1600" b="1" dirty="0">
              <a:solidFill>
                <a:srgbClr val="FF0000"/>
              </a:solidFill>
              <a:latin typeface="Arial" panose="020B0604020202020204" pitchFamily="34" charset="0"/>
              <a:cs typeface="Arial" panose="020B0604020202020204" pitchFamily="34" charset="0"/>
            </a:endParaRPr>
          </a:p>
        </p:txBody>
      </p:sp>
      <p:sp>
        <p:nvSpPr>
          <p:cNvPr id="4" name="QuadreDeText 3">
            <a:extLst>
              <a:ext uri="{FF2B5EF4-FFF2-40B4-BE49-F238E27FC236}">
                <a16:creationId xmlns:a16="http://schemas.microsoft.com/office/drawing/2014/main" id="{1A87424E-66B5-4849-A09B-2F2920ED3AC2}"/>
              </a:ext>
            </a:extLst>
          </p:cNvPr>
          <p:cNvSpPr txBox="1"/>
          <p:nvPr/>
        </p:nvSpPr>
        <p:spPr>
          <a:xfrm>
            <a:off x="447863" y="4062145"/>
            <a:ext cx="6041867" cy="3785652"/>
          </a:xfrm>
          <a:prstGeom prst="rect">
            <a:avLst/>
          </a:prstGeom>
          <a:noFill/>
        </p:spPr>
        <p:txBody>
          <a:bodyPr wrap="square" rtlCol="0">
            <a:spAutoFit/>
          </a:bodyPr>
          <a:lstStyle/>
          <a:p>
            <a:pPr algn="just" defTabSz="914400"/>
            <a:r>
              <a:rPr lang="ca-ES" sz="1600" dirty="0">
                <a:solidFill>
                  <a:prstClr val="black"/>
                </a:solidFill>
                <a:latin typeface="Arial"/>
              </a:rPr>
              <a:t>En </a:t>
            </a:r>
            <a:r>
              <a:rPr lang="ca-ES" sz="1600" u="sng" dirty="0">
                <a:solidFill>
                  <a:prstClr val="black"/>
                </a:solidFill>
                <a:latin typeface="Arial"/>
              </a:rPr>
              <a:t>nombre de contractes</a:t>
            </a:r>
            <a:r>
              <a:rPr lang="ca-ES" sz="1600" dirty="0">
                <a:solidFill>
                  <a:prstClr val="black"/>
                </a:solidFill>
                <a:latin typeface="Arial"/>
              </a:rPr>
              <a:t> destaca, pel seu pes específic, l’Àrea de Serveis Generals i Transició Digital amb 4.126 contractes (el 25% del nombre total). La segueixen l’Àrea de Presidència amb 2.147 contractes menors (13%), l’Àrea de Cultura amb 1.936 contractes (12%) i les àrees de i d’Espais Naturals i Infraestructura Verda que suposen el 10% del nombre de  contractes menors, cadascuna. </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Atenent al </a:t>
            </a:r>
            <a:r>
              <a:rPr lang="ca-ES" sz="1600" u="sng" dirty="0">
                <a:solidFill>
                  <a:prstClr val="black"/>
                </a:solidFill>
                <a:latin typeface="Arial"/>
              </a:rPr>
              <a:t>volum de l’import contractat</a:t>
            </a:r>
            <a:r>
              <a:rPr lang="ca-ES" sz="1600" dirty="0">
                <a:solidFill>
                  <a:prstClr val="black"/>
                </a:solidFill>
                <a:latin typeface="Arial"/>
              </a:rPr>
              <a:t>,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de Serveis Generals i Transició Digital</a:t>
            </a:r>
            <a:r>
              <a:rPr lang="ca-ES" sz="1600" dirty="0">
                <a:solidFill>
                  <a:prstClr val="black"/>
                </a:solidFill>
                <a:latin typeface="Arial"/>
              </a:rPr>
              <a:t>, és la que ha tingut més pes específic, amb un import de 5,2 milions d’euros, el que suposa el 20% de l’import total de la contractació menor, seguit de les àrees d’Infraestructures i Territori i d’Espais Naturals i Infraestructura Verda que suposen, cadascuna el 13% de l’import total. </a:t>
            </a:r>
          </a:p>
        </p:txBody>
      </p:sp>
      <p:sp>
        <p:nvSpPr>
          <p:cNvPr id="9" name="Contenidor de número de diapositiva 8">
            <a:extLst>
              <a:ext uri="{FF2B5EF4-FFF2-40B4-BE49-F238E27FC236}">
                <a16:creationId xmlns:a16="http://schemas.microsoft.com/office/drawing/2014/main" id="{B1E9F774-15D5-4F1B-9EE8-220334472F65}"/>
              </a:ext>
            </a:extLst>
          </p:cNvPr>
          <p:cNvSpPr>
            <a:spLocks noGrp="1"/>
          </p:cNvSpPr>
          <p:nvPr>
            <p:ph type="sldNum" sz="quarter" idx="12"/>
          </p:nvPr>
        </p:nvSpPr>
        <p:spPr>
          <a:xfrm>
            <a:off x="6068291" y="11300181"/>
            <a:ext cx="318222" cy="649111"/>
          </a:xfrm>
        </p:spPr>
        <p:txBody>
          <a:bodyPr/>
          <a:lstStyle/>
          <a:p>
            <a:fld id="{69A02D07-1340-466E-8F89-ABB91E672000}" type="slidenum">
              <a:rPr lang="ca-ES" b="1" smtClean="0">
                <a:solidFill>
                  <a:schemeClr val="tx1"/>
                </a:solidFill>
              </a:rPr>
              <a:t>25</a:t>
            </a:fld>
            <a:endParaRPr lang="ca-ES" b="1" dirty="0">
              <a:solidFill>
                <a:schemeClr val="tx1"/>
              </a:solidFill>
            </a:endParaRPr>
          </a:p>
        </p:txBody>
      </p:sp>
      <p:pic>
        <p:nvPicPr>
          <p:cNvPr id="3" name="Imatge 2">
            <a:extLst>
              <a:ext uri="{FF2B5EF4-FFF2-40B4-BE49-F238E27FC236}">
                <a16:creationId xmlns:a16="http://schemas.microsoft.com/office/drawing/2014/main" id="{8CA92980-200F-54CF-8CD2-07A4A30F2E94}"/>
              </a:ext>
            </a:extLst>
          </p:cNvPr>
          <p:cNvPicPr>
            <a:picLocks noChangeAspect="1"/>
          </p:cNvPicPr>
          <p:nvPr/>
        </p:nvPicPr>
        <p:blipFill>
          <a:blip r:embed="rId2"/>
          <a:stretch>
            <a:fillRect/>
          </a:stretch>
        </p:blipFill>
        <p:spPr>
          <a:xfrm>
            <a:off x="535520" y="1170026"/>
            <a:ext cx="5850993" cy="2496952"/>
          </a:xfrm>
          <a:prstGeom prst="rect">
            <a:avLst/>
          </a:prstGeom>
        </p:spPr>
      </p:pic>
      <p:pic>
        <p:nvPicPr>
          <p:cNvPr id="5" name="Imatge 4">
            <a:extLst>
              <a:ext uri="{FF2B5EF4-FFF2-40B4-BE49-F238E27FC236}">
                <a16:creationId xmlns:a16="http://schemas.microsoft.com/office/drawing/2014/main" id="{AC27B63C-E622-CBEC-E727-E5ADF79C8048}"/>
              </a:ext>
            </a:extLst>
          </p:cNvPr>
          <p:cNvPicPr>
            <a:picLocks noChangeAspect="1"/>
          </p:cNvPicPr>
          <p:nvPr/>
        </p:nvPicPr>
        <p:blipFill>
          <a:blip r:embed="rId3"/>
          <a:stretch>
            <a:fillRect/>
          </a:stretch>
        </p:blipFill>
        <p:spPr>
          <a:xfrm>
            <a:off x="-40610" y="7932420"/>
            <a:ext cx="4043559" cy="3230601"/>
          </a:xfrm>
          <a:prstGeom prst="rect">
            <a:avLst/>
          </a:prstGeom>
        </p:spPr>
      </p:pic>
      <p:pic>
        <p:nvPicPr>
          <p:cNvPr id="6" name="Imatge 5">
            <a:extLst>
              <a:ext uri="{FF2B5EF4-FFF2-40B4-BE49-F238E27FC236}">
                <a16:creationId xmlns:a16="http://schemas.microsoft.com/office/drawing/2014/main" id="{7455CB7C-B235-708D-30AF-EBCC4DD5625A}"/>
              </a:ext>
            </a:extLst>
          </p:cNvPr>
          <p:cNvPicPr>
            <a:picLocks noChangeAspect="1"/>
          </p:cNvPicPr>
          <p:nvPr/>
        </p:nvPicPr>
        <p:blipFill>
          <a:blip r:embed="rId4"/>
          <a:stretch>
            <a:fillRect/>
          </a:stretch>
        </p:blipFill>
        <p:spPr>
          <a:xfrm>
            <a:off x="1402080" y="7932420"/>
            <a:ext cx="6432653" cy="3469328"/>
          </a:xfrm>
          <a:prstGeom prst="rect">
            <a:avLst/>
          </a:prstGeom>
        </p:spPr>
      </p:pic>
    </p:spTree>
    <p:extLst>
      <p:ext uri="{BB962C8B-B14F-4D97-AF65-F5344CB8AC3E}">
        <p14:creationId xmlns:p14="http://schemas.microsoft.com/office/powerpoint/2010/main" val="314022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4DFA2C25-A308-411F-A49B-1190ABD362E0}"/>
              </a:ext>
            </a:extLst>
          </p:cNvPr>
          <p:cNvSpPr>
            <a:spLocks noGrp="1"/>
          </p:cNvSpPr>
          <p:nvPr>
            <p:ph type="sldNum" sz="quarter" idx="12"/>
          </p:nvPr>
        </p:nvSpPr>
        <p:spPr>
          <a:xfrm>
            <a:off x="6020789" y="11341770"/>
            <a:ext cx="493851" cy="649111"/>
          </a:xfrm>
        </p:spPr>
        <p:txBody>
          <a:bodyPr/>
          <a:lstStyle/>
          <a:p>
            <a:fld id="{69A02D07-1340-466E-8F89-ABB91E672000}" type="slidenum">
              <a:rPr lang="ca-ES" b="1" smtClean="0">
                <a:solidFill>
                  <a:schemeClr val="tx1"/>
                </a:solidFill>
              </a:rPr>
              <a:t>26</a:t>
            </a:fld>
            <a:endParaRPr lang="ca-ES" b="1">
              <a:solidFill>
                <a:schemeClr val="tx1"/>
              </a:solidFill>
            </a:endParaRPr>
          </a:p>
        </p:txBody>
      </p:sp>
      <p:pic>
        <p:nvPicPr>
          <p:cNvPr id="2" name="Imatge 1">
            <a:extLst>
              <a:ext uri="{FF2B5EF4-FFF2-40B4-BE49-F238E27FC236}">
                <a16:creationId xmlns:a16="http://schemas.microsoft.com/office/drawing/2014/main" id="{AD248E14-41A1-B197-C8AC-033ADF28B1F5}"/>
              </a:ext>
            </a:extLst>
          </p:cNvPr>
          <p:cNvPicPr>
            <a:picLocks noChangeAspect="1"/>
          </p:cNvPicPr>
          <p:nvPr/>
        </p:nvPicPr>
        <p:blipFill>
          <a:blip r:embed="rId2"/>
          <a:stretch>
            <a:fillRect/>
          </a:stretch>
        </p:blipFill>
        <p:spPr>
          <a:xfrm>
            <a:off x="359159" y="713679"/>
            <a:ext cx="6139681" cy="9564160"/>
          </a:xfrm>
          <a:prstGeom prst="rect">
            <a:avLst/>
          </a:prstGeom>
        </p:spPr>
      </p:pic>
    </p:spTree>
    <p:extLst>
      <p:ext uri="{BB962C8B-B14F-4D97-AF65-F5344CB8AC3E}">
        <p14:creationId xmlns:p14="http://schemas.microsoft.com/office/powerpoint/2010/main" val="376762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48B373B0-8AE7-4838-8772-6AD623163F9A}"/>
              </a:ext>
            </a:extLst>
          </p:cNvPr>
          <p:cNvSpPr txBox="1"/>
          <p:nvPr/>
        </p:nvSpPr>
        <p:spPr>
          <a:xfrm>
            <a:off x="382860" y="410084"/>
            <a:ext cx="6475140" cy="338554"/>
          </a:xfrm>
          <a:prstGeom prst="rect">
            <a:avLst/>
          </a:prstGeom>
          <a:noFill/>
        </p:spPr>
        <p:txBody>
          <a:bodyPr wrap="square" rtlCol="0">
            <a:spAutoFit/>
          </a:bodyPr>
          <a:lstStyle/>
          <a:p>
            <a:pPr defTabSz="914400"/>
            <a:r>
              <a:rPr lang="ca-ES" sz="1600" b="1" dirty="0">
                <a:solidFill>
                  <a:srgbClr val="0000FF"/>
                </a:solidFill>
                <a:latin typeface="Arial"/>
              </a:rPr>
              <a:t>2.2. CONTRACTACIÓ MENOR PER TIPUS DE CONTRACTE  </a:t>
            </a:r>
          </a:p>
        </p:txBody>
      </p:sp>
      <p:sp>
        <p:nvSpPr>
          <p:cNvPr id="6" name="QuadreDeText 5">
            <a:extLst>
              <a:ext uri="{FF2B5EF4-FFF2-40B4-BE49-F238E27FC236}">
                <a16:creationId xmlns:a16="http://schemas.microsoft.com/office/drawing/2014/main" id="{06274A0E-77EF-4084-98C6-B24A2E6A4AB8}"/>
              </a:ext>
            </a:extLst>
          </p:cNvPr>
          <p:cNvSpPr txBox="1"/>
          <p:nvPr/>
        </p:nvSpPr>
        <p:spPr>
          <a:xfrm>
            <a:off x="455655" y="5643931"/>
            <a:ext cx="5930858" cy="830997"/>
          </a:xfrm>
          <a:prstGeom prst="rect">
            <a:avLst/>
          </a:prstGeom>
          <a:noFill/>
        </p:spPr>
        <p:txBody>
          <a:bodyPr wrap="square" rtlCol="0">
            <a:spAutoFit/>
          </a:bodyPr>
          <a:lstStyle/>
          <a:p>
            <a:pPr algn="just" defTabSz="914400"/>
            <a:r>
              <a:rPr lang="ca-ES" sz="1600" dirty="0">
                <a:solidFill>
                  <a:prstClr val="black"/>
                </a:solidFill>
                <a:latin typeface="Arial"/>
              </a:rPr>
              <a:t>Tal com es pot observar al gràfic anterior, són majoritaris els contractes de serveis ja que suposen el 55,7% del nombre total. Els contractes de subministraments suposen el 40,5%.</a:t>
            </a:r>
          </a:p>
        </p:txBody>
      </p:sp>
      <p:sp>
        <p:nvSpPr>
          <p:cNvPr id="8" name="QuadreDeText 7">
            <a:extLst>
              <a:ext uri="{FF2B5EF4-FFF2-40B4-BE49-F238E27FC236}">
                <a16:creationId xmlns:a16="http://schemas.microsoft.com/office/drawing/2014/main" id="{56A79458-D2D7-4D5F-957D-944D93D180D6}"/>
              </a:ext>
            </a:extLst>
          </p:cNvPr>
          <p:cNvSpPr txBox="1"/>
          <p:nvPr/>
        </p:nvSpPr>
        <p:spPr>
          <a:xfrm>
            <a:off x="382860" y="9924768"/>
            <a:ext cx="6116414" cy="1323439"/>
          </a:xfrm>
          <a:prstGeom prst="rect">
            <a:avLst/>
          </a:prstGeom>
          <a:noFill/>
        </p:spPr>
        <p:txBody>
          <a:bodyPr wrap="square" rtlCol="0">
            <a:spAutoFit/>
          </a:bodyPr>
          <a:lstStyle/>
          <a:p>
            <a:pPr algn="just" defTabSz="914400"/>
            <a:r>
              <a:rPr lang="ca-ES" sz="1600" dirty="0">
                <a:solidFill>
                  <a:prstClr val="black"/>
                </a:solidFill>
                <a:latin typeface="Arial"/>
              </a:rPr>
              <a:t>En relació amb l’import, també són majoritaris els contractes de serveis que assoleixen, amb 18,5 milions d’euros, el 72,3% de l’import de la contractació menor de 2024. Els contractes de subministraments suposen el 14,1%, els d’obres l’11,8% i els </a:t>
            </a:r>
            <a:r>
              <a:rPr kumimoji="0" lang="ca-ES" sz="1600" b="0" i="0" u="none" strike="noStrike" kern="1200" cap="none" spc="0" normalizeH="0" baseline="0" noProof="0" dirty="0">
                <a:ln>
                  <a:noFill/>
                </a:ln>
                <a:solidFill>
                  <a:prstClr val="black"/>
                </a:solidFill>
                <a:effectLst/>
                <a:uLnTx/>
                <a:uFillTx/>
                <a:latin typeface="Arial"/>
                <a:ea typeface="+mn-ea"/>
                <a:cs typeface="+mn-cs"/>
              </a:rPr>
              <a:t>privats </a:t>
            </a:r>
            <a:r>
              <a:rPr lang="ca-ES" sz="1600" dirty="0">
                <a:solidFill>
                  <a:prstClr val="black"/>
                </a:solidFill>
                <a:latin typeface="Arial"/>
              </a:rPr>
              <a:t>l’1,8%.</a:t>
            </a:r>
          </a:p>
        </p:txBody>
      </p:sp>
      <p:sp>
        <p:nvSpPr>
          <p:cNvPr id="9" name="Contenidor de número de diapositiva 8">
            <a:extLst>
              <a:ext uri="{FF2B5EF4-FFF2-40B4-BE49-F238E27FC236}">
                <a16:creationId xmlns:a16="http://schemas.microsoft.com/office/drawing/2014/main" id="{1DD5C781-612D-40B1-8A18-51574EA8A857}"/>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27</a:t>
            </a:fld>
            <a:endParaRPr lang="ca-ES" b="1" dirty="0">
              <a:solidFill>
                <a:schemeClr val="tx1"/>
              </a:solidFill>
            </a:endParaRPr>
          </a:p>
        </p:txBody>
      </p:sp>
      <p:pic>
        <p:nvPicPr>
          <p:cNvPr id="7" name="Imatge 6">
            <a:extLst>
              <a:ext uri="{FF2B5EF4-FFF2-40B4-BE49-F238E27FC236}">
                <a16:creationId xmlns:a16="http://schemas.microsoft.com/office/drawing/2014/main" id="{27E82759-BB3E-03F6-D33D-980DA79B8C73}"/>
              </a:ext>
            </a:extLst>
          </p:cNvPr>
          <p:cNvPicPr>
            <a:picLocks noChangeAspect="1"/>
          </p:cNvPicPr>
          <p:nvPr/>
        </p:nvPicPr>
        <p:blipFill>
          <a:blip r:embed="rId2"/>
          <a:stretch>
            <a:fillRect/>
          </a:stretch>
        </p:blipFill>
        <p:spPr>
          <a:xfrm>
            <a:off x="690584" y="991469"/>
            <a:ext cx="5461000" cy="1301750"/>
          </a:xfrm>
          <a:prstGeom prst="rect">
            <a:avLst/>
          </a:prstGeom>
        </p:spPr>
      </p:pic>
      <p:pic>
        <p:nvPicPr>
          <p:cNvPr id="10" name="Imatge 9">
            <a:extLst>
              <a:ext uri="{FF2B5EF4-FFF2-40B4-BE49-F238E27FC236}">
                <a16:creationId xmlns:a16="http://schemas.microsoft.com/office/drawing/2014/main" id="{313CB500-1671-25EB-F2C8-3D1D3CAC4C47}"/>
              </a:ext>
            </a:extLst>
          </p:cNvPr>
          <p:cNvPicPr>
            <a:picLocks noChangeAspect="1"/>
          </p:cNvPicPr>
          <p:nvPr/>
        </p:nvPicPr>
        <p:blipFill>
          <a:blip r:embed="rId3"/>
          <a:stretch>
            <a:fillRect/>
          </a:stretch>
        </p:blipFill>
        <p:spPr>
          <a:xfrm>
            <a:off x="1262913" y="2404515"/>
            <a:ext cx="4316342" cy="3389670"/>
          </a:xfrm>
          <a:prstGeom prst="rect">
            <a:avLst/>
          </a:prstGeom>
        </p:spPr>
      </p:pic>
      <p:pic>
        <p:nvPicPr>
          <p:cNvPr id="11" name="Imatge 10">
            <a:extLst>
              <a:ext uri="{FF2B5EF4-FFF2-40B4-BE49-F238E27FC236}">
                <a16:creationId xmlns:a16="http://schemas.microsoft.com/office/drawing/2014/main" id="{7D1A5AB4-92B7-26E1-CE57-8E76B025597C}"/>
              </a:ext>
            </a:extLst>
          </p:cNvPr>
          <p:cNvPicPr>
            <a:picLocks noChangeAspect="1"/>
          </p:cNvPicPr>
          <p:nvPr/>
        </p:nvPicPr>
        <p:blipFill>
          <a:blip r:embed="rId4"/>
          <a:stretch>
            <a:fillRect/>
          </a:stretch>
        </p:blipFill>
        <p:spPr>
          <a:xfrm>
            <a:off x="1575044" y="6474928"/>
            <a:ext cx="4090771" cy="3481118"/>
          </a:xfrm>
          <a:prstGeom prst="rect">
            <a:avLst/>
          </a:prstGeom>
        </p:spPr>
      </p:pic>
    </p:spTree>
    <p:extLst>
      <p:ext uri="{BB962C8B-B14F-4D97-AF65-F5344CB8AC3E}">
        <p14:creationId xmlns:p14="http://schemas.microsoft.com/office/powerpoint/2010/main" val="394697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C92D22F-F7BF-9793-F05C-CB9531F31F77}"/>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ED6331C-FA4B-C06D-9AB6-2E97DE819739}"/>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QuadreDeText 4">
            <a:extLst>
              <a:ext uri="{FF2B5EF4-FFF2-40B4-BE49-F238E27FC236}">
                <a16:creationId xmlns:a16="http://schemas.microsoft.com/office/drawing/2014/main" id="{5D9C8467-560F-06A2-B8F4-EDA704D5B271}"/>
              </a:ext>
            </a:extLst>
          </p:cNvPr>
          <p:cNvSpPr txBox="1"/>
          <p:nvPr/>
        </p:nvSpPr>
        <p:spPr>
          <a:xfrm>
            <a:off x="1481946" y="6096000"/>
            <a:ext cx="3894107"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ESTALVI ECONÒMIC</a:t>
            </a:r>
          </a:p>
        </p:txBody>
      </p:sp>
    </p:spTree>
    <p:extLst>
      <p:ext uri="{BB962C8B-B14F-4D97-AF65-F5344CB8AC3E}">
        <p14:creationId xmlns:p14="http://schemas.microsoft.com/office/powerpoint/2010/main" val="423749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81478736-FF44-4050-BD43-42503A27A57F}"/>
              </a:ext>
            </a:extLst>
          </p:cNvPr>
          <p:cNvSpPr txBox="1"/>
          <p:nvPr/>
        </p:nvSpPr>
        <p:spPr>
          <a:xfrm>
            <a:off x="382860" y="400262"/>
            <a:ext cx="3046140" cy="338554"/>
          </a:xfrm>
          <a:prstGeom prst="rect">
            <a:avLst/>
          </a:prstGeom>
          <a:noFill/>
        </p:spPr>
        <p:txBody>
          <a:bodyPr wrap="square" rtlCol="0">
            <a:spAutoFit/>
          </a:bodyPr>
          <a:lstStyle/>
          <a:p>
            <a:pPr defTabSz="914400"/>
            <a:r>
              <a:rPr lang="ca-ES" sz="1600" b="1" dirty="0">
                <a:solidFill>
                  <a:srgbClr val="0000FF"/>
                </a:solidFill>
                <a:latin typeface="Arial"/>
              </a:rPr>
              <a:t>3. ESTALVI ECONÒMIC</a:t>
            </a:r>
          </a:p>
        </p:txBody>
      </p:sp>
      <p:sp>
        <p:nvSpPr>
          <p:cNvPr id="3" name="QuadreDeText 2">
            <a:extLst>
              <a:ext uri="{FF2B5EF4-FFF2-40B4-BE49-F238E27FC236}">
                <a16:creationId xmlns:a16="http://schemas.microsoft.com/office/drawing/2014/main" id="{63D5CBD6-3C88-4553-BFA0-A210786A833E}"/>
              </a:ext>
            </a:extLst>
          </p:cNvPr>
          <p:cNvSpPr txBox="1"/>
          <p:nvPr/>
        </p:nvSpPr>
        <p:spPr>
          <a:xfrm>
            <a:off x="639898" y="798069"/>
            <a:ext cx="5838522" cy="4524315"/>
          </a:xfrm>
          <a:prstGeom prst="rect">
            <a:avLst/>
          </a:prstGeom>
          <a:noFill/>
        </p:spPr>
        <p:txBody>
          <a:bodyPr wrap="square" rtlCol="0">
            <a:spAutoFit/>
          </a:bodyPr>
          <a:lstStyle/>
          <a:p>
            <a:pPr algn="just" defTabSz="914400"/>
            <a:r>
              <a:rPr lang="ca-ES" sz="1600" dirty="0">
                <a:solidFill>
                  <a:prstClr val="black"/>
                </a:solidFill>
                <a:latin typeface="Arial"/>
              </a:rPr>
              <a:t>Atesa la importància de mesurar l’estalvi econòmic en les adjudicacions realitzades, per tal de disposar d’una aproximació al grau de competència existent en el mercat de la contractació pública, aquest indicador, permet obtenir dades d’estalvi econòmic respecte a les previsions inicials dels òrgans de contractació.</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En aquest anàlisi l’estalvi econòmic s’obté a partir de la part fixa dels imports licitats i adjudicats ja que el derivat de la part variable, al no disposar de la informació de la seva execució real, no aporta dades útils.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D’altra banda, aquest anàlisi presenta l’estalvi econòmic de les àrees de la corporació i d’una part del sector públic (ORGT, Institut del Teatre, Patronat d’Apostes i el Consorci del Patrimoni de Sitges) no contemplant la resta del sector públic al no disposar de les dades pertinents.</a:t>
            </a:r>
          </a:p>
          <a:p>
            <a:pPr algn="just" defTabSz="914400"/>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Contenidor de número de diapositiva 4">
            <a:extLst>
              <a:ext uri="{FF2B5EF4-FFF2-40B4-BE49-F238E27FC236}">
                <a16:creationId xmlns:a16="http://schemas.microsoft.com/office/drawing/2014/main" id="{12A69E35-7164-4AAC-9B6C-AB20FF4A9BD2}"/>
              </a:ext>
            </a:extLst>
          </p:cNvPr>
          <p:cNvSpPr>
            <a:spLocks noGrp="1"/>
          </p:cNvSpPr>
          <p:nvPr>
            <p:ph type="sldNum" sz="quarter" idx="12"/>
          </p:nvPr>
        </p:nvSpPr>
        <p:spPr>
          <a:xfrm>
            <a:off x="6077751" y="11468270"/>
            <a:ext cx="315166" cy="398760"/>
          </a:xfrm>
        </p:spPr>
        <p:txBody>
          <a:bodyPr/>
          <a:lstStyle/>
          <a:p>
            <a:fld id="{69A02D07-1340-466E-8F89-ABB91E672000}" type="slidenum">
              <a:rPr lang="ca-ES" b="1" smtClean="0">
                <a:solidFill>
                  <a:schemeClr val="tx1"/>
                </a:solidFill>
              </a:rPr>
              <a:t>29</a:t>
            </a:fld>
            <a:endParaRPr lang="ca-ES" b="1" dirty="0">
              <a:solidFill>
                <a:schemeClr val="tx1"/>
              </a:solidFill>
            </a:endParaRPr>
          </a:p>
        </p:txBody>
      </p:sp>
      <p:sp>
        <p:nvSpPr>
          <p:cNvPr id="11" name="QuadreDeText 10">
            <a:extLst>
              <a:ext uri="{FF2B5EF4-FFF2-40B4-BE49-F238E27FC236}">
                <a16:creationId xmlns:a16="http://schemas.microsoft.com/office/drawing/2014/main" id="{C69973DE-58E1-0163-FDF7-76FBE5E4ACD9}"/>
              </a:ext>
            </a:extLst>
          </p:cNvPr>
          <p:cNvSpPr txBox="1"/>
          <p:nvPr/>
        </p:nvSpPr>
        <p:spPr>
          <a:xfrm>
            <a:off x="719411" y="7115837"/>
            <a:ext cx="5818188" cy="3539430"/>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El percentatge d’estalvi obtingut per part de la Corporació l’ORGT, l’Institut del Teatre, el Patronat d’Apostes i el Consorci del Patrimoni de Sitges, en base a la part fixa dels imports aprovats i adjudicats, es situa en el 12,9%.</a:t>
            </a:r>
          </a:p>
          <a:p>
            <a:pPr algn="just"/>
            <a:endParaRPr lang="ca-ES" sz="1600" dirty="0">
              <a:latin typeface="Arial" panose="020B0604020202020204" pitchFamily="34" charset="0"/>
              <a:cs typeface="Arial" panose="020B0604020202020204" pitchFamily="34" charset="0"/>
            </a:endParaRPr>
          </a:p>
          <a:p>
            <a:pPr algn="just"/>
            <a:endParaRPr lang="ca-ES" sz="1600" dirty="0">
              <a:latin typeface="Arial" panose="020B0604020202020204" pitchFamily="34" charset="0"/>
              <a:cs typeface="Arial" panose="020B0604020202020204" pitchFamily="34" charset="0"/>
            </a:endParaRPr>
          </a:p>
          <a:p>
            <a:pPr algn="just"/>
            <a:endParaRPr lang="ca-ES" sz="1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Atenent al </a:t>
            </a:r>
            <a:r>
              <a:rPr kumimoji="0" lang="ca-ES" sz="1600" b="0" i="0" u="sng" strike="noStrike" kern="1200" cap="none" spc="0" normalizeH="0" baseline="0" noProof="0" dirty="0">
                <a:ln>
                  <a:noFill/>
                </a:ln>
                <a:solidFill>
                  <a:prstClr val="black"/>
                </a:solidFill>
                <a:effectLst/>
                <a:uLnTx/>
                <a:uFillTx/>
                <a:latin typeface="Arial"/>
                <a:ea typeface="+mn-ea"/>
                <a:cs typeface="+mn-cs"/>
              </a:rPr>
              <a:t>tipus de contractació</a:t>
            </a:r>
            <a:r>
              <a:rPr kumimoji="0" lang="ca-ES" sz="1600" b="0" i="0" u="none" strike="noStrike" kern="1200" cap="none" spc="0" normalizeH="0" baseline="0" noProof="0" dirty="0">
                <a:ln>
                  <a:noFill/>
                </a:ln>
                <a:solidFill>
                  <a:prstClr val="black"/>
                </a:solidFill>
                <a:effectLst/>
                <a:uLnTx/>
                <a:uFillTx/>
                <a:latin typeface="Arial"/>
                <a:ea typeface="+mn-ea"/>
                <a:cs typeface="+mn-cs"/>
              </a:rPr>
              <a:t>, tal i com es presenta en la taula següent, s’observa que són els contractes d’obres els que presenten el percentatge d’estalvi més elevat respecte de l’import aprovat, el 17,1%. Els percentatges d'estalvi dels contractes de serveis i dels contractes de subministrament suposen el </a:t>
            </a:r>
            <a:r>
              <a:rPr lang="ca-ES" sz="1600" dirty="0">
                <a:solidFill>
                  <a:prstClr val="black"/>
                </a:solidFill>
                <a:latin typeface="Arial"/>
              </a:rPr>
              <a:t>16</a:t>
            </a:r>
            <a:r>
              <a:rPr kumimoji="0" lang="ca-ES" sz="1600" b="0" i="0" u="none" strike="noStrike" kern="1200" cap="none" spc="0" normalizeH="0" baseline="0" noProof="0" dirty="0">
                <a:ln>
                  <a:noFill/>
                </a:ln>
                <a:solidFill>
                  <a:prstClr val="black"/>
                </a:solidFill>
                <a:effectLst/>
                <a:uLnTx/>
                <a:uFillTx/>
                <a:latin typeface="Arial"/>
                <a:ea typeface="+mn-ea"/>
                <a:cs typeface="+mn-cs"/>
              </a:rPr>
              <a:t>,3% i el 1</a:t>
            </a:r>
            <a:r>
              <a:rPr lang="ca-ES" sz="1600" dirty="0">
                <a:solidFill>
                  <a:prstClr val="black"/>
                </a:solidFill>
                <a:latin typeface="Arial"/>
              </a:rPr>
              <a:t>3,4</a:t>
            </a:r>
            <a:r>
              <a:rPr kumimoji="0" lang="ca-ES" sz="1600" b="0" i="0" u="none" strike="noStrike" kern="1200" cap="none" spc="0" normalizeH="0" baseline="0" noProof="0" dirty="0">
                <a:ln>
                  <a:noFill/>
                </a:ln>
                <a:solidFill>
                  <a:prstClr val="black"/>
                </a:solidFill>
                <a:effectLst/>
                <a:uLnTx/>
                <a:uFillTx/>
                <a:latin typeface="Arial"/>
                <a:ea typeface="+mn-ea"/>
                <a:cs typeface="+mn-cs"/>
              </a:rPr>
              <a:t>% respecte de l’import aprovat. </a:t>
            </a:r>
          </a:p>
          <a:p>
            <a:pPr algn="just"/>
            <a:endParaRPr lang="ca-ES" sz="1600" dirty="0">
              <a:latin typeface="Arial" panose="020B0604020202020204" pitchFamily="34" charset="0"/>
              <a:cs typeface="Arial" panose="020B0604020202020204" pitchFamily="34" charset="0"/>
            </a:endParaRPr>
          </a:p>
        </p:txBody>
      </p:sp>
      <p:pic>
        <p:nvPicPr>
          <p:cNvPr id="4" name="Imatge 3">
            <a:extLst>
              <a:ext uri="{FF2B5EF4-FFF2-40B4-BE49-F238E27FC236}">
                <a16:creationId xmlns:a16="http://schemas.microsoft.com/office/drawing/2014/main" id="{A64F8AD0-C62E-F96D-5BF3-9EE218D3E8F6}"/>
              </a:ext>
            </a:extLst>
          </p:cNvPr>
          <p:cNvPicPr>
            <a:picLocks noChangeAspect="1"/>
          </p:cNvPicPr>
          <p:nvPr/>
        </p:nvPicPr>
        <p:blipFill>
          <a:blip r:embed="rId2"/>
          <a:stretch>
            <a:fillRect/>
          </a:stretch>
        </p:blipFill>
        <p:spPr>
          <a:xfrm>
            <a:off x="719411" y="5214124"/>
            <a:ext cx="5759009" cy="1384478"/>
          </a:xfrm>
          <a:prstGeom prst="rect">
            <a:avLst/>
          </a:prstGeom>
        </p:spPr>
      </p:pic>
    </p:spTree>
    <p:extLst>
      <p:ext uri="{BB962C8B-B14F-4D97-AF65-F5344CB8AC3E}">
        <p14:creationId xmlns:p14="http://schemas.microsoft.com/office/powerpoint/2010/main" val="137700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8FA9436C-F43D-4C38-A816-C78DAE16AE99}"/>
              </a:ext>
            </a:extLst>
          </p:cNvPr>
          <p:cNvSpPr txBox="1"/>
          <p:nvPr/>
        </p:nvSpPr>
        <p:spPr>
          <a:xfrm>
            <a:off x="376083" y="811713"/>
            <a:ext cx="6105833" cy="94487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INTRODUCCIÓ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compliment de les lleis 19/2013 de 9 de desembre, 19/2014 de 29 de desembre i 14/2022 de 8 de juliol de 2022, de transparència, accés a la informació pública i de bon govern, la publicació de l’informe </a:t>
            </a:r>
            <a:r>
              <a:rPr lang="ca-ES" sz="1600" dirty="0">
                <a:solidFill>
                  <a:prstClr val="black"/>
                </a:solidFill>
                <a:latin typeface="Arial" panose="020B0604020202020204" pitchFamily="34" charset="0"/>
                <a:cs typeface="Arial" panose="020B0604020202020204" pitchFamily="34" charset="0"/>
              </a:rPr>
              <a:t>corresponent a l’any 2024 </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l’activitat contractual de la Diputació de Barcelona en el seu Portal de Transparència, dona continuïtat a la voluntat d’avançar cap a una administració més transparent i propera a la ciutadania amb l’objectiu de desenvolupar una política de transparència i respecte a la lliure concurrència i a la igualtat d’oportunitats en la contractació pública, així com també pretén obtenir una visió dinàmica de l’evolució temporal de l’activitat contractual de la </a:t>
            </a:r>
            <a:r>
              <a:rPr lang="ca-ES" sz="1600" dirty="0">
                <a:solidFill>
                  <a:prstClr val="black"/>
                </a:solidFill>
                <a:latin typeface="Arial" panose="020B0604020202020204" pitchFamily="34" charset="0"/>
                <a:cs typeface="Arial" panose="020B0604020202020204" pitchFamily="34" charset="0"/>
              </a:rPr>
              <a:t>la Diputació de Barcelona.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present informe es realitza en compliment d’aquesta funció de seguiment de la contractació pública i comprèn l’activitat contractual de la Diputació de Barcelona, és a dir, l’activitat de la corporació entesa com les 14 àrees de la seva estructura orgànica i els ens següents del seu sector públic: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Organisme de Gestió Tributària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Institut del Teatre</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Patronat d’Apostes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del Patrimoni de Sitges,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Universitari Internacional Menéndez Pelayo</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Institut de Ciències Polítiques i Socials</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C.E.M.I.C.A.L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Consorci Drassanes/M. Marítim</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Centre de Documentació/M. Tèxtil</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Centre de Cultura Contemporània de Barcelona </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 XAL, SL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Aquesta activitat contractual està constituïda per les adjudicacions aprovades des de l’1 de gener al 31 de de</a:t>
            </a:r>
            <a:r>
              <a:rPr lang="ca-ES" sz="1600" dirty="0">
                <a:solidFill>
                  <a:prstClr val="black"/>
                </a:solidFill>
                <a:latin typeface="Arial" panose="020B0604020202020204" pitchFamily="34" charset="0"/>
                <a:cs typeface="Arial" panose="020B0604020202020204" pitchFamily="34" charset="0"/>
              </a:rPr>
              <a:t>s</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embre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2024.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ontenidor de número de diapositiva 1">
            <a:extLst>
              <a:ext uri="{FF2B5EF4-FFF2-40B4-BE49-F238E27FC236}">
                <a16:creationId xmlns:a16="http://schemas.microsoft.com/office/drawing/2014/main" id="{C4A098E6-0623-4DA3-9367-E0D194321F29}"/>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3</a:t>
            </a:fld>
            <a:endParaRPr lang="ca-ES" b="1">
              <a:solidFill>
                <a:schemeClr val="tx1"/>
              </a:solidFill>
            </a:endParaRPr>
          </a:p>
        </p:txBody>
      </p:sp>
    </p:spTree>
    <p:extLst>
      <p:ext uri="{BB962C8B-B14F-4D97-AF65-F5344CB8AC3E}">
        <p14:creationId xmlns:p14="http://schemas.microsoft.com/office/powerpoint/2010/main" val="162702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DADBFC0F-9C4E-435C-998B-099B0E1C227E}"/>
              </a:ext>
            </a:extLst>
          </p:cNvPr>
          <p:cNvSpPr txBox="1"/>
          <p:nvPr/>
        </p:nvSpPr>
        <p:spPr>
          <a:xfrm>
            <a:off x="405580" y="5251023"/>
            <a:ext cx="6046839" cy="1323439"/>
          </a:xfrm>
          <a:prstGeom prst="rect">
            <a:avLst/>
          </a:prstGeom>
          <a:noFill/>
        </p:spPr>
        <p:txBody>
          <a:bodyPr wrap="square" rtlCol="0">
            <a:spAutoFit/>
          </a:bodyPr>
          <a:lstStyle/>
          <a:p>
            <a:pPr algn="just" defTabSz="914400"/>
            <a:r>
              <a:rPr lang="ca-ES" sz="1600" dirty="0">
                <a:solidFill>
                  <a:prstClr val="black"/>
                </a:solidFill>
                <a:latin typeface="Arial"/>
              </a:rPr>
              <a:t>Atenent a la </a:t>
            </a:r>
            <a:r>
              <a:rPr lang="ca-ES" sz="1600" u="sng" dirty="0">
                <a:solidFill>
                  <a:prstClr val="black"/>
                </a:solidFill>
                <a:latin typeface="Arial"/>
              </a:rPr>
              <a:t>distribució del total de l’estalvi econòmic</a:t>
            </a:r>
            <a:r>
              <a:rPr lang="ca-ES" sz="1600" dirty="0">
                <a:solidFill>
                  <a:prstClr val="black"/>
                </a:solidFill>
                <a:latin typeface="Arial"/>
              </a:rPr>
              <a:t>, per tipus de contracte, destaquen els contractes d’obres, que suposen el 63% de l’estalvi total obtingut. Els contractes de serveis i subministraments en representen el 25% i l’11%, respectivament. </a:t>
            </a:r>
          </a:p>
        </p:txBody>
      </p:sp>
      <p:sp>
        <p:nvSpPr>
          <p:cNvPr id="8" name="Contenidor de número de diapositiva 7">
            <a:extLst>
              <a:ext uri="{FF2B5EF4-FFF2-40B4-BE49-F238E27FC236}">
                <a16:creationId xmlns:a16="http://schemas.microsoft.com/office/drawing/2014/main" id="{DEF6EC99-3B5B-4AFA-ADC7-3FEF60548691}"/>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30</a:t>
            </a:fld>
            <a:endParaRPr lang="ca-ES" b="1" dirty="0">
              <a:solidFill>
                <a:schemeClr val="tx1"/>
              </a:solidFill>
            </a:endParaRPr>
          </a:p>
        </p:txBody>
      </p:sp>
      <p:pic>
        <p:nvPicPr>
          <p:cNvPr id="6" name="Imatge 5">
            <a:extLst>
              <a:ext uri="{FF2B5EF4-FFF2-40B4-BE49-F238E27FC236}">
                <a16:creationId xmlns:a16="http://schemas.microsoft.com/office/drawing/2014/main" id="{F0C17263-5643-41B8-ECC7-B2EAED4C030B}"/>
              </a:ext>
            </a:extLst>
          </p:cNvPr>
          <p:cNvPicPr>
            <a:picLocks noChangeAspect="1"/>
          </p:cNvPicPr>
          <p:nvPr/>
        </p:nvPicPr>
        <p:blipFill>
          <a:blip r:embed="rId2"/>
          <a:stretch>
            <a:fillRect/>
          </a:stretch>
        </p:blipFill>
        <p:spPr>
          <a:xfrm>
            <a:off x="555747" y="399545"/>
            <a:ext cx="5943600" cy="1841500"/>
          </a:xfrm>
          <a:prstGeom prst="rect">
            <a:avLst/>
          </a:prstGeom>
        </p:spPr>
      </p:pic>
      <p:pic>
        <p:nvPicPr>
          <p:cNvPr id="7" name="Imatge 6">
            <a:extLst>
              <a:ext uri="{FF2B5EF4-FFF2-40B4-BE49-F238E27FC236}">
                <a16:creationId xmlns:a16="http://schemas.microsoft.com/office/drawing/2014/main" id="{852C4D1D-5139-F98E-C1F6-3058F1BB8011}"/>
              </a:ext>
            </a:extLst>
          </p:cNvPr>
          <p:cNvPicPr>
            <a:picLocks noChangeAspect="1"/>
          </p:cNvPicPr>
          <p:nvPr/>
        </p:nvPicPr>
        <p:blipFill>
          <a:blip r:embed="rId3"/>
          <a:stretch>
            <a:fillRect/>
          </a:stretch>
        </p:blipFill>
        <p:spPr>
          <a:xfrm>
            <a:off x="640006" y="2403201"/>
            <a:ext cx="5746506" cy="2779013"/>
          </a:xfrm>
          <a:prstGeom prst="rect">
            <a:avLst/>
          </a:prstGeom>
        </p:spPr>
      </p:pic>
      <p:pic>
        <p:nvPicPr>
          <p:cNvPr id="9" name="Imatge 8">
            <a:extLst>
              <a:ext uri="{FF2B5EF4-FFF2-40B4-BE49-F238E27FC236}">
                <a16:creationId xmlns:a16="http://schemas.microsoft.com/office/drawing/2014/main" id="{A9ABD268-302F-2D49-BEDB-C3A4E61CBB10}"/>
              </a:ext>
            </a:extLst>
          </p:cNvPr>
          <p:cNvPicPr>
            <a:picLocks noChangeAspect="1"/>
          </p:cNvPicPr>
          <p:nvPr/>
        </p:nvPicPr>
        <p:blipFill>
          <a:blip r:embed="rId4"/>
          <a:stretch>
            <a:fillRect/>
          </a:stretch>
        </p:blipFill>
        <p:spPr>
          <a:xfrm>
            <a:off x="457199" y="6697353"/>
            <a:ext cx="5943600" cy="1816100"/>
          </a:xfrm>
          <a:prstGeom prst="rect">
            <a:avLst/>
          </a:prstGeom>
        </p:spPr>
      </p:pic>
      <p:pic>
        <p:nvPicPr>
          <p:cNvPr id="10" name="Imatge 9">
            <a:extLst>
              <a:ext uri="{FF2B5EF4-FFF2-40B4-BE49-F238E27FC236}">
                <a16:creationId xmlns:a16="http://schemas.microsoft.com/office/drawing/2014/main" id="{02707193-6ED4-0871-0257-6834FB92AB96}"/>
              </a:ext>
            </a:extLst>
          </p:cNvPr>
          <p:cNvPicPr>
            <a:picLocks noChangeAspect="1"/>
          </p:cNvPicPr>
          <p:nvPr/>
        </p:nvPicPr>
        <p:blipFill>
          <a:blip r:embed="rId5"/>
          <a:stretch>
            <a:fillRect/>
          </a:stretch>
        </p:blipFill>
        <p:spPr>
          <a:xfrm>
            <a:off x="1410372" y="8797872"/>
            <a:ext cx="4037256" cy="2944368"/>
          </a:xfrm>
          <a:prstGeom prst="rect">
            <a:avLst/>
          </a:prstGeom>
        </p:spPr>
      </p:pic>
    </p:spTree>
    <p:extLst>
      <p:ext uri="{BB962C8B-B14F-4D97-AF65-F5344CB8AC3E}">
        <p14:creationId xmlns:p14="http://schemas.microsoft.com/office/powerpoint/2010/main" val="505630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A6DB614-4912-4F23-9C3B-C97C71831802}"/>
              </a:ext>
            </a:extLst>
          </p:cNvPr>
          <p:cNvSpPr txBox="1"/>
          <p:nvPr/>
        </p:nvSpPr>
        <p:spPr>
          <a:xfrm>
            <a:off x="324465" y="937047"/>
            <a:ext cx="6209070" cy="3046988"/>
          </a:xfrm>
          <a:prstGeom prst="rect">
            <a:avLst/>
          </a:prstGeom>
          <a:noFill/>
        </p:spPr>
        <p:txBody>
          <a:bodyPr wrap="square" rtlCol="0">
            <a:spAutoFit/>
          </a:bodyPr>
          <a:lstStyle/>
          <a:p>
            <a:pPr algn="just" defTabSz="914400"/>
            <a:r>
              <a:rPr lang="ca-ES" sz="1600" dirty="0">
                <a:solidFill>
                  <a:prstClr val="black"/>
                </a:solidFill>
                <a:latin typeface="Arial"/>
              </a:rPr>
              <a:t>Atenent al </a:t>
            </a:r>
            <a:r>
              <a:rPr lang="ca-ES" sz="1600" u="sng" dirty="0">
                <a:solidFill>
                  <a:prstClr val="black"/>
                </a:solidFill>
                <a:latin typeface="Arial"/>
              </a:rPr>
              <a:t>procediment d’adjudicació</a:t>
            </a:r>
            <a:r>
              <a:rPr lang="ca-ES" sz="1600" dirty="0">
                <a:solidFill>
                  <a:prstClr val="black"/>
                </a:solidFill>
                <a:latin typeface="Arial"/>
              </a:rPr>
              <a:t>, en conjunt, el procediment amb publicitat ha obtingut un estalvi del </a:t>
            </a:r>
            <a:r>
              <a:rPr lang="ca-ES" sz="1600" b="1" dirty="0">
                <a:solidFill>
                  <a:srgbClr val="0000FF"/>
                </a:solidFill>
                <a:latin typeface="Arial"/>
              </a:rPr>
              <a:t>13,9% </a:t>
            </a:r>
            <a:r>
              <a:rPr lang="ca-ES" sz="1600" dirty="0">
                <a:solidFill>
                  <a:prstClr val="black"/>
                </a:solidFill>
                <a:latin typeface="Arial"/>
              </a:rPr>
              <a:t>respecte de l’import aprovat. Dels procediments sense publicitat no s’obté pràcticament cap estalvi (0,26%)</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Dins dels procediments oberts, el que presenta un major percentatge d’estalvi respecte de l’import aprovat és el Procediment Obert Simplificat-Sumari que presenta un 19,1% d’estalvi.</a:t>
            </a:r>
          </a:p>
          <a:p>
            <a:pPr algn="just" defTabSz="914400"/>
            <a:r>
              <a:rPr lang="ca-ES" sz="1600" dirty="0">
                <a:solidFill>
                  <a:prstClr val="black"/>
                </a:solidFill>
                <a:latin typeface="Arial"/>
              </a:rPr>
              <a:t>D’altra banda, els percentatges d’estalvi obtinguts pels Procediments Ordinari i Simplificat són el 17,8% i el 17,3%, respectivament.</a:t>
            </a:r>
          </a:p>
        </p:txBody>
      </p:sp>
      <p:sp>
        <p:nvSpPr>
          <p:cNvPr id="6" name="Contenidor de número de diapositiva 5">
            <a:extLst>
              <a:ext uri="{FF2B5EF4-FFF2-40B4-BE49-F238E27FC236}">
                <a16:creationId xmlns:a16="http://schemas.microsoft.com/office/drawing/2014/main" id="{244C0751-74CD-4E52-BBE2-3D9E851B0829}"/>
              </a:ext>
            </a:extLst>
          </p:cNvPr>
          <p:cNvSpPr>
            <a:spLocks noGrp="1"/>
          </p:cNvSpPr>
          <p:nvPr>
            <p:ph type="sldNum" sz="quarter" idx="12"/>
          </p:nvPr>
        </p:nvSpPr>
        <p:spPr>
          <a:xfrm>
            <a:off x="6068291" y="11300181"/>
            <a:ext cx="318222" cy="649111"/>
          </a:xfrm>
        </p:spPr>
        <p:txBody>
          <a:bodyPr/>
          <a:lstStyle/>
          <a:p>
            <a:fld id="{69A02D07-1340-466E-8F89-ABB91E672000}" type="slidenum">
              <a:rPr lang="ca-ES" b="1" smtClean="0">
                <a:solidFill>
                  <a:schemeClr val="tx1"/>
                </a:solidFill>
              </a:rPr>
              <a:t>31</a:t>
            </a:fld>
            <a:endParaRPr lang="ca-ES" b="1">
              <a:solidFill>
                <a:schemeClr val="tx1"/>
              </a:solidFill>
            </a:endParaRPr>
          </a:p>
        </p:txBody>
      </p:sp>
      <p:pic>
        <p:nvPicPr>
          <p:cNvPr id="4" name="Imatge 3">
            <a:extLst>
              <a:ext uri="{FF2B5EF4-FFF2-40B4-BE49-F238E27FC236}">
                <a16:creationId xmlns:a16="http://schemas.microsoft.com/office/drawing/2014/main" id="{C7544B32-2746-7E90-84C6-96BA64EECDAC}"/>
              </a:ext>
            </a:extLst>
          </p:cNvPr>
          <p:cNvPicPr>
            <a:picLocks noChangeAspect="1"/>
          </p:cNvPicPr>
          <p:nvPr/>
        </p:nvPicPr>
        <p:blipFill>
          <a:blip r:embed="rId2"/>
          <a:stretch>
            <a:fillRect/>
          </a:stretch>
        </p:blipFill>
        <p:spPr>
          <a:xfrm>
            <a:off x="446623" y="4218288"/>
            <a:ext cx="5964754" cy="2918187"/>
          </a:xfrm>
          <a:prstGeom prst="rect">
            <a:avLst/>
          </a:prstGeom>
        </p:spPr>
      </p:pic>
      <p:pic>
        <p:nvPicPr>
          <p:cNvPr id="5" name="Imatge 4">
            <a:extLst>
              <a:ext uri="{FF2B5EF4-FFF2-40B4-BE49-F238E27FC236}">
                <a16:creationId xmlns:a16="http://schemas.microsoft.com/office/drawing/2014/main" id="{73D32D24-58F7-6689-89F5-2C4076985287}"/>
              </a:ext>
            </a:extLst>
          </p:cNvPr>
          <p:cNvPicPr>
            <a:picLocks noChangeAspect="1"/>
          </p:cNvPicPr>
          <p:nvPr/>
        </p:nvPicPr>
        <p:blipFill>
          <a:blip r:embed="rId3"/>
          <a:stretch>
            <a:fillRect/>
          </a:stretch>
        </p:blipFill>
        <p:spPr>
          <a:xfrm>
            <a:off x="260220" y="7628332"/>
            <a:ext cx="6126293" cy="3308794"/>
          </a:xfrm>
          <a:prstGeom prst="rect">
            <a:avLst/>
          </a:prstGeom>
        </p:spPr>
      </p:pic>
    </p:spTree>
    <p:extLst>
      <p:ext uri="{BB962C8B-B14F-4D97-AF65-F5344CB8AC3E}">
        <p14:creationId xmlns:p14="http://schemas.microsoft.com/office/powerpoint/2010/main" val="1188455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601DDD2B-56BE-4E06-96F1-57342AEC786C}"/>
              </a:ext>
            </a:extLst>
          </p:cNvPr>
          <p:cNvSpPr txBox="1"/>
          <p:nvPr/>
        </p:nvSpPr>
        <p:spPr>
          <a:xfrm>
            <a:off x="490662" y="966223"/>
            <a:ext cx="5895849" cy="2062103"/>
          </a:xfrm>
          <a:prstGeom prst="rect">
            <a:avLst/>
          </a:prstGeom>
          <a:noFill/>
        </p:spPr>
        <p:txBody>
          <a:bodyPr wrap="square" rtlCol="0">
            <a:spAutoFit/>
          </a:bodyPr>
          <a:lstStyle/>
          <a:p>
            <a:pPr algn="just" defTabSz="914400"/>
            <a:r>
              <a:rPr lang="ca-ES" sz="1600" dirty="0">
                <a:solidFill>
                  <a:prstClr val="black"/>
                </a:solidFill>
                <a:latin typeface="Arial"/>
              </a:rPr>
              <a:t>Pel que fa a la </a:t>
            </a:r>
            <a:r>
              <a:rPr lang="ca-ES" sz="1600" u="sng" dirty="0">
                <a:solidFill>
                  <a:prstClr val="black"/>
                </a:solidFill>
                <a:latin typeface="Arial"/>
              </a:rPr>
              <a:t>distribució de l’estalvi total</a:t>
            </a:r>
            <a:r>
              <a:rPr lang="ca-ES" sz="1600" dirty="0">
                <a:solidFill>
                  <a:prstClr val="black"/>
                </a:solidFill>
                <a:latin typeface="Arial"/>
              </a:rPr>
              <a:t> obtingut per tipus de procediment, el 99,8% del total de l’estalvi és obtingut pels procediments oberts.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D’entre els procediments oberts, destaquen el Procediment Simplificat (50,6%) i l’Obert Ordinari (48%). El Procediment Simplificat–Sumari no suposa pràcticament cap estalvi respecte del total de l’estalvi obtingut (1,3%).</a:t>
            </a:r>
          </a:p>
        </p:txBody>
      </p:sp>
      <p:sp>
        <p:nvSpPr>
          <p:cNvPr id="5" name="Contenidor de número de diapositiva 4">
            <a:extLst>
              <a:ext uri="{FF2B5EF4-FFF2-40B4-BE49-F238E27FC236}">
                <a16:creationId xmlns:a16="http://schemas.microsoft.com/office/drawing/2014/main" id="{53C8A73B-A4EE-4499-98AD-E16E4B166948}"/>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32</a:t>
            </a:fld>
            <a:endParaRPr lang="ca-ES" b="1">
              <a:solidFill>
                <a:schemeClr val="tx1"/>
              </a:solidFill>
            </a:endParaRPr>
          </a:p>
        </p:txBody>
      </p:sp>
      <p:pic>
        <p:nvPicPr>
          <p:cNvPr id="4" name="Imatge 3">
            <a:extLst>
              <a:ext uri="{FF2B5EF4-FFF2-40B4-BE49-F238E27FC236}">
                <a16:creationId xmlns:a16="http://schemas.microsoft.com/office/drawing/2014/main" id="{1D75C336-1735-4FFB-0B44-33F83649799D}"/>
              </a:ext>
            </a:extLst>
          </p:cNvPr>
          <p:cNvPicPr>
            <a:picLocks noChangeAspect="1"/>
          </p:cNvPicPr>
          <p:nvPr/>
        </p:nvPicPr>
        <p:blipFill>
          <a:blip r:embed="rId2"/>
          <a:stretch>
            <a:fillRect/>
          </a:stretch>
        </p:blipFill>
        <p:spPr>
          <a:xfrm>
            <a:off x="617460" y="3345194"/>
            <a:ext cx="5769051" cy="2750806"/>
          </a:xfrm>
          <a:prstGeom prst="rect">
            <a:avLst/>
          </a:prstGeom>
        </p:spPr>
      </p:pic>
      <p:pic>
        <p:nvPicPr>
          <p:cNvPr id="7" name="Imatge 6">
            <a:extLst>
              <a:ext uri="{FF2B5EF4-FFF2-40B4-BE49-F238E27FC236}">
                <a16:creationId xmlns:a16="http://schemas.microsoft.com/office/drawing/2014/main" id="{D2D599B8-80F5-7445-3587-7F6808C8A5CD}"/>
              </a:ext>
            </a:extLst>
          </p:cNvPr>
          <p:cNvPicPr>
            <a:picLocks noChangeAspect="1"/>
          </p:cNvPicPr>
          <p:nvPr/>
        </p:nvPicPr>
        <p:blipFill>
          <a:blip r:embed="rId3"/>
          <a:stretch>
            <a:fillRect/>
          </a:stretch>
        </p:blipFill>
        <p:spPr>
          <a:xfrm>
            <a:off x="617460" y="6674951"/>
            <a:ext cx="5769051" cy="4046279"/>
          </a:xfrm>
          <a:prstGeom prst="rect">
            <a:avLst/>
          </a:prstGeom>
        </p:spPr>
      </p:pic>
    </p:spTree>
    <p:extLst>
      <p:ext uri="{BB962C8B-B14F-4D97-AF65-F5344CB8AC3E}">
        <p14:creationId xmlns:p14="http://schemas.microsoft.com/office/powerpoint/2010/main" val="1619055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8ABA6DD-633C-81E2-6894-FF757DBCF422}"/>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E2A1EAF-75E1-84E2-ED61-B73643AE83A8}"/>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8390714A-8F31-767C-1A54-1F9281F4D8EF}"/>
              </a:ext>
            </a:extLst>
          </p:cNvPr>
          <p:cNvSpPr txBox="1"/>
          <p:nvPr/>
        </p:nvSpPr>
        <p:spPr>
          <a:xfrm>
            <a:off x="1743075" y="6096000"/>
            <a:ext cx="3371850" cy="646331"/>
          </a:xfrm>
          <a:prstGeom prst="rect">
            <a:avLst/>
          </a:prstGeom>
          <a:noFill/>
        </p:spPr>
        <p:txBody>
          <a:bodyPr wrap="square" rtlCol="0">
            <a:spAutoFit/>
          </a:bodyPr>
          <a:lstStyle/>
          <a:p>
            <a:r>
              <a:rPr lang="ca-ES" sz="3600" b="1" dirty="0">
                <a:solidFill>
                  <a:srgbClr val="0000FF"/>
                </a:solidFill>
              </a:rPr>
              <a:t>CONCURRÈNCIA</a:t>
            </a:r>
          </a:p>
        </p:txBody>
      </p:sp>
    </p:spTree>
    <p:extLst>
      <p:ext uri="{BB962C8B-B14F-4D97-AF65-F5344CB8AC3E}">
        <p14:creationId xmlns:p14="http://schemas.microsoft.com/office/powerpoint/2010/main" val="282867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3A61D841-0176-1B50-8D7E-693C7B9D3960}"/>
              </a:ext>
            </a:extLst>
          </p:cNvPr>
          <p:cNvSpPr>
            <a:spLocks noGrp="1"/>
          </p:cNvSpPr>
          <p:nvPr>
            <p:ph type="sldNum" sz="quarter" idx="12"/>
          </p:nvPr>
        </p:nvSpPr>
        <p:spPr>
          <a:xfrm>
            <a:off x="5937661" y="11300181"/>
            <a:ext cx="448851" cy="649111"/>
          </a:xfrm>
        </p:spPr>
        <p:txBody>
          <a:bodyPr/>
          <a:lstStyle/>
          <a:p>
            <a:fld id="{69A02D07-1340-466E-8F89-ABB91E672000}" type="slidenum">
              <a:rPr lang="ca-ES" b="1" smtClean="0">
                <a:solidFill>
                  <a:schemeClr val="tx1"/>
                </a:solidFill>
              </a:rPr>
              <a:t>34</a:t>
            </a:fld>
            <a:endParaRPr lang="ca-ES" b="1">
              <a:solidFill>
                <a:schemeClr val="tx1"/>
              </a:solidFill>
            </a:endParaRPr>
          </a:p>
        </p:txBody>
      </p:sp>
      <p:sp>
        <p:nvSpPr>
          <p:cNvPr id="3" name="QuadreDeText 2">
            <a:extLst>
              <a:ext uri="{FF2B5EF4-FFF2-40B4-BE49-F238E27FC236}">
                <a16:creationId xmlns:a16="http://schemas.microsoft.com/office/drawing/2014/main" id="{5FD09C1C-09D4-5779-F2FC-4FCB61352480}"/>
              </a:ext>
            </a:extLst>
          </p:cNvPr>
          <p:cNvSpPr txBox="1"/>
          <p:nvPr/>
        </p:nvSpPr>
        <p:spPr>
          <a:xfrm>
            <a:off x="646447" y="529337"/>
            <a:ext cx="5689089" cy="338554"/>
          </a:xfrm>
          <a:prstGeom prst="rect">
            <a:avLst/>
          </a:prstGeom>
          <a:noFill/>
        </p:spPr>
        <p:txBody>
          <a:bodyPr wrap="square" rtlCol="0">
            <a:spAutoFit/>
          </a:bodyPr>
          <a:lstStyle/>
          <a:p>
            <a:r>
              <a:rPr lang="ca-ES" sz="1600" b="1" dirty="0">
                <a:solidFill>
                  <a:srgbClr val="0000FF"/>
                </a:solidFill>
                <a:latin typeface="Arial" panose="020B0604020202020204" pitchFamily="34" charset="0"/>
                <a:cs typeface="Arial" panose="020B0604020202020204" pitchFamily="34" charset="0"/>
              </a:rPr>
              <a:t>4. CONCURRÈNCIA EN LA CONTRACTACIÓ</a:t>
            </a:r>
          </a:p>
        </p:txBody>
      </p:sp>
      <p:sp>
        <p:nvSpPr>
          <p:cNvPr id="4" name="QuadreDeText 3">
            <a:extLst>
              <a:ext uri="{FF2B5EF4-FFF2-40B4-BE49-F238E27FC236}">
                <a16:creationId xmlns:a16="http://schemas.microsoft.com/office/drawing/2014/main" id="{2445B692-BDC3-6F5B-CE4F-68619EB21B03}"/>
              </a:ext>
            </a:extLst>
          </p:cNvPr>
          <p:cNvSpPr txBox="1"/>
          <p:nvPr/>
        </p:nvSpPr>
        <p:spPr>
          <a:xfrm>
            <a:off x="646446" y="1070787"/>
            <a:ext cx="5565103" cy="477053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La concurrència és una mesura que mostra el nombre d’ofertes rebudes per licitació. </a:t>
            </a:r>
          </a:p>
          <a:p>
            <a:pPr algn="just"/>
            <a:r>
              <a:rPr lang="ca-ES" sz="1600" dirty="0">
                <a:latin typeface="Arial" panose="020B0604020202020204" pitchFamily="34" charset="0"/>
                <a:cs typeface="Arial" panose="020B0604020202020204" pitchFamily="34" charset="0"/>
              </a:rPr>
              <a:t>Aquest indicador permet veure el grau de competència en les diferents licitacions, entenent que un major nivell de competència afavoreix una millor relació qualitat preu en l’adjudicació. També permet detectar aquells sectors amb una menor participació a fi d'adoptar mesures més eficients.</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En aquest apartat s’analitza la concurrència en la contractació segons les diverses variables disponibles, entre elles el nombre i l’import de les adjudicacions, el tipus de contracte i el tipus de procediment:</a:t>
            </a:r>
          </a:p>
          <a:p>
            <a:pPr algn="just"/>
            <a:endParaRPr lang="ca-E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Índex de concurrència mitjana.</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adjudicacions en funció del nombre de licitadors.</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licitacions amb una sola oferta</a:t>
            </a:r>
          </a:p>
          <a:p>
            <a:pPr marL="285750" indent="-285750" algn="just">
              <a:buFont typeface="Arial" panose="020B0604020202020204" pitchFamily="34" charset="0"/>
              <a:buChar char="•"/>
            </a:pPr>
            <a:r>
              <a:rPr lang="ca-ES" sz="1600" dirty="0">
                <a:latin typeface="Arial" panose="020B0604020202020204" pitchFamily="34" charset="0"/>
                <a:cs typeface="Arial" panose="020B0604020202020204" pitchFamily="34" charset="0"/>
              </a:rPr>
              <a:t>Anàlisi de les licitacions desertes</a:t>
            </a:r>
          </a:p>
        </p:txBody>
      </p:sp>
      <p:sp>
        <p:nvSpPr>
          <p:cNvPr id="5" name="QuadreDeText 4">
            <a:extLst>
              <a:ext uri="{FF2B5EF4-FFF2-40B4-BE49-F238E27FC236}">
                <a16:creationId xmlns:a16="http://schemas.microsoft.com/office/drawing/2014/main" id="{B12AB27C-22AC-4D8D-B1D1-BDD52433B37C}"/>
              </a:ext>
            </a:extLst>
          </p:cNvPr>
          <p:cNvSpPr txBox="1"/>
          <p:nvPr/>
        </p:nvSpPr>
        <p:spPr>
          <a:xfrm>
            <a:off x="646446" y="6096000"/>
            <a:ext cx="3978212" cy="338554"/>
          </a:xfrm>
          <a:prstGeom prst="rect">
            <a:avLst/>
          </a:prstGeom>
          <a:noFill/>
        </p:spPr>
        <p:txBody>
          <a:bodyPr wrap="square" rtlCol="0">
            <a:spAutoFit/>
          </a:bodyPr>
          <a:lstStyle/>
          <a:p>
            <a:pPr defTabSz="914400"/>
            <a:r>
              <a:rPr lang="ca-ES" sz="1600" b="1" dirty="0">
                <a:solidFill>
                  <a:srgbClr val="0000FF"/>
                </a:solidFill>
                <a:latin typeface="Arial"/>
              </a:rPr>
              <a:t>ÍNDEX DE CONCURRÈNCIA</a:t>
            </a:r>
          </a:p>
        </p:txBody>
      </p:sp>
      <p:sp>
        <p:nvSpPr>
          <p:cNvPr id="8" name="QuadreDeText 7">
            <a:extLst>
              <a:ext uri="{FF2B5EF4-FFF2-40B4-BE49-F238E27FC236}">
                <a16:creationId xmlns:a16="http://schemas.microsoft.com/office/drawing/2014/main" id="{45198EE6-83D5-8232-D73C-0CA71BD0A8BE}"/>
              </a:ext>
            </a:extLst>
          </p:cNvPr>
          <p:cNvSpPr txBox="1"/>
          <p:nvPr/>
        </p:nvSpPr>
        <p:spPr>
          <a:xfrm>
            <a:off x="646446" y="6455251"/>
            <a:ext cx="5565103" cy="255454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Aquest índex és el resultat de dividir el nombre d’ofertes rebudes (licitadors) pel nombre d’adjudicacions.</a:t>
            </a:r>
          </a:p>
          <a:p>
            <a:pPr algn="just"/>
            <a:r>
              <a:rPr lang="ca-ES" sz="1600" dirty="0">
                <a:latin typeface="Arial" panose="020B0604020202020204" pitchFamily="34" charset="0"/>
                <a:cs typeface="Arial" panose="020B0604020202020204" pitchFamily="34" charset="0"/>
              </a:rPr>
              <a:t>El total d’ofertes presentades en les diferents licitacions amb publicitat adjudicades al llarg de 2024 ha estat </a:t>
            </a:r>
            <a:r>
              <a:rPr lang="ca-ES" sz="1600" b="1" dirty="0">
                <a:solidFill>
                  <a:srgbClr val="0000FF"/>
                </a:solidFill>
                <a:latin typeface="Arial" panose="020B0604020202020204" pitchFamily="34" charset="0"/>
                <a:cs typeface="Arial" panose="020B0604020202020204" pitchFamily="34" charset="0"/>
              </a:rPr>
              <a:t>1.984 </a:t>
            </a:r>
            <a:r>
              <a:rPr lang="ca-ES" sz="1600" dirty="0">
                <a:latin typeface="Arial" panose="020B0604020202020204" pitchFamily="34" charset="0"/>
                <a:cs typeface="Arial" panose="020B0604020202020204" pitchFamily="34" charset="0"/>
              </a:rPr>
              <a:t>i el nombre d’adjudicacions 514. L’índex de concurrència, per tant es situa en </a:t>
            </a:r>
            <a:r>
              <a:rPr lang="ca-ES" sz="1600" b="1" dirty="0">
                <a:solidFill>
                  <a:srgbClr val="0000FF"/>
                </a:solidFill>
                <a:latin typeface="Arial" panose="020B0604020202020204" pitchFamily="34" charset="0"/>
                <a:cs typeface="Arial" panose="020B0604020202020204" pitchFamily="34" charset="0"/>
              </a:rPr>
              <a:t>3,9 licitadors per contracte adjudicat. </a:t>
            </a:r>
            <a:r>
              <a:rPr lang="ca-ES" sz="1600" dirty="0">
                <a:latin typeface="Arial" panose="020B0604020202020204" pitchFamily="34" charset="0"/>
                <a:cs typeface="Arial" panose="020B0604020202020204" pitchFamily="34" charset="0"/>
              </a:rPr>
              <a:t>S’observa que aquest índex de concurrència és superior en les àrees de la Corporació (4,2) que en el sector públic</a:t>
            </a:r>
            <a:r>
              <a:rPr lang="ca-ES" sz="1600" b="1" dirty="0">
                <a:solidFill>
                  <a:srgbClr val="0000FF"/>
                </a:solidFill>
                <a:latin typeface="Arial" panose="020B0604020202020204" pitchFamily="34" charset="0"/>
                <a:cs typeface="Arial" panose="020B0604020202020204" pitchFamily="34" charset="0"/>
              </a:rPr>
              <a:t> </a:t>
            </a:r>
            <a:r>
              <a:rPr lang="ca-ES" sz="1600" dirty="0">
                <a:latin typeface="Arial" panose="020B0604020202020204" pitchFamily="34" charset="0"/>
                <a:cs typeface="Arial" panose="020B0604020202020204" pitchFamily="34" charset="0"/>
              </a:rPr>
              <a:t>(2,6).</a:t>
            </a:r>
          </a:p>
          <a:p>
            <a:endParaRPr lang="ca-ES" sz="1600" dirty="0">
              <a:solidFill>
                <a:srgbClr val="0000FF"/>
              </a:solidFill>
              <a:latin typeface="Arial" panose="020B0604020202020204" pitchFamily="34" charset="0"/>
              <a:cs typeface="Arial" panose="020B0604020202020204" pitchFamily="34" charset="0"/>
            </a:endParaRPr>
          </a:p>
        </p:txBody>
      </p:sp>
      <p:pic>
        <p:nvPicPr>
          <p:cNvPr id="7" name="Imatge 6">
            <a:extLst>
              <a:ext uri="{FF2B5EF4-FFF2-40B4-BE49-F238E27FC236}">
                <a16:creationId xmlns:a16="http://schemas.microsoft.com/office/drawing/2014/main" id="{AD9F4475-4260-634F-10F6-6947F3319458}"/>
              </a:ext>
            </a:extLst>
          </p:cNvPr>
          <p:cNvPicPr>
            <a:picLocks noChangeAspect="1"/>
          </p:cNvPicPr>
          <p:nvPr/>
        </p:nvPicPr>
        <p:blipFill>
          <a:blip r:embed="rId2"/>
          <a:stretch>
            <a:fillRect/>
          </a:stretch>
        </p:blipFill>
        <p:spPr>
          <a:xfrm>
            <a:off x="697422" y="9009796"/>
            <a:ext cx="5485193" cy="2349978"/>
          </a:xfrm>
          <a:prstGeom prst="rect">
            <a:avLst/>
          </a:prstGeom>
        </p:spPr>
      </p:pic>
    </p:spTree>
    <p:extLst>
      <p:ext uri="{BB962C8B-B14F-4D97-AF65-F5344CB8AC3E}">
        <p14:creationId xmlns:p14="http://schemas.microsoft.com/office/powerpoint/2010/main" val="1244969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20C92CD6-1426-45D2-AC7B-389611CEEE80}"/>
              </a:ext>
            </a:extLst>
          </p:cNvPr>
          <p:cNvSpPr txBox="1"/>
          <p:nvPr/>
        </p:nvSpPr>
        <p:spPr>
          <a:xfrm>
            <a:off x="414203" y="536287"/>
            <a:ext cx="6175235" cy="4031873"/>
          </a:xfrm>
          <a:prstGeom prst="rect">
            <a:avLst/>
          </a:prstGeom>
          <a:noFill/>
        </p:spPr>
        <p:txBody>
          <a:bodyPr wrap="square" rtlCol="0">
            <a:spAutoFit/>
          </a:bodyPr>
          <a:lstStyle/>
          <a:p>
            <a:pPr algn="just" defTabSz="914400"/>
            <a:r>
              <a:rPr lang="ca-ES" sz="1600" dirty="0">
                <a:solidFill>
                  <a:prstClr val="black"/>
                </a:solidFill>
                <a:latin typeface="Arial"/>
              </a:rPr>
              <a:t>En funció del </a:t>
            </a:r>
            <a:r>
              <a:rPr lang="ca-ES" sz="1600" u="sng" dirty="0">
                <a:solidFill>
                  <a:prstClr val="black"/>
                </a:solidFill>
                <a:latin typeface="Arial"/>
              </a:rPr>
              <a:t>tipus de contracte</a:t>
            </a:r>
            <a:r>
              <a:rPr lang="ca-ES" sz="1600" dirty="0">
                <a:solidFill>
                  <a:prstClr val="black"/>
                </a:solidFill>
                <a:latin typeface="Arial"/>
              </a:rPr>
              <a:t>:</a:t>
            </a: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endParaRPr lang="ca-ES" sz="1600" dirty="0">
              <a:solidFill>
                <a:prstClr val="black"/>
              </a:solidFill>
              <a:latin typeface="Arial"/>
            </a:endParaRPr>
          </a:p>
          <a:p>
            <a:pPr algn="just" defTabSz="914400"/>
            <a:r>
              <a:rPr lang="ca-ES" sz="1600" dirty="0">
                <a:solidFill>
                  <a:prstClr val="black"/>
                </a:solidFill>
                <a:latin typeface="Arial"/>
              </a:rPr>
              <a:t> </a:t>
            </a:r>
          </a:p>
        </p:txBody>
      </p:sp>
      <p:sp>
        <p:nvSpPr>
          <p:cNvPr id="7" name="QuadreDeText 6">
            <a:extLst>
              <a:ext uri="{FF2B5EF4-FFF2-40B4-BE49-F238E27FC236}">
                <a16:creationId xmlns:a16="http://schemas.microsoft.com/office/drawing/2014/main" id="{2D8FA93D-5C4D-4F53-A81C-B39E36FCC6AB}"/>
              </a:ext>
            </a:extLst>
          </p:cNvPr>
          <p:cNvSpPr txBox="1"/>
          <p:nvPr/>
        </p:nvSpPr>
        <p:spPr>
          <a:xfrm>
            <a:off x="462802" y="9341848"/>
            <a:ext cx="5826668" cy="1569660"/>
          </a:xfrm>
          <a:prstGeom prst="rect">
            <a:avLst/>
          </a:prstGeom>
          <a:noFill/>
        </p:spPr>
        <p:txBody>
          <a:bodyPr wrap="square" rtlCol="0">
            <a:spAutoFit/>
          </a:bodyPr>
          <a:lstStyle/>
          <a:p>
            <a:pPr algn="just" defTabSz="914400"/>
            <a:r>
              <a:rPr lang="ca-ES" sz="1600" dirty="0">
                <a:solidFill>
                  <a:prstClr val="black"/>
                </a:solidFill>
                <a:latin typeface="Arial"/>
              </a:rPr>
              <a:t>Analitzant els índex de concurrència de la corporació i el seu sector públic s’observa que, deixant de banda el contracte patrimonial corresponent a l’arrendament d’espais per a la ubicació de diferents serveis de la Diputació de Barcelona, els contractes d’obres són els que presenten una concurrència més alta (5,7 licitadors per adjudicació).</a:t>
            </a:r>
          </a:p>
        </p:txBody>
      </p:sp>
      <p:sp>
        <p:nvSpPr>
          <p:cNvPr id="9" name="Contenidor de número de diapositiva 8">
            <a:extLst>
              <a:ext uri="{FF2B5EF4-FFF2-40B4-BE49-F238E27FC236}">
                <a16:creationId xmlns:a16="http://schemas.microsoft.com/office/drawing/2014/main" id="{76A61163-42E0-479F-B4B5-8E8931EE319E}"/>
              </a:ext>
            </a:extLst>
          </p:cNvPr>
          <p:cNvSpPr>
            <a:spLocks noGrp="1"/>
          </p:cNvSpPr>
          <p:nvPr>
            <p:ph type="sldNum" sz="quarter" idx="12"/>
          </p:nvPr>
        </p:nvSpPr>
        <p:spPr>
          <a:xfrm>
            <a:off x="6090686" y="11236996"/>
            <a:ext cx="328613" cy="417165"/>
          </a:xfrm>
        </p:spPr>
        <p:txBody>
          <a:bodyPr/>
          <a:lstStyle/>
          <a:p>
            <a:fld id="{69A02D07-1340-466E-8F89-ABB91E672000}" type="slidenum">
              <a:rPr lang="ca-ES" b="1" smtClean="0">
                <a:solidFill>
                  <a:schemeClr val="tx1"/>
                </a:solidFill>
              </a:rPr>
              <a:t>35</a:t>
            </a:fld>
            <a:endParaRPr lang="ca-ES" b="1" dirty="0">
              <a:solidFill>
                <a:schemeClr val="tx1"/>
              </a:solidFill>
            </a:endParaRPr>
          </a:p>
        </p:txBody>
      </p:sp>
      <p:pic>
        <p:nvPicPr>
          <p:cNvPr id="3" name="Imatge 2">
            <a:extLst>
              <a:ext uri="{FF2B5EF4-FFF2-40B4-BE49-F238E27FC236}">
                <a16:creationId xmlns:a16="http://schemas.microsoft.com/office/drawing/2014/main" id="{9B9EAE21-8E0D-C654-FA22-1A78C7913952}"/>
              </a:ext>
            </a:extLst>
          </p:cNvPr>
          <p:cNvPicPr>
            <a:picLocks noChangeAspect="1"/>
          </p:cNvPicPr>
          <p:nvPr/>
        </p:nvPicPr>
        <p:blipFill>
          <a:blip r:embed="rId3"/>
          <a:stretch>
            <a:fillRect/>
          </a:stretch>
        </p:blipFill>
        <p:spPr>
          <a:xfrm>
            <a:off x="475050" y="7380992"/>
            <a:ext cx="5907899" cy="1635368"/>
          </a:xfrm>
          <a:prstGeom prst="rect">
            <a:avLst/>
          </a:prstGeom>
        </p:spPr>
      </p:pic>
      <p:pic>
        <p:nvPicPr>
          <p:cNvPr id="6" name="Imatge 5">
            <a:extLst>
              <a:ext uri="{FF2B5EF4-FFF2-40B4-BE49-F238E27FC236}">
                <a16:creationId xmlns:a16="http://schemas.microsoft.com/office/drawing/2014/main" id="{CA55D0FB-D249-B560-EF28-5D70FB9944D9}"/>
              </a:ext>
            </a:extLst>
          </p:cNvPr>
          <p:cNvPicPr>
            <a:picLocks noChangeAspect="1"/>
          </p:cNvPicPr>
          <p:nvPr/>
        </p:nvPicPr>
        <p:blipFill>
          <a:blip r:embed="rId4"/>
          <a:stretch>
            <a:fillRect/>
          </a:stretch>
        </p:blipFill>
        <p:spPr>
          <a:xfrm>
            <a:off x="462801" y="1315108"/>
            <a:ext cx="5826668" cy="5740396"/>
          </a:xfrm>
          <a:prstGeom prst="rect">
            <a:avLst/>
          </a:prstGeom>
        </p:spPr>
      </p:pic>
    </p:spTree>
    <p:extLst>
      <p:ext uri="{BB962C8B-B14F-4D97-AF65-F5344CB8AC3E}">
        <p14:creationId xmlns:p14="http://schemas.microsoft.com/office/powerpoint/2010/main" val="1012041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3056253B-B993-70B4-1D41-B0BC9448AACB}"/>
              </a:ext>
            </a:extLst>
          </p:cNvPr>
          <p:cNvSpPr>
            <a:spLocks noGrp="1"/>
          </p:cNvSpPr>
          <p:nvPr>
            <p:ph type="sldNum" sz="quarter" idx="12"/>
          </p:nvPr>
        </p:nvSpPr>
        <p:spPr>
          <a:xfrm>
            <a:off x="6008913" y="11300181"/>
            <a:ext cx="377599" cy="649111"/>
          </a:xfrm>
        </p:spPr>
        <p:txBody>
          <a:bodyPr/>
          <a:lstStyle/>
          <a:p>
            <a:fld id="{69A02D07-1340-466E-8F89-ABB91E672000}" type="slidenum">
              <a:rPr lang="ca-ES" b="1" smtClean="0">
                <a:solidFill>
                  <a:schemeClr val="tx1"/>
                </a:solidFill>
              </a:rPr>
              <a:t>36</a:t>
            </a:fld>
            <a:endParaRPr lang="ca-ES" b="1">
              <a:solidFill>
                <a:schemeClr val="tx1"/>
              </a:solidFill>
            </a:endParaRPr>
          </a:p>
        </p:txBody>
      </p:sp>
      <p:sp>
        <p:nvSpPr>
          <p:cNvPr id="5" name="QuadreDeText 4">
            <a:extLst>
              <a:ext uri="{FF2B5EF4-FFF2-40B4-BE49-F238E27FC236}">
                <a16:creationId xmlns:a16="http://schemas.microsoft.com/office/drawing/2014/main" id="{26CF3C81-2DB0-7565-D0B2-597CF2F6DB9A}"/>
              </a:ext>
            </a:extLst>
          </p:cNvPr>
          <p:cNvSpPr txBox="1"/>
          <p:nvPr/>
        </p:nvSpPr>
        <p:spPr>
          <a:xfrm>
            <a:off x="461963" y="406709"/>
            <a:ext cx="5920426" cy="338554"/>
          </a:xfrm>
          <a:prstGeom prst="rect">
            <a:avLst/>
          </a:prstGeom>
          <a:noFill/>
        </p:spPr>
        <p:txBody>
          <a:bodyPr wrap="square" rtlCol="0">
            <a:spAutoFit/>
          </a:bodyPr>
          <a:lstStyle/>
          <a:p>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procediment obert</a:t>
            </a:r>
            <a:r>
              <a:rPr lang="ca-ES" sz="1600" dirty="0">
                <a:latin typeface="Arial" panose="020B0604020202020204" pitchFamily="34" charset="0"/>
                <a:cs typeface="Arial" panose="020B0604020202020204" pitchFamily="34" charset="0"/>
              </a:rPr>
              <a:t>:</a:t>
            </a:r>
          </a:p>
        </p:txBody>
      </p:sp>
      <p:sp>
        <p:nvSpPr>
          <p:cNvPr id="7" name="QuadreDeText 6">
            <a:extLst>
              <a:ext uri="{FF2B5EF4-FFF2-40B4-BE49-F238E27FC236}">
                <a16:creationId xmlns:a16="http://schemas.microsoft.com/office/drawing/2014/main" id="{A635D474-3EAC-6CFE-0E51-7FE07871D80D}"/>
              </a:ext>
            </a:extLst>
          </p:cNvPr>
          <p:cNvSpPr txBox="1"/>
          <p:nvPr/>
        </p:nvSpPr>
        <p:spPr>
          <a:xfrm>
            <a:off x="475611" y="8687064"/>
            <a:ext cx="6017295" cy="2062103"/>
          </a:xfrm>
          <a:prstGeom prst="rect">
            <a:avLst/>
          </a:prstGeom>
          <a:noFill/>
        </p:spPr>
        <p:txBody>
          <a:bodyPr wrap="square" rtlCol="0">
            <a:spAutoFit/>
          </a:bodyPr>
          <a:lstStyle/>
          <a:p>
            <a:pPr algn="just" defTabSz="914400"/>
            <a:r>
              <a:rPr lang="ca-ES" sz="1600" dirty="0">
                <a:solidFill>
                  <a:prstClr val="black"/>
                </a:solidFill>
                <a:latin typeface="Arial"/>
              </a:rPr>
              <a:t>En analitzar la concurrència en funció del procediment d’adjudicació obert, s’observa que la concurrència més alta es produeix en el concurs que respon a l’arrendament d’espais ja comentat i, a continuació la corresponent al procediment restringit. Per sobre de la mitjana (3,8) es situa la concurrència en els procediments simplificats amb 4,5 licitadors per adjudicació, mentre que la resta de tipologies es situen per sota.</a:t>
            </a:r>
          </a:p>
          <a:p>
            <a:pPr algn="just" defTabSz="914400"/>
            <a:endParaRPr lang="ca-ES" sz="1600" dirty="0">
              <a:solidFill>
                <a:prstClr val="black"/>
              </a:solidFill>
              <a:latin typeface="Arial"/>
            </a:endParaRPr>
          </a:p>
        </p:txBody>
      </p:sp>
      <p:pic>
        <p:nvPicPr>
          <p:cNvPr id="3" name="Imatge 2">
            <a:extLst>
              <a:ext uri="{FF2B5EF4-FFF2-40B4-BE49-F238E27FC236}">
                <a16:creationId xmlns:a16="http://schemas.microsoft.com/office/drawing/2014/main" id="{C1CDFFF9-561F-4EFB-8E7F-B29E00EE4509}"/>
              </a:ext>
            </a:extLst>
          </p:cNvPr>
          <p:cNvPicPr>
            <a:picLocks noChangeAspect="1"/>
          </p:cNvPicPr>
          <p:nvPr/>
        </p:nvPicPr>
        <p:blipFill>
          <a:blip r:embed="rId2"/>
          <a:stretch>
            <a:fillRect/>
          </a:stretch>
        </p:blipFill>
        <p:spPr>
          <a:xfrm>
            <a:off x="596993" y="1044195"/>
            <a:ext cx="5785396" cy="4814255"/>
          </a:xfrm>
          <a:prstGeom prst="rect">
            <a:avLst/>
          </a:prstGeom>
        </p:spPr>
      </p:pic>
      <p:pic>
        <p:nvPicPr>
          <p:cNvPr id="4" name="Imatge 3">
            <a:extLst>
              <a:ext uri="{FF2B5EF4-FFF2-40B4-BE49-F238E27FC236}">
                <a16:creationId xmlns:a16="http://schemas.microsoft.com/office/drawing/2014/main" id="{255A2417-EE7E-B711-79D6-0BD859A231AD}"/>
              </a:ext>
            </a:extLst>
          </p:cNvPr>
          <p:cNvPicPr>
            <a:picLocks noChangeAspect="1"/>
          </p:cNvPicPr>
          <p:nvPr/>
        </p:nvPicPr>
        <p:blipFill>
          <a:blip r:embed="rId3"/>
          <a:stretch>
            <a:fillRect/>
          </a:stretch>
        </p:blipFill>
        <p:spPr>
          <a:xfrm>
            <a:off x="475611" y="6548373"/>
            <a:ext cx="5956308" cy="1676545"/>
          </a:xfrm>
          <a:prstGeom prst="rect">
            <a:avLst/>
          </a:prstGeom>
        </p:spPr>
      </p:pic>
    </p:spTree>
    <p:extLst>
      <p:ext uri="{BB962C8B-B14F-4D97-AF65-F5344CB8AC3E}">
        <p14:creationId xmlns:p14="http://schemas.microsoft.com/office/powerpoint/2010/main" val="4099828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6A568AD0-21A1-359A-BF10-F5DFA8719B15}"/>
              </a:ext>
            </a:extLst>
          </p:cNvPr>
          <p:cNvSpPr>
            <a:spLocks noGrp="1"/>
          </p:cNvSpPr>
          <p:nvPr>
            <p:ph type="sldNum" sz="quarter" idx="12"/>
          </p:nvPr>
        </p:nvSpPr>
        <p:spPr>
          <a:xfrm>
            <a:off x="6046595" y="11300181"/>
            <a:ext cx="339918" cy="649111"/>
          </a:xfrm>
        </p:spPr>
        <p:txBody>
          <a:bodyPr/>
          <a:lstStyle/>
          <a:p>
            <a:fld id="{69A02D07-1340-466E-8F89-ABB91E672000}" type="slidenum">
              <a:rPr lang="ca-ES" b="1" smtClean="0">
                <a:solidFill>
                  <a:schemeClr val="tx1"/>
                </a:solidFill>
              </a:rPr>
              <a:t>37</a:t>
            </a:fld>
            <a:endParaRPr lang="ca-ES" b="1">
              <a:solidFill>
                <a:schemeClr val="tx1"/>
              </a:solidFill>
            </a:endParaRPr>
          </a:p>
        </p:txBody>
      </p:sp>
      <p:sp>
        <p:nvSpPr>
          <p:cNvPr id="4" name="QuadreDeText 3">
            <a:extLst>
              <a:ext uri="{FF2B5EF4-FFF2-40B4-BE49-F238E27FC236}">
                <a16:creationId xmlns:a16="http://schemas.microsoft.com/office/drawing/2014/main" id="{8B0BF665-773A-5978-E681-5330F7E61649}"/>
              </a:ext>
            </a:extLst>
          </p:cNvPr>
          <p:cNvSpPr txBox="1"/>
          <p:nvPr/>
        </p:nvSpPr>
        <p:spPr>
          <a:xfrm>
            <a:off x="714406" y="660284"/>
            <a:ext cx="572133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Concurrència en els acords marc: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Un factor a tenir en consideració son les licitacions dels acords marc. Les corresponents a 2024 han estat licitades per procediment ordinari i presenten un índex de concurrència molt superior a l’índex de concurrència mitjà, situant-se en </a:t>
            </a:r>
            <a:r>
              <a:rPr lang="ca-ES" sz="1600" dirty="0">
                <a:solidFill>
                  <a:prstClr val="black"/>
                </a:solidFill>
                <a:latin typeface="Arial"/>
              </a:rPr>
              <a:t>6,7</a:t>
            </a:r>
            <a:r>
              <a:rPr kumimoji="0" lang="ca-ES" sz="1600" b="0" i="0" u="none" strike="noStrike" kern="1200" cap="none" spc="0" normalizeH="0" baseline="0" noProof="0" dirty="0">
                <a:ln>
                  <a:noFill/>
                </a:ln>
                <a:solidFill>
                  <a:prstClr val="black"/>
                </a:solidFill>
                <a:effectLst/>
                <a:uLnTx/>
                <a:uFillTx/>
                <a:latin typeface="Arial"/>
                <a:ea typeface="+mn-ea"/>
                <a:cs typeface="+mn-cs"/>
              </a:rPr>
              <a:t> licitadors per adjudicació</a:t>
            </a:r>
            <a:r>
              <a:rPr lang="ca-ES" sz="1600" dirty="0">
                <a:solidFill>
                  <a:prstClr val="black"/>
                </a:solidFill>
                <a:latin typeface="Arial"/>
              </a:rPr>
              <a:t> front als 3,9 licitadors per adjudicació, l'índex mitjà obtingut de totes les licitacions realitzades al llarg de l’any.</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81077305-0360-F09A-4D9D-0E73AC24D84B}"/>
              </a:ext>
            </a:extLst>
          </p:cNvPr>
          <p:cNvSpPr txBox="1"/>
          <p:nvPr/>
        </p:nvSpPr>
        <p:spPr>
          <a:xfrm>
            <a:off x="687056" y="5644273"/>
            <a:ext cx="572133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Des del punt de vista de la tipologia de contractes dels acords marc, els índex de concurrència corresponents els mostra la taula següent: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QuadreDeText 10">
            <a:extLst>
              <a:ext uri="{FF2B5EF4-FFF2-40B4-BE49-F238E27FC236}">
                <a16:creationId xmlns:a16="http://schemas.microsoft.com/office/drawing/2014/main" id="{558A0528-61D0-B88A-9C8F-1D2FBCC58F50}"/>
              </a:ext>
            </a:extLst>
          </p:cNvPr>
          <p:cNvSpPr txBox="1"/>
          <p:nvPr/>
        </p:nvSpPr>
        <p:spPr>
          <a:xfrm>
            <a:off x="708931" y="8310050"/>
            <a:ext cx="5677582"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L’índex de concurrència més alt el presenten els acords marc de serveis, situant-se en 8 licitadors per lot front als 2 licitadors </a:t>
            </a:r>
            <a:r>
              <a:rPr lang="ca-ES" sz="1600" dirty="0">
                <a:solidFill>
                  <a:prstClr val="black"/>
                </a:solidFill>
                <a:latin typeface="Arial"/>
              </a:rPr>
              <a:t>per lot dels acords marc de subministraments.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Cal concloure que la licitació d’acords marc presenta un nivell més elevat de concurrència respecte de la resta de licitacions.</a:t>
            </a:r>
          </a:p>
        </p:txBody>
      </p:sp>
      <p:pic>
        <p:nvPicPr>
          <p:cNvPr id="5" name="Imatge 4">
            <a:extLst>
              <a:ext uri="{FF2B5EF4-FFF2-40B4-BE49-F238E27FC236}">
                <a16:creationId xmlns:a16="http://schemas.microsoft.com/office/drawing/2014/main" id="{78AE407E-27D8-751C-1279-FBFC38170DDB}"/>
              </a:ext>
            </a:extLst>
          </p:cNvPr>
          <p:cNvPicPr>
            <a:picLocks noChangeAspect="1"/>
          </p:cNvPicPr>
          <p:nvPr/>
        </p:nvPicPr>
        <p:blipFill>
          <a:blip r:embed="rId2"/>
          <a:stretch>
            <a:fillRect/>
          </a:stretch>
        </p:blipFill>
        <p:spPr>
          <a:xfrm>
            <a:off x="793311" y="3214829"/>
            <a:ext cx="5563520" cy="1336140"/>
          </a:xfrm>
          <a:prstGeom prst="rect">
            <a:avLst/>
          </a:prstGeom>
        </p:spPr>
      </p:pic>
      <p:pic>
        <p:nvPicPr>
          <p:cNvPr id="8" name="Imatge 7">
            <a:extLst>
              <a:ext uri="{FF2B5EF4-FFF2-40B4-BE49-F238E27FC236}">
                <a16:creationId xmlns:a16="http://schemas.microsoft.com/office/drawing/2014/main" id="{5EEE4CF4-D167-C106-83B6-EE25428CC4BE}"/>
              </a:ext>
            </a:extLst>
          </p:cNvPr>
          <p:cNvPicPr>
            <a:picLocks noChangeAspect="1"/>
          </p:cNvPicPr>
          <p:nvPr/>
        </p:nvPicPr>
        <p:blipFill>
          <a:blip r:embed="rId3"/>
          <a:stretch>
            <a:fillRect/>
          </a:stretch>
        </p:blipFill>
        <p:spPr>
          <a:xfrm>
            <a:off x="763631" y="6847983"/>
            <a:ext cx="5622882" cy="964021"/>
          </a:xfrm>
          <a:prstGeom prst="rect">
            <a:avLst/>
          </a:prstGeom>
        </p:spPr>
      </p:pic>
    </p:spTree>
    <p:extLst>
      <p:ext uri="{BB962C8B-B14F-4D97-AF65-F5344CB8AC3E}">
        <p14:creationId xmlns:p14="http://schemas.microsoft.com/office/powerpoint/2010/main" val="3247854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D539AF58-EA8C-4F4C-81D4-C969ADFC4760}"/>
              </a:ext>
            </a:extLst>
          </p:cNvPr>
          <p:cNvSpPr txBox="1"/>
          <p:nvPr/>
        </p:nvSpPr>
        <p:spPr>
          <a:xfrm>
            <a:off x="424959" y="509842"/>
            <a:ext cx="6112756" cy="1569660"/>
          </a:xfrm>
          <a:prstGeom prst="rect">
            <a:avLst/>
          </a:prstGeom>
          <a:noFill/>
        </p:spPr>
        <p:txBody>
          <a:bodyPr wrap="square" rtlCol="0">
            <a:spAutoFit/>
          </a:bodyPr>
          <a:lstStyle/>
          <a:p>
            <a:pPr defTabSz="914400"/>
            <a:r>
              <a:rPr lang="ca-ES" sz="1600" b="1" dirty="0">
                <a:solidFill>
                  <a:srgbClr val="0000FF"/>
                </a:solidFill>
                <a:latin typeface="Arial" panose="020B0604020202020204" pitchFamily="34" charset="0"/>
                <a:cs typeface="Arial" panose="020B0604020202020204" pitchFamily="34" charset="0"/>
              </a:rPr>
              <a:t>ADJUDICACIONS PER NOMBRE DE LICITADORS</a:t>
            </a:r>
          </a:p>
          <a:p>
            <a:pPr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 següent taula mostra la distribució de les adjudicacions, per procediment obert, realitzades per les diferents àrees de la corporació i el seu sector públic al llarg de 2024, en funció del nombre d’ofertes rebudes. </a:t>
            </a:r>
          </a:p>
        </p:txBody>
      </p:sp>
      <p:sp>
        <p:nvSpPr>
          <p:cNvPr id="4" name="5 CuadroTexto">
            <a:extLst>
              <a:ext uri="{FF2B5EF4-FFF2-40B4-BE49-F238E27FC236}">
                <a16:creationId xmlns:a16="http://schemas.microsoft.com/office/drawing/2014/main" id="{6F0897B4-7E6E-4067-BF0C-E3E90CD7CC1A}"/>
              </a:ext>
            </a:extLst>
          </p:cNvPr>
          <p:cNvSpPr txBox="1"/>
          <p:nvPr/>
        </p:nvSpPr>
        <p:spPr>
          <a:xfrm>
            <a:off x="539291" y="7829664"/>
            <a:ext cx="6019700" cy="3785652"/>
          </a:xfrm>
          <a:prstGeom prst="rect">
            <a:avLst/>
          </a:prstGeom>
          <a:noFill/>
        </p:spPr>
        <p:txBody>
          <a:bodyPr wrap="square" rtlCol="0">
            <a:spAutoFit/>
          </a:bodyPr>
          <a:lstStyle/>
          <a:p>
            <a:pPr algn="just" defTabSz="914400"/>
            <a:r>
              <a:rPr lang="ca-ES" sz="1600" dirty="0">
                <a:solidFill>
                  <a:prstClr val="black"/>
                </a:solidFill>
                <a:latin typeface="Arial"/>
              </a:rPr>
              <a:t>S’observa com el </a:t>
            </a:r>
            <a:r>
              <a:rPr lang="ca-ES" sz="1600" b="1" dirty="0">
                <a:solidFill>
                  <a:srgbClr val="0000FF"/>
                </a:solidFill>
                <a:latin typeface="Arial"/>
              </a:rPr>
              <a:t>27% </a:t>
            </a:r>
            <a:r>
              <a:rPr lang="ca-ES" sz="1600" dirty="0">
                <a:solidFill>
                  <a:prstClr val="black"/>
                </a:solidFill>
                <a:latin typeface="Arial"/>
              </a:rPr>
              <a:t>del nombre total de les adjudicacions per procediment obert (141 adjudicacions), que representa el </a:t>
            </a:r>
            <a:r>
              <a:rPr lang="ca-ES" sz="1600" b="1" dirty="0">
                <a:solidFill>
                  <a:srgbClr val="0000FF"/>
                </a:solidFill>
                <a:latin typeface="Arial"/>
              </a:rPr>
              <a:t>14% </a:t>
            </a:r>
            <a:r>
              <a:rPr lang="ca-ES" sz="1600" dirty="0">
                <a:solidFill>
                  <a:prstClr val="black"/>
                </a:solidFill>
                <a:latin typeface="Arial"/>
              </a:rPr>
              <a:t>de l’import adjudicat, van rebre una sola oferta. Si és té en compte, també, aquelles adjudicacions amb 2 ofertes, es pot veure com aquest grup, amb un nivell mínim de concurrència, representa el 45% del nombre total d’adjudicacions i el 36% de l’import total adjudicat.</a:t>
            </a:r>
          </a:p>
          <a:p>
            <a:pPr algn="just" defTabSz="914400"/>
            <a:r>
              <a:rPr lang="ca-ES" sz="1600" dirty="0">
                <a:solidFill>
                  <a:prstClr val="black"/>
                </a:solidFill>
                <a:latin typeface="Arial"/>
              </a:rPr>
              <a:t>Podem considerar un segon grup on s’hi troben les adjudicacions que han tingut una concurrència intermèdia, és a dir, de 3 a 10 ofertes. Aquestes suposen el 51% de les adjudicacions les quals representen el 44% de l’import adjudicat. Finalment, l'interval de màxima concurrència, on s’agrupen les adjudicacions que han rebut més d’11 ofertes, representa el 3% de les adjudicacions i representa el 20% de l’import total adjudicat.</a:t>
            </a:r>
          </a:p>
        </p:txBody>
      </p:sp>
      <p:sp>
        <p:nvSpPr>
          <p:cNvPr id="9" name="Contenidor de número de diapositiva 8">
            <a:extLst>
              <a:ext uri="{FF2B5EF4-FFF2-40B4-BE49-F238E27FC236}">
                <a16:creationId xmlns:a16="http://schemas.microsoft.com/office/drawing/2014/main" id="{762FF5FC-02AA-40C9-B026-6961176DBA0D}"/>
              </a:ext>
            </a:extLst>
          </p:cNvPr>
          <p:cNvSpPr>
            <a:spLocks noGrp="1"/>
          </p:cNvSpPr>
          <p:nvPr>
            <p:ph type="sldNum" sz="quarter" idx="12"/>
          </p:nvPr>
        </p:nvSpPr>
        <p:spPr>
          <a:xfrm>
            <a:off x="5776111" y="11633703"/>
            <a:ext cx="610402" cy="315589"/>
          </a:xfrm>
        </p:spPr>
        <p:txBody>
          <a:bodyPr/>
          <a:lstStyle/>
          <a:p>
            <a:fld id="{69A02D07-1340-466E-8F89-ABB91E672000}" type="slidenum">
              <a:rPr lang="ca-ES" b="1" smtClean="0">
                <a:solidFill>
                  <a:schemeClr val="tx1"/>
                </a:solidFill>
              </a:rPr>
              <a:t>38</a:t>
            </a:fld>
            <a:endParaRPr lang="ca-ES" b="1" dirty="0">
              <a:solidFill>
                <a:schemeClr val="tx1"/>
              </a:solidFill>
            </a:endParaRPr>
          </a:p>
        </p:txBody>
      </p:sp>
      <p:pic>
        <p:nvPicPr>
          <p:cNvPr id="3" name="Imatge 2">
            <a:extLst>
              <a:ext uri="{FF2B5EF4-FFF2-40B4-BE49-F238E27FC236}">
                <a16:creationId xmlns:a16="http://schemas.microsoft.com/office/drawing/2014/main" id="{D285B15D-44C1-DA0B-0593-FA0E0D262EB9}"/>
              </a:ext>
            </a:extLst>
          </p:cNvPr>
          <p:cNvPicPr>
            <a:picLocks noChangeAspect="1"/>
          </p:cNvPicPr>
          <p:nvPr/>
        </p:nvPicPr>
        <p:blipFill>
          <a:blip r:embed="rId2"/>
          <a:stretch>
            <a:fillRect/>
          </a:stretch>
        </p:blipFill>
        <p:spPr>
          <a:xfrm>
            <a:off x="864577" y="2244765"/>
            <a:ext cx="5369127" cy="5419636"/>
          </a:xfrm>
          <a:prstGeom prst="rect">
            <a:avLst/>
          </a:prstGeom>
        </p:spPr>
      </p:pic>
    </p:spTree>
    <p:extLst>
      <p:ext uri="{BB962C8B-B14F-4D97-AF65-F5344CB8AC3E}">
        <p14:creationId xmlns:p14="http://schemas.microsoft.com/office/powerpoint/2010/main" val="3182316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CuadroTexto">
            <a:extLst>
              <a:ext uri="{FF2B5EF4-FFF2-40B4-BE49-F238E27FC236}">
                <a16:creationId xmlns:a16="http://schemas.microsoft.com/office/drawing/2014/main" id="{294C8746-69FB-4718-B8DD-B833D1234CE2}"/>
              </a:ext>
            </a:extLst>
          </p:cNvPr>
          <p:cNvSpPr txBox="1"/>
          <p:nvPr/>
        </p:nvSpPr>
        <p:spPr>
          <a:xfrm>
            <a:off x="541992" y="6981478"/>
            <a:ext cx="5917209" cy="4524315"/>
          </a:xfrm>
          <a:prstGeom prst="rect">
            <a:avLst/>
          </a:prstGeom>
          <a:noFill/>
        </p:spPr>
        <p:txBody>
          <a:bodyPr wrap="square" rtlCol="0">
            <a:spAutoFit/>
          </a:bodyPr>
          <a:lstStyle/>
          <a:p>
            <a:pPr algn="just" defTabSz="914400"/>
            <a:r>
              <a:rPr lang="ca-ES" sz="1600" dirty="0">
                <a:solidFill>
                  <a:prstClr val="black"/>
                </a:solidFill>
                <a:latin typeface="Arial"/>
              </a:rPr>
              <a:t>En la  taula anterior s’observa la incidència que els principals tipus de contractes tenen sobre la concurrència, en concret sobre la proporció de licitacions amb una sola oferta en cadascun d’ells.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S’observa que els </a:t>
            </a:r>
            <a:r>
              <a:rPr lang="ca-ES" sz="1600" u="sng" dirty="0">
                <a:solidFill>
                  <a:prstClr val="black"/>
                </a:solidFill>
                <a:latin typeface="Arial"/>
              </a:rPr>
              <a:t>contractes de serveis</a:t>
            </a:r>
            <a:r>
              <a:rPr lang="ca-ES" sz="1600" dirty="0">
                <a:solidFill>
                  <a:prstClr val="black"/>
                </a:solidFill>
                <a:latin typeface="Arial"/>
              </a:rPr>
              <a:t> és la tipologia que presenta un major percentatge de licitacions amb un sola oferta, el 32% del total d’adjudicacions de serveis el que representa el 26% del volum econòmic sobre l'import total adjudicat en aquests tipus de contracte.</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Els </a:t>
            </a:r>
            <a:r>
              <a:rPr lang="ca-ES" sz="1600" u="sng" dirty="0">
                <a:solidFill>
                  <a:prstClr val="black"/>
                </a:solidFill>
                <a:latin typeface="Arial"/>
              </a:rPr>
              <a:t>contractes de subministraments i d’obres</a:t>
            </a:r>
            <a:r>
              <a:rPr lang="ca-ES" sz="1600" dirty="0">
                <a:solidFill>
                  <a:prstClr val="black"/>
                </a:solidFill>
                <a:latin typeface="Arial"/>
              </a:rPr>
              <a:t> suposen percentatges de licitacions amb una sola oferta de l’ordre del 26% i el 15%, respectivament i, pel que fa al volum econòmic adjudicat en aquests tipus de contracte, els percentatges són de l’11% pel que fa als contractes de subministraments i del 13% pel que fa als contractes d’obres.</a:t>
            </a:r>
          </a:p>
          <a:p>
            <a:pPr algn="just" defTabSz="914400"/>
            <a:endParaRPr lang="ca-ES" sz="1600" dirty="0">
              <a:solidFill>
                <a:prstClr val="black"/>
              </a:solidFill>
              <a:latin typeface="Arial"/>
            </a:endParaRPr>
          </a:p>
        </p:txBody>
      </p:sp>
      <p:sp>
        <p:nvSpPr>
          <p:cNvPr id="7" name="Contenidor de número de diapositiva 6">
            <a:extLst>
              <a:ext uri="{FF2B5EF4-FFF2-40B4-BE49-F238E27FC236}">
                <a16:creationId xmlns:a16="http://schemas.microsoft.com/office/drawing/2014/main" id="{74A106C7-C229-4771-84BD-15B102B21E26}"/>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39</a:t>
            </a:fld>
            <a:endParaRPr lang="ca-ES" b="1" dirty="0">
              <a:solidFill>
                <a:schemeClr val="tx1"/>
              </a:solidFill>
            </a:endParaRPr>
          </a:p>
        </p:txBody>
      </p:sp>
      <p:sp>
        <p:nvSpPr>
          <p:cNvPr id="8" name="2 CuadroTexto">
            <a:extLst>
              <a:ext uri="{FF2B5EF4-FFF2-40B4-BE49-F238E27FC236}">
                <a16:creationId xmlns:a16="http://schemas.microsoft.com/office/drawing/2014/main" id="{26EC274F-8DB6-426E-8091-8BD302C1C52D}"/>
              </a:ext>
            </a:extLst>
          </p:cNvPr>
          <p:cNvSpPr txBox="1"/>
          <p:nvPr/>
        </p:nvSpPr>
        <p:spPr>
          <a:xfrm>
            <a:off x="545768" y="5107975"/>
            <a:ext cx="5766463" cy="276999"/>
          </a:xfrm>
          <a:prstGeom prst="rect">
            <a:avLst/>
          </a:prstGeom>
          <a:noFill/>
        </p:spPr>
        <p:txBody>
          <a:bodyPr wrap="square" rtlCol="0">
            <a:spAutoFit/>
          </a:bodyPr>
          <a:lstStyle/>
          <a:p>
            <a:pPr defTabSz="914400"/>
            <a:r>
              <a:rPr lang="ca-ES" sz="1200" b="1" dirty="0">
                <a:solidFill>
                  <a:srgbClr val="0000FF"/>
                </a:solidFill>
                <a:latin typeface="Arial"/>
              </a:rPr>
              <a:t>PER TIPUS DE CONTRACTE</a:t>
            </a:r>
          </a:p>
        </p:txBody>
      </p:sp>
      <p:sp>
        <p:nvSpPr>
          <p:cNvPr id="5" name="4 Rectángulo">
            <a:extLst>
              <a:ext uri="{FF2B5EF4-FFF2-40B4-BE49-F238E27FC236}">
                <a16:creationId xmlns:a16="http://schemas.microsoft.com/office/drawing/2014/main" id="{58900418-6E87-4D02-8EB4-86D270D6B352}"/>
              </a:ext>
            </a:extLst>
          </p:cNvPr>
          <p:cNvSpPr/>
          <p:nvPr/>
        </p:nvSpPr>
        <p:spPr>
          <a:xfrm>
            <a:off x="592240" y="1943101"/>
            <a:ext cx="5917209" cy="2821766"/>
          </a:xfrm>
          <a:prstGeom prst="rect">
            <a:avLst/>
          </a:prstGeom>
        </p:spPr>
        <p:txBody>
          <a:bodyPr wrap="square">
            <a:spAutoFit/>
          </a:bodyPr>
          <a:lstStyle/>
          <a:p>
            <a:pPr algn="just" defTabSz="914400"/>
            <a:r>
              <a:rPr lang="ca-ES" sz="1600" dirty="0">
                <a:solidFill>
                  <a:prstClr val="black"/>
                </a:solidFill>
                <a:latin typeface="Arial"/>
              </a:rPr>
              <a:t>Destaca en la taula anterior que el percentatge d’adjudicacions amb una sola oferta per part de la corporació es situa en el 21% mentre que aquest percentatge per part del sector públic es situa en el 50%. En conjunt el percentatge d’adjudicacions amb una sola oferta obtingut és del </a:t>
            </a:r>
            <a:r>
              <a:rPr lang="ca-ES" sz="1600" b="1" dirty="0">
                <a:solidFill>
                  <a:prstClr val="black"/>
                </a:solidFill>
                <a:latin typeface="Arial"/>
              </a:rPr>
              <a:t>27%.</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 continuació, les següents taules presenten els </a:t>
            </a:r>
            <a:r>
              <a:rPr lang="ca-ES" sz="1600" b="1" dirty="0">
                <a:solidFill>
                  <a:prstClr val="black"/>
                </a:solidFill>
                <a:latin typeface="Arial"/>
              </a:rPr>
              <a:t>percentatges de licitacions amb una sola oferta </a:t>
            </a:r>
            <a:r>
              <a:rPr lang="ca-ES" sz="1600" dirty="0">
                <a:solidFill>
                  <a:prstClr val="black"/>
                </a:solidFill>
                <a:latin typeface="Arial"/>
              </a:rPr>
              <a:t>del conjunt de la corporació i de les entitats del sector públic, respecte del total de licitacions tant des del punt de vista del tipus de contracte com del tipus de procediment.</a:t>
            </a:r>
          </a:p>
        </p:txBody>
      </p:sp>
      <p:sp>
        <p:nvSpPr>
          <p:cNvPr id="12" name="QuadreDeText 11">
            <a:extLst>
              <a:ext uri="{FF2B5EF4-FFF2-40B4-BE49-F238E27FC236}">
                <a16:creationId xmlns:a16="http://schemas.microsoft.com/office/drawing/2014/main" id="{F2A1DEA8-3703-6E33-86B8-AD8177A9272E}"/>
              </a:ext>
            </a:extLst>
          </p:cNvPr>
          <p:cNvSpPr txBox="1"/>
          <p:nvPr/>
        </p:nvSpPr>
        <p:spPr>
          <a:xfrm>
            <a:off x="567119" y="354477"/>
            <a:ext cx="58669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ADJUDICACIONS AMB UNA SOLA OFERTA</a:t>
            </a:r>
          </a:p>
        </p:txBody>
      </p:sp>
      <p:pic>
        <p:nvPicPr>
          <p:cNvPr id="4" name="Imatge 3">
            <a:extLst>
              <a:ext uri="{FF2B5EF4-FFF2-40B4-BE49-F238E27FC236}">
                <a16:creationId xmlns:a16="http://schemas.microsoft.com/office/drawing/2014/main" id="{9EDDD836-8412-011B-A3C0-7D8AC286D42B}"/>
              </a:ext>
            </a:extLst>
          </p:cNvPr>
          <p:cNvPicPr>
            <a:picLocks noChangeAspect="1"/>
          </p:cNvPicPr>
          <p:nvPr/>
        </p:nvPicPr>
        <p:blipFill>
          <a:blip r:embed="rId2"/>
          <a:stretch>
            <a:fillRect/>
          </a:stretch>
        </p:blipFill>
        <p:spPr>
          <a:xfrm>
            <a:off x="667615" y="965147"/>
            <a:ext cx="5716214" cy="779728"/>
          </a:xfrm>
          <a:prstGeom prst="rect">
            <a:avLst/>
          </a:prstGeom>
        </p:spPr>
      </p:pic>
      <p:pic>
        <p:nvPicPr>
          <p:cNvPr id="9" name="Imatge 8">
            <a:extLst>
              <a:ext uri="{FF2B5EF4-FFF2-40B4-BE49-F238E27FC236}">
                <a16:creationId xmlns:a16="http://schemas.microsoft.com/office/drawing/2014/main" id="{3894F0BE-F08F-B33F-701B-5C94288ED79F}"/>
              </a:ext>
            </a:extLst>
          </p:cNvPr>
          <p:cNvPicPr>
            <a:picLocks noChangeAspect="1"/>
          </p:cNvPicPr>
          <p:nvPr/>
        </p:nvPicPr>
        <p:blipFill>
          <a:blip r:embed="rId3"/>
          <a:stretch>
            <a:fillRect/>
          </a:stretch>
        </p:blipFill>
        <p:spPr>
          <a:xfrm>
            <a:off x="617366" y="5591000"/>
            <a:ext cx="5766463" cy="1216027"/>
          </a:xfrm>
          <a:prstGeom prst="rect">
            <a:avLst/>
          </a:prstGeom>
        </p:spPr>
      </p:pic>
    </p:spTree>
    <p:extLst>
      <p:ext uri="{BB962C8B-B14F-4D97-AF65-F5344CB8AC3E}">
        <p14:creationId xmlns:p14="http://schemas.microsoft.com/office/powerpoint/2010/main" val="412166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BADAD5F-6B64-08E5-B2F5-443CCD61FC28}"/>
              </a:ext>
            </a:extLst>
          </p:cNvPr>
          <p:cNvSpPr>
            <a:spLocks noGrp="1"/>
          </p:cNvSpPr>
          <p:nvPr>
            <p:ph type="sldNum" sz="quarter" idx="12"/>
          </p:nvPr>
        </p:nvSpPr>
        <p:spPr>
          <a:xfrm>
            <a:off x="5961413" y="11300181"/>
            <a:ext cx="425100" cy="649111"/>
          </a:xfrm>
        </p:spPr>
        <p:txBody>
          <a:bodyPr/>
          <a:lstStyle/>
          <a:p>
            <a:fld id="{69A02D07-1340-466E-8F89-ABB91E672000}" type="slidenum">
              <a:rPr lang="ca-ES" b="1" smtClean="0">
                <a:solidFill>
                  <a:schemeClr val="tx1"/>
                </a:solidFill>
              </a:rPr>
              <a:t>4</a:t>
            </a:fld>
            <a:endParaRPr lang="ca-ES" b="1">
              <a:solidFill>
                <a:schemeClr val="tx1"/>
              </a:solidFill>
            </a:endParaRPr>
          </a:p>
        </p:txBody>
      </p:sp>
      <p:sp>
        <p:nvSpPr>
          <p:cNvPr id="4" name="QuadreDeText 3">
            <a:extLst>
              <a:ext uri="{FF2B5EF4-FFF2-40B4-BE49-F238E27FC236}">
                <a16:creationId xmlns:a16="http://schemas.microsoft.com/office/drawing/2014/main" id="{3F1BC8C6-842C-B99D-AFDA-90470993CBEE}"/>
              </a:ext>
            </a:extLst>
          </p:cNvPr>
          <p:cNvSpPr txBox="1"/>
          <p:nvPr/>
        </p:nvSpPr>
        <p:spPr>
          <a:xfrm>
            <a:off x="620713" y="653128"/>
            <a:ext cx="5765800" cy="62478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indicadors són obtinguts, amb periodicitat trimestral, de la informació contractual incorporada a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(aplicació de Seguiment d’Expedients de Contractació) per la Direcció de Serveis de Compra Pública, la Direcció de Serveis de Suport a la Coordinació General, la Subdirecció d’Edificació, el Gabinet de Premsa i Comunicació i les Àrees d’Infraestructures i Territori, d’Urbanisme, Habitatge i Regeneració Urbana i d’Espais Naturals i Infraestructura Verda.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Pel que fa a les entitats del sector públic que la Direcció de Serveis de Compra Pública no gestiona, la informació s’obté del Perfil de Contractant.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dades de la contractació menor les proporciona la Intervenció General a partir de les dades del SAP.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L’informe s’inicia amb un apartat d’explicació dels criteris per a l’obtenció de les dades objecte d’estudi i, a continuació, analitza, des de diferents punts de vista, les diferents activitats contractuals que conformen tot el conjunt. Al final de l’informe es resumeixen les principals dades i es presenta un annex que recull l’evolució dels indicadors principals en el període 2016-2024 referit a la Corporació (sense incorporar el sector públic)</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0551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B3F9B52-8EC0-8DC5-7F6E-3B513AFA3DAD}"/>
              </a:ext>
            </a:extLst>
          </p:cNvPr>
          <p:cNvSpPr>
            <a:spLocks noGrp="1"/>
          </p:cNvSpPr>
          <p:nvPr>
            <p:ph type="sldNum" sz="quarter" idx="12"/>
          </p:nvPr>
        </p:nvSpPr>
        <p:spPr>
          <a:xfrm>
            <a:off x="5949537" y="11300181"/>
            <a:ext cx="436975" cy="649111"/>
          </a:xfrm>
        </p:spPr>
        <p:txBody>
          <a:bodyPr/>
          <a:lstStyle/>
          <a:p>
            <a:fld id="{69A02D07-1340-466E-8F89-ABB91E672000}" type="slidenum">
              <a:rPr lang="ca-ES" b="1" smtClean="0">
                <a:solidFill>
                  <a:schemeClr val="tx1"/>
                </a:solidFill>
              </a:rPr>
              <a:t>40</a:t>
            </a:fld>
            <a:endParaRPr lang="ca-ES" b="1">
              <a:solidFill>
                <a:schemeClr val="tx1"/>
              </a:solidFill>
            </a:endParaRPr>
          </a:p>
        </p:txBody>
      </p:sp>
      <p:sp>
        <p:nvSpPr>
          <p:cNvPr id="6" name="2 CuadroTexto">
            <a:extLst>
              <a:ext uri="{FF2B5EF4-FFF2-40B4-BE49-F238E27FC236}">
                <a16:creationId xmlns:a16="http://schemas.microsoft.com/office/drawing/2014/main" id="{C6839FBF-D918-4C5A-9DC0-7B550CE9309F}"/>
              </a:ext>
            </a:extLst>
          </p:cNvPr>
          <p:cNvSpPr txBox="1"/>
          <p:nvPr/>
        </p:nvSpPr>
        <p:spPr>
          <a:xfrm>
            <a:off x="523568" y="544453"/>
            <a:ext cx="3856453" cy="276999"/>
          </a:xfrm>
          <a:prstGeom prst="rect">
            <a:avLst/>
          </a:prstGeom>
          <a:noFill/>
        </p:spPr>
        <p:txBody>
          <a:bodyPr wrap="square" rtlCol="0">
            <a:spAutoFit/>
          </a:bodyPr>
          <a:lstStyle/>
          <a:p>
            <a:pPr defTabSz="914400"/>
            <a:r>
              <a:rPr lang="ca-ES" sz="1200" b="1" dirty="0">
                <a:solidFill>
                  <a:srgbClr val="0000FF"/>
                </a:solidFill>
                <a:latin typeface="Arial"/>
              </a:rPr>
              <a:t>PER TIPUS DE PROCEDIMENT</a:t>
            </a:r>
          </a:p>
        </p:txBody>
      </p:sp>
      <p:sp>
        <p:nvSpPr>
          <p:cNvPr id="5" name="5 CuadroTexto">
            <a:extLst>
              <a:ext uri="{FF2B5EF4-FFF2-40B4-BE49-F238E27FC236}">
                <a16:creationId xmlns:a16="http://schemas.microsoft.com/office/drawing/2014/main" id="{DC5F0C19-0019-C3BD-03ED-D0C6116A1587}"/>
              </a:ext>
            </a:extLst>
          </p:cNvPr>
          <p:cNvSpPr txBox="1"/>
          <p:nvPr/>
        </p:nvSpPr>
        <p:spPr>
          <a:xfrm>
            <a:off x="415159" y="2794587"/>
            <a:ext cx="6027681" cy="6986528"/>
          </a:xfrm>
          <a:prstGeom prst="rect">
            <a:avLst/>
          </a:prstGeom>
          <a:noFill/>
        </p:spPr>
        <p:txBody>
          <a:bodyPr wrap="square" rtlCol="0">
            <a:spAutoFit/>
          </a:bodyPr>
          <a:lstStyle/>
          <a:p>
            <a:pPr algn="just" defTabSz="914400"/>
            <a:r>
              <a:rPr lang="ca-ES" sz="1600" dirty="0">
                <a:solidFill>
                  <a:prstClr val="black"/>
                </a:solidFill>
                <a:latin typeface="Arial"/>
              </a:rPr>
              <a:t>A la taula anterior s’observa l’efecte que els diferents procediments oberts d’adjudicació tenen sobre la concurrència i en quins és mes elevada la proporció de licitacions amb una sola oferta.</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Deixant a part la compra centralitzada, el procediment que presenta el major percentatge de licitacions amb una sola oferta és el Procediment Simplificat-Sumari ja que suposa el 36% dels total de les adjudicacions i representa un 35% del volum econòmic adjudicat per aquest procediment.</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segueixen el Procediment Ordinari i el Simplificat, amb el 24% cadascun, pel que fa al nombre i que en volum econòmic suposen el 13% i el 20%, respectivament, de l’import total adjudicat en aquests procediments.</a:t>
            </a:r>
          </a:p>
          <a:p>
            <a:pPr algn="just" defTabSz="914400"/>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Finalment, </a:t>
            </a:r>
            <a:r>
              <a:rPr lang="ca-ES" sz="1600" dirty="0">
                <a:solidFill>
                  <a:prstClr val="black"/>
                </a:solidFill>
                <a:latin typeface="Arial"/>
              </a:rPr>
              <a:t>es presenta la següent taula corresponent als contractes harmonitzats, per nombre de licitadors, de la corporació (sense el sector públic) per tal de fer una comparativa </a:t>
            </a:r>
            <a:r>
              <a:rPr kumimoji="0" lang="ca-ES" sz="1600" b="0" i="0" u="none" strike="noStrike" kern="1200" cap="none" spc="0" normalizeH="0" baseline="0" noProof="0" dirty="0">
                <a:ln>
                  <a:noFill/>
                </a:ln>
                <a:solidFill>
                  <a:prstClr val="black"/>
                </a:solidFill>
                <a:effectLst/>
                <a:uLnTx/>
                <a:uFillTx/>
                <a:latin typeface="Arial"/>
                <a:ea typeface="+mn-ea"/>
                <a:cs typeface="+mn-cs"/>
              </a:rPr>
              <a:t>en base a un informe de la Comissió Europea. Segons aquest informe es considera òptim un percentatge menor o igual al 10% (valor que cap dels estats assoleix) i una pràctica satisfactòria si aquest percentatge no supera el 20%.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 licitacions amb una sola oferta de contractes harmonitzats, en el cas de la corporació, suposa un </a:t>
            </a:r>
            <a:r>
              <a:rPr lang="ca-ES" sz="1600" dirty="0">
                <a:solidFill>
                  <a:prstClr val="black"/>
                </a:solidFill>
                <a:latin typeface="Arial"/>
              </a:rPr>
              <a:t>15</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de contractes harmonitzats. La Diputació de Barcelona es troba per sota del llindar del 20% i, per tant, assoleix uns nivells satisfactoris de licitacions amb una sola oferta.</a:t>
            </a:r>
            <a:endParaRPr lang="ca-ES" sz="1600" dirty="0">
              <a:solidFill>
                <a:prstClr val="black"/>
              </a:solidFill>
              <a:latin typeface="Arial"/>
            </a:endParaRPr>
          </a:p>
        </p:txBody>
      </p:sp>
      <p:pic>
        <p:nvPicPr>
          <p:cNvPr id="8" name="Imatge 7">
            <a:extLst>
              <a:ext uri="{FF2B5EF4-FFF2-40B4-BE49-F238E27FC236}">
                <a16:creationId xmlns:a16="http://schemas.microsoft.com/office/drawing/2014/main" id="{2E09EBB0-D256-F20B-C97A-3CD67627C540}"/>
              </a:ext>
            </a:extLst>
          </p:cNvPr>
          <p:cNvPicPr>
            <a:picLocks noChangeAspect="1"/>
          </p:cNvPicPr>
          <p:nvPr/>
        </p:nvPicPr>
        <p:blipFill>
          <a:blip r:embed="rId2"/>
          <a:stretch>
            <a:fillRect/>
          </a:stretch>
        </p:blipFill>
        <p:spPr>
          <a:xfrm>
            <a:off x="497528" y="10073873"/>
            <a:ext cx="5862944" cy="921646"/>
          </a:xfrm>
          <a:prstGeom prst="rect">
            <a:avLst/>
          </a:prstGeom>
        </p:spPr>
      </p:pic>
      <p:pic>
        <p:nvPicPr>
          <p:cNvPr id="3" name="Imatge 2">
            <a:extLst>
              <a:ext uri="{FF2B5EF4-FFF2-40B4-BE49-F238E27FC236}">
                <a16:creationId xmlns:a16="http://schemas.microsoft.com/office/drawing/2014/main" id="{7B8FE532-FC7C-2A8B-47A2-F7734D50ECAD}"/>
              </a:ext>
            </a:extLst>
          </p:cNvPr>
          <p:cNvPicPr>
            <a:picLocks noChangeAspect="1"/>
          </p:cNvPicPr>
          <p:nvPr/>
        </p:nvPicPr>
        <p:blipFill>
          <a:blip r:embed="rId3"/>
          <a:stretch>
            <a:fillRect/>
          </a:stretch>
        </p:blipFill>
        <p:spPr>
          <a:xfrm>
            <a:off x="546742" y="1145451"/>
            <a:ext cx="5839770" cy="1265433"/>
          </a:xfrm>
          <a:prstGeom prst="rect">
            <a:avLst/>
          </a:prstGeom>
        </p:spPr>
      </p:pic>
    </p:spTree>
    <p:extLst>
      <p:ext uri="{BB962C8B-B14F-4D97-AF65-F5344CB8AC3E}">
        <p14:creationId xmlns:p14="http://schemas.microsoft.com/office/powerpoint/2010/main" val="1725349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AC5CEF1D-9E7E-1B29-9B17-A79B14A40140}"/>
              </a:ext>
            </a:extLst>
          </p:cNvPr>
          <p:cNvSpPr>
            <a:spLocks noGrp="1"/>
          </p:cNvSpPr>
          <p:nvPr>
            <p:ph type="sldNum" sz="quarter" idx="12"/>
          </p:nvPr>
        </p:nvSpPr>
        <p:spPr>
          <a:xfrm>
            <a:off x="6249698" y="11391295"/>
            <a:ext cx="484477" cy="649111"/>
          </a:xfrm>
        </p:spPr>
        <p:txBody>
          <a:bodyPr/>
          <a:lstStyle/>
          <a:p>
            <a:fld id="{69A02D07-1340-466E-8F89-ABB91E672000}" type="slidenum">
              <a:rPr lang="ca-ES" b="1" smtClean="0">
                <a:solidFill>
                  <a:schemeClr val="tx1"/>
                </a:solidFill>
              </a:rPr>
              <a:t>41</a:t>
            </a:fld>
            <a:endParaRPr lang="ca-ES" b="1" dirty="0">
              <a:solidFill>
                <a:schemeClr val="tx1"/>
              </a:solidFill>
            </a:endParaRPr>
          </a:p>
        </p:txBody>
      </p:sp>
      <p:sp>
        <p:nvSpPr>
          <p:cNvPr id="3" name="QuadreDeText 2">
            <a:extLst>
              <a:ext uri="{FF2B5EF4-FFF2-40B4-BE49-F238E27FC236}">
                <a16:creationId xmlns:a16="http://schemas.microsoft.com/office/drawing/2014/main" id="{723619C9-5B10-697A-A0E1-AE59A0D2EC9F}"/>
              </a:ext>
            </a:extLst>
          </p:cNvPr>
          <p:cNvSpPr txBox="1"/>
          <p:nvPr/>
        </p:nvSpPr>
        <p:spPr>
          <a:xfrm>
            <a:off x="568624" y="405207"/>
            <a:ext cx="4567580" cy="338554"/>
          </a:xfrm>
          <a:prstGeom prst="rect">
            <a:avLst/>
          </a:prstGeom>
          <a:noFill/>
        </p:spPr>
        <p:txBody>
          <a:bodyPr wrap="square" rtlCol="0">
            <a:spAutoFit/>
          </a:bodyPr>
          <a:lstStyle/>
          <a:p>
            <a:pPr defTabSz="914400"/>
            <a:r>
              <a:rPr lang="ca-ES" sz="1600" b="1" dirty="0">
                <a:solidFill>
                  <a:srgbClr val="0000FF"/>
                </a:solidFill>
                <a:latin typeface="Arial"/>
              </a:rPr>
              <a:t>LICITACIONS DECLARADES DESERTES</a:t>
            </a:r>
          </a:p>
        </p:txBody>
      </p:sp>
      <p:sp>
        <p:nvSpPr>
          <p:cNvPr id="4" name="QuadreDeText 3">
            <a:extLst>
              <a:ext uri="{FF2B5EF4-FFF2-40B4-BE49-F238E27FC236}">
                <a16:creationId xmlns:a16="http://schemas.microsoft.com/office/drawing/2014/main" id="{F838875E-3607-0A6D-A136-CBADB9B7D4E5}"/>
              </a:ext>
            </a:extLst>
          </p:cNvPr>
          <p:cNvSpPr txBox="1"/>
          <p:nvPr/>
        </p:nvSpPr>
        <p:spPr>
          <a:xfrm>
            <a:off x="568624" y="684082"/>
            <a:ext cx="5725032" cy="3293209"/>
          </a:xfrm>
          <a:prstGeom prst="rect">
            <a:avLst/>
          </a:prstGeom>
          <a:noFill/>
        </p:spPr>
        <p:txBody>
          <a:bodyPr wrap="square" rtlCol="0">
            <a:spAutoFit/>
          </a:bodyPr>
          <a:lstStyle/>
          <a:p>
            <a:pPr algn="just"/>
            <a:r>
              <a:rPr lang="ca-ES" sz="1600" b="1" i="1" dirty="0">
                <a:solidFill>
                  <a:srgbClr val="0000FF"/>
                </a:solidFill>
                <a:latin typeface="Arial" panose="020B0604020202020204" pitchFamily="34" charset="0"/>
                <a:cs typeface="Arial" panose="020B0604020202020204" pitchFamily="34" charset="0"/>
              </a:rPr>
              <a:t>(Àrees de la corporació)</a:t>
            </a:r>
          </a:p>
          <a:p>
            <a:pPr algn="just"/>
            <a:endParaRPr lang="ca-ES" sz="1600" i="1"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A banda de les licitacions que finalment es concreten en l’adjudicació dels oportuns contractes, també es dona el cas que alguns lots s’han de declarar deserts. En la majoria dels casos això obeeix a la manca d’ofertes presentades, però en d’altres ocasions els motius poden ser per altres circumstàncies.</a:t>
            </a:r>
          </a:p>
          <a:p>
            <a:pPr algn="just"/>
            <a:r>
              <a:rPr lang="ca-ES" sz="1600" dirty="0">
                <a:latin typeface="Arial" panose="020B0604020202020204" pitchFamily="34" charset="0"/>
                <a:cs typeface="Arial" panose="020B0604020202020204" pitchFamily="34" charset="0"/>
              </a:rPr>
              <a:t>En 2024 s’han declarat 27 lots/contractes deserts (</a:t>
            </a:r>
            <a:r>
              <a:rPr lang="ca-ES" sz="1600" dirty="0">
                <a:effectLst/>
                <a:latin typeface="Arial" panose="020B0604020202020204" pitchFamily="34" charset="0"/>
                <a:ea typeface="Aptos" panose="020B0004020202020204" pitchFamily="34" charset="0"/>
                <a:cs typeface="Arial" panose="020B0604020202020204" pitchFamily="34" charset="0"/>
              </a:rPr>
              <a:t>contractacions que no estan dividides en lots que s’han quedat desertes i els lots deserts que formen part d’un </a:t>
            </a:r>
            <a:r>
              <a:rPr lang="ca-ES" sz="1600" dirty="0">
                <a:latin typeface="Arial" panose="020B0604020202020204" pitchFamily="34" charset="0"/>
                <a:ea typeface="Aptos" panose="020B0004020202020204" pitchFamily="34" charset="0"/>
                <a:cs typeface="Arial" panose="020B0604020202020204" pitchFamily="34" charset="0"/>
              </a:rPr>
              <a:t>mateix </a:t>
            </a:r>
            <a:r>
              <a:rPr lang="ca-ES" sz="1600" dirty="0">
                <a:effectLst/>
                <a:latin typeface="Arial" panose="020B0604020202020204" pitchFamily="34" charset="0"/>
                <a:ea typeface="Aptos" panose="020B0004020202020204" pitchFamily="34" charset="0"/>
                <a:cs typeface="Arial" panose="020B0604020202020204" pitchFamily="34" charset="0"/>
              </a:rPr>
              <a:t>expedient de contractació)</a:t>
            </a:r>
            <a:r>
              <a:rPr lang="ca-ES" sz="1600" dirty="0">
                <a:latin typeface="Arial" panose="020B0604020202020204" pitchFamily="34" charset="0"/>
                <a:cs typeface="Arial" panose="020B0604020202020204" pitchFamily="34" charset="0"/>
              </a:rPr>
              <a:t> el que suposa el 6% del total dels lots licitats per procediments oberts.</a:t>
            </a:r>
          </a:p>
        </p:txBody>
      </p:sp>
      <p:sp>
        <p:nvSpPr>
          <p:cNvPr id="8" name="QuadreDeText 7">
            <a:extLst>
              <a:ext uri="{FF2B5EF4-FFF2-40B4-BE49-F238E27FC236}">
                <a16:creationId xmlns:a16="http://schemas.microsoft.com/office/drawing/2014/main" id="{D3F41BB1-693B-ACAA-F2B6-AD24A8642ADD}"/>
              </a:ext>
            </a:extLst>
          </p:cNvPr>
          <p:cNvSpPr txBox="1"/>
          <p:nvPr/>
        </p:nvSpPr>
        <p:spPr>
          <a:xfrm>
            <a:off x="596357" y="4089211"/>
            <a:ext cx="5725032" cy="2308324"/>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contracte</a:t>
            </a:r>
            <a:r>
              <a:rPr lang="ca-ES" sz="1600" dirty="0">
                <a:latin typeface="Arial" panose="020B0604020202020204" pitchFamily="34" charset="0"/>
                <a:cs typeface="Arial" panose="020B0604020202020204" pitchFamily="34" charset="0"/>
              </a:rPr>
              <a:t>, els lots/contractes deserts es concentren en serveis i subministraments.</a:t>
            </a:r>
          </a:p>
          <a:p>
            <a:pPr algn="just"/>
            <a:r>
              <a:rPr lang="ca-ES" sz="1600" dirty="0">
                <a:latin typeface="Arial" panose="020B0604020202020204" pitchFamily="34" charset="0"/>
                <a:cs typeface="Arial" panose="020B0604020202020204" pitchFamily="34" charset="0"/>
              </a:rPr>
              <a:t>Destaca el percentatge de lots/contractes deserts corresponent als subministraments ja que representa el 12% del total dels lots licitats de subministraments. Els percentatges de lots deserts corresponents als contractes privats es situa en el 7%. Els contractes de serveis i d’obres presenten els percentatges més baixos (5% i 2%, respectivament.</a:t>
            </a:r>
          </a:p>
        </p:txBody>
      </p:sp>
      <p:sp>
        <p:nvSpPr>
          <p:cNvPr id="9" name="QuadreDeText 8">
            <a:extLst>
              <a:ext uri="{FF2B5EF4-FFF2-40B4-BE49-F238E27FC236}">
                <a16:creationId xmlns:a16="http://schemas.microsoft.com/office/drawing/2014/main" id="{DC9BC717-B097-D6CF-8414-0D8408D4D63F}"/>
              </a:ext>
            </a:extLst>
          </p:cNvPr>
          <p:cNvSpPr txBox="1"/>
          <p:nvPr/>
        </p:nvSpPr>
        <p:spPr>
          <a:xfrm>
            <a:off x="568624" y="8214710"/>
            <a:ext cx="5689022" cy="1569660"/>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funció del </a:t>
            </a:r>
            <a:r>
              <a:rPr lang="ca-ES" sz="1600" u="sng" dirty="0">
                <a:latin typeface="Arial" panose="020B0604020202020204" pitchFamily="34" charset="0"/>
                <a:cs typeface="Arial" panose="020B0604020202020204" pitchFamily="34" charset="0"/>
              </a:rPr>
              <a:t>tipus de procediment</a:t>
            </a:r>
            <a:r>
              <a:rPr lang="ca-ES" sz="1600" dirty="0">
                <a:latin typeface="Arial" panose="020B0604020202020204" pitchFamily="34" charset="0"/>
                <a:cs typeface="Arial" panose="020B0604020202020204" pitchFamily="34" charset="0"/>
              </a:rPr>
              <a:t>, els lots/contractes deserts es concentren en el procediment ordinari, situant-se en el 10% sobre el total de lots licitats per aquest procediment.</a:t>
            </a:r>
          </a:p>
          <a:p>
            <a:pPr algn="just"/>
            <a:r>
              <a:rPr lang="ca-ES" sz="1600" dirty="0">
                <a:latin typeface="Arial" panose="020B0604020202020204" pitchFamily="34" charset="0"/>
                <a:cs typeface="Arial" panose="020B0604020202020204" pitchFamily="34" charset="0"/>
              </a:rPr>
              <a:t>El percentatge de lots/contractes deserts corresponents a procediments simplificats es situa en el 5%.</a:t>
            </a:r>
          </a:p>
        </p:txBody>
      </p:sp>
      <p:pic>
        <p:nvPicPr>
          <p:cNvPr id="5" name="Imatge 4">
            <a:extLst>
              <a:ext uri="{FF2B5EF4-FFF2-40B4-BE49-F238E27FC236}">
                <a16:creationId xmlns:a16="http://schemas.microsoft.com/office/drawing/2014/main" id="{DC8EFDCC-149B-209D-1991-2C16C56D3654}"/>
              </a:ext>
            </a:extLst>
          </p:cNvPr>
          <p:cNvPicPr>
            <a:picLocks noChangeAspect="1"/>
          </p:cNvPicPr>
          <p:nvPr/>
        </p:nvPicPr>
        <p:blipFill>
          <a:blip r:embed="rId2"/>
          <a:stretch>
            <a:fillRect/>
          </a:stretch>
        </p:blipFill>
        <p:spPr>
          <a:xfrm>
            <a:off x="668048" y="6400876"/>
            <a:ext cx="5581650" cy="1670050"/>
          </a:xfrm>
          <a:prstGeom prst="rect">
            <a:avLst/>
          </a:prstGeom>
        </p:spPr>
      </p:pic>
      <p:pic>
        <p:nvPicPr>
          <p:cNvPr id="6" name="Imatge 5">
            <a:extLst>
              <a:ext uri="{FF2B5EF4-FFF2-40B4-BE49-F238E27FC236}">
                <a16:creationId xmlns:a16="http://schemas.microsoft.com/office/drawing/2014/main" id="{608F8E58-634C-B816-B134-8ADC2D278F3A}"/>
              </a:ext>
            </a:extLst>
          </p:cNvPr>
          <p:cNvPicPr>
            <a:picLocks noChangeAspect="1"/>
          </p:cNvPicPr>
          <p:nvPr/>
        </p:nvPicPr>
        <p:blipFill>
          <a:blip r:embed="rId3"/>
          <a:stretch>
            <a:fillRect/>
          </a:stretch>
        </p:blipFill>
        <p:spPr>
          <a:xfrm>
            <a:off x="638175" y="9928154"/>
            <a:ext cx="5581650" cy="1670050"/>
          </a:xfrm>
          <a:prstGeom prst="rect">
            <a:avLst/>
          </a:prstGeom>
        </p:spPr>
      </p:pic>
    </p:spTree>
    <p:extLst>
      <p:ext uri="{BB962C8B-B14F-4D97-AF65-F5344CB8AC3E}">
        <p14:creationId xmlns:p14="http://schemas.microsoft.com/office/powerpoint/2010/main" val="1589242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7725B2C-DED3-E9E4-6E1A-E7987FBF1810}"/>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A9603F-5269-F2A0-5633-C8EDFC0EBD8C}"/>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BAA51D76-51F5-2F93-5772-FB019C8FE98D}"/>
              </a:ext>
            </a:extLst>
          </p:cNvPr>
          <p:cNvSpPr txBox="1"/>
          <p:nvPr/>
        </p:nvSpPr>
        <p:spPr>
          <a:xfrm>
            <a:off x="561268" y="6096000"/>
            <a:ext cx="57354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a-ES" sz="3600" b="1" dirty="0">
                <a:solidFill>
                  <a:srgbClr val="0000FF"/>
                </a:solidFill>
                <a:latin typeface="Calibri" panose="020F0502020204030204"/>
              </a:rPr>
              <a:t>TIPOLOGIA DE LES EMPRESES</a:t>
            </a:r>
            <a:endPar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360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FC07BC5E-4E03-4C02-821A-1E1C6B373B56}"/>
              </a:ext>
            </a:extLst>
          </p:cNvPr>
          <p:cNvSpPr txBox="1"/>
          <p:nvPr/>
        </p:nvSpPr>
        <p:spPr>
          <a:xfrm>
            <a:off x="369651" y="470281"/>
            <a:ext cx="5567632" cy="584775"/>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5.1. ADJUDICATÀRIES PER PROCEDIMENT OBERT</a:t>
            </a:r>
          </a:p>
        </p:txBody>
      </p:sp>
      <p:sp>
        <p:nvSpPr>
          <p:cNvPr id="7" name="Contenidor de número de diapositiva 6">
            <a:extLst>
              <a:ext uri="{FF2B5EF4-FFF2-40B4-BE49-F238E27FC236}">
                <a16:creationId xmlns:a16="http://schemas.microsoft.com/office/drawing/2014/main" id="{252544E7-C39F-4055-8EF2-E7395BD436FA}"/>
              </a:ext>
            </a:extLst>
          </p:cNvPr>
          <p:cNvSpPr>
            <a:spLocks noGrp="1"/>
          </p:cNvSpPr>
          <p:nvPr>
            <p:ph type="sldNum" sz="quarter" idx="12"/>
          </p:nvPr>
        </p:nvSpPr>
        <p:spPr>
          <a:xfrm>
            <a:off x="5937283" y="11527971"/>
            <a:ext cx="449230" cy="421321"/>
          </a:xfrm>
        </p:spPr>
        <p:txBody>
          <a:bodyPr/>
          <a:lstStyle/>
          <a:p>
            <a:fld id="{69A02D07-1340-466E-8F89-ABB91E672000}" type="slidenum">
              <a:rPr lang="ca-ES" b="1" smtClean="0">
                <a:solidFill>
                  <a:schemeClr val="tx1"/>
                </a:solidFill>
              </a:rPr>
              <a:t>43</a:t>
            </a:fld>
            <a:endParaRPr lang="ca-ES" b="1" dirty="0">
              <a:solidFill>
                <a:schemeClr val="tx1"/>
              </a:solidFill>
            </a:endParaRPr>
          </a:p>
        </p:txBody>
      </p:sp>
      <p:sp>
        <p:nvSpPr>
          <p:cNvPr id="11" name="QuadreDeText 10">
            <a:extLst>
              <a:ext uri="{FF2B5EF4-FFF2-40B4-BE49-F238E27FC236}">
                <a16:creationId xmlns:a16="http://schemas.microsoft.com/office/drawing/2014/main" id="{64F30C8D-4D1A-512B-3B48-B073239A7BB1}"/>
              </a:ext>
            </a:extLst>
          </p:cNvPr>
          <p:cNvSpPr txBox="1"/>
          <p:nvPr/>
        </p:nvSpPr>
        <p:spPr>
          <a:xfrm>
            <a:off x="369651" y="1258111"/>
            <a:ext cx="610258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funció de la informació obtinguda </a:t>
            </a:r>
            <a:r>
              <a:rPr lang="ca-ES" sz="1600" dirty="0">
                <a:solidFill>
                  <a:prstClr val="black"/>
                </a:solidFill>
                <a:latin typeface="Arial"/>
              </a:rPr>
              <a:t>es presenten les següents taules per tal d’analitzar</a:t>
            </a:r>
            <a:r>
              <a:rPr kumimoji="0" lang="ca-ES" sz="1600" b="0" i="0" u="none" strike="noStrike" kern="1200" cap="none" spc="0" normalizeH="0" baseline="0" noProof="0" dirty="0">
                <a:ln>
                  <a:noFill/>
                </a:ln>
                <a:solidFill>
                  <a:prstClr val="black"/>
                </a:solidFill>
                <a:effectLst/>
                <a:uLnTx/>
                <a:uFillTx/>
                <a:latin typeface="Arial"/>
                <a:ea typeface="+mn-ea"/>
                <a:cs typeface="+mn-cs"/>
              </a:rPr>
              <a:t> la </a:t>
            </a:r>
            <a:r>
              <a:rPr kumimoji="0" lang="ca-ES" sz="1600" b="0" i="0" u="sng" strike="noStrike" kern="1200" cap="none" spc="0" normalizeH="0" baseline="0" noProof="0" dirty="0">
                <a:ln>
                  <a:noFill/>
                </a:ln>
                <a:solidFill>
                  <a:prstClr val="black"/>
                </a:solidFill>
                <a:effectLst/>
                <a:uLnTx/>
                <a:uFillTx/>
                <a:latin typeface="Arial"/>
                <a:ea typeface="+mn-ea"/>
                <a:cs typeface="+mn-cs"/>
              </a:rPr>
              <a:t>tipologia de les empreses adjudicatàries</a:t>
            </a:r>
            <a:r>
              <a:rPr kumimoji="0" lang="ca-ES" sz="1600" b="0" i="0" u="none" strike="noStrike" kern="1200" cap="none" spc="0" normalizeH="0" baseline="0" noProof="0" dirty="0">
                <a:ln>
                  <a:noFill/>
                </a:ln>
                <a:solidFill>
                  <a:prstClr val="black"/>
                </a:solidFill>
                <a:effectLst/>
                <a:uLnTx/>
                <a:uFillTx/>
                <a:latin typeface="Arial"/>
                <a:ea typeface="+mn-ea"/>
                <a:cs typeface="+mn-cs"/>
              </a:rPr>
              <a:t> dels procediments oberts adjudicats al llarg de 2024.</a:t>
            </a:r>
          </a:p>
        </p:txBody>
      </p:sp>
      <p:sp>
        <p:nvSpPr>
          <p:cNvPr id="12" name="QuadreDeText 11">
            <a:extLst>
              <a:ext uri="{FF2B5EF4-FFF2-40B4-BE49-F238E27FC236}">
                <a16:creationId xmlns:a16="http://schemas.microsoft.com/office/drawing/2014/main" id="{DCAFCF32-E644-0A1D-2409-82FBD81C3E19}"/>
              </a:ext>
            </a:extLst>
          </p:cNvPr>
          <p:cNvSpPr txBox="1"/>
          <p:nvPr/>
        </p:nvSpPr>
        <p:spPr>
          <a:xfrm>
            <a:off x="418292" y="9698884"/>
            <a:ext cx="6043607" cy="1569660"/>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Analitzant la tipologia de les empreses del conjunt de la Diputació de Barcelona (corporació + sector públic), del nombre total d’empreses adjudicatàries, el 82% han estat pimes, el 13%, grans empreses i el 5% altres tipologies. Quant a l’import, el 83% de l’import total adjudicat ha estat adjudicat a pimes, el 15% a grans empreses i el 2% a altres tipologies.</a:t>
            </a:r>
          </a:p>
        </p:txBody>
      </p:sp>
      <p:sp>
        <p:nvSpPr>
          <p:cNvPr id="14" name="QuadreDeText 13">
            <a:extLst>
              <a:ext uri="{FF2B5EF4-FFF2-40B4-BE49-F238E27FC236}">
                <a16:creationId xmlns:a16="http://schemas.microsoft.com/office/drawing/2014/main" id="{E0A16979-FD34-1842-4CDC-2C40332D892B}"/>
              </a:ext>
            </a:extLst>
          </p:cNvPr>
          <p:cNvSpPr txBox="1"/>
          <p:nvPr/>
        </p:nvSpPr>
        <p:spPr>
          <a:xfrm>
            <a:off x="362765" y="4077799"/>
            <a:ext cx="6023748"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sector públic no disposem d’una informació més detallada pel que fa a la tipologia de les pimes.</a:t>
            </a:r>
          </a:p>
        </p:txBody>
      </p:sp>
      <p:pic>
        <p:nvPicPr>
          <p:cNvPr id="274" name="Imatge 273">
            <a:extLst>
              <a:ext uri="{FF2B5EF4-FFF2-40B4-BE49-F238E27FC236}">
                <a16:creationId xmlns:a16="http://schemas.microsoft.com/office/drawing/2014/main" id="{19CB8C0A-19B8-000E-A46F-7214F44DC41C}"/>
              </a:ext>
            </a:extLst>
          </p:cNvPr>
          <p:cNvPicPr>
            <a:picLocks noChangeAspect="1"/>
          </p:cNvPicPr>
          <p:nvPr/>
        </p:nvPicPr>
        <p:blipFill>
          <a:blip r:embed="rId2"/>
          <a:stretch>
            <a:fillRect/>
          </a:stretch>
        </p:blipFill>
        <p:spPr>
          <a:xfrm>
            <a:off x="471481" y="4830076"/>
            <a:ext cx="6000750" cy="933450"/>
          </a:xfrm>
          <a:prstGeom prst="rect">
            <a:avLst/>
          </a:prstGeom>
        </p:spPr>
      </p:pic>
      <p:pic>
        <p:nvPicPr>
          <p:cNvPr id="3" name="Imatge 2">
            <a:extLst>
              <a:ext uri="{FF2B5EF4-FFF2-40B4-BE49-F238E27FC236}">
                <a16:creationId xmlns:a16="http://schemas.microsoft.com/office/drawing/2014/main" id="{15E11F26-1CE8-E8E4-03A1-0A81E91D8B2A}"/>
              </a:ext>
            </a:extLst>
          </p:cNvPr>
          <p:cNvPicPr>
            <a:picLocks noChangeAspect="1"/>
          </p:cNvPicPr>
          <p:nvPr/>
        </p:nvPicPr>
        <p:blipFill>
          <a:blip r:embed="rId3"/>
          <a:stretch>
            <a:fillRect/>
          </a:stretch>
        </p:blipFill>
        <p:spPr>
          <a:xfrm>
            <a:off x="461149" y="2425662"/>
            <a:ext cx="6000750" cy="1485900"/>
          </a:xfrm>
          <a:prstGeom prst="rect">
            <a:avLst/>
          </a:prstGeom>
        </p:spPr>
      </p:pic>
      <p:pic>
        <p:nvPicPr>
          <p:cNvPr id="4" name="Imatge 3">
            <a:extLst>
              <a:ext uri="{FF2B5EF4-FFF2-40B4-BE49-F238E27FC236}">
                <a16:creationId xmlns:a16="http://schemas.microsoft.com/office/drawing/2014/main" id="{CDBE2A1B-E183-055E-5536-56256FFAC358}"/>
              </a:ext>
            </a:extLst>
          </p:cNvPr>
          <p:cNvPicPr>
            <a:picLocks noChangeAspect="1"/>
          </p:cNvPicPr>
          <p:nvPr/>
        </p:nvPicPr>
        <p:blipFill>
          <a:blip r:embed="rId4"/>
          <a:stretch>
            <a:fillRect/>
          </a:stretch>
        </p:blipFill>
        <p:spPr>
          <a:xfrm>
            <a:off x="471481" y="6092180"/>
            <a:ext cx="6000750" cy="933450"/>
          </a:xfrm>
          <a:prstGeom prst="rect">
            <a:avLst/>
          </a:prstGeom>
        </p:spPr>
      </p:pic>
      <p:pic>
        <p:nvPicPr>
          <p:cNvPr id="5" name="Imatge 4">
            <a:extLst>
              <a:ext uri="{FF2B5EF4-FFF2-40B4-BE49-F238E27FC236}">
                <a16:creationId xmlns:a16="http://schemas.microsoft.com/office/drawing/2014/main" id="{6A2EB123-A2B5-F332-5249-234C1D5FB9F9}"/>
              </a:ext>
            </a:extLst>
          </p:cNvPr>
          <p:cNvPicPr>
            <a:picLocks noChangeAspect="1"/>
          </p:cNvPicPr>
          <p:nvPr/>
        </p:nvPicPr>
        <p:blipFill>
          <a:blip r:embed="rId5"/>
          <a:stretch>
            <a:fillRect/>
          </a:stretch>
        </p:blipFill>
        <p:spPr>
          <a:xfrm>
            <a:off x="-199334" y="7273618"/>
            <a:ext cx="4205416" cy="2165838"/>
          </a:xfrm>
          <a:prstGeom prst="rect">
            <a:avLst/>
          </a:prstGeom>
        </p:spPr>
      </p:pic>
      <p:pic>
        <p:nvPicPr>
          <p:cNvPr id="6" name="Imatge 5">
            <a:extLst>
              <a:ext uri="{FF2B5EF4-FFF2-40B4-BE49-F238E27FC236}">
                <a16:creationId xmlns:a16="http://schemas.microsoft.com/office/drawing/2014/main" id="{3A16F121-D7D3-0768-2120-640EEC6EA97E}"/>
              </a:ext>
            </a:extLst>
          </p:cNvPr>
          <p:cNvPicPr>
            <a:picLocks noChangeAspect="1"/>
          </p:cNvPicPr>
          <p:nvPr/>
        </p:nvPicPr>
        <p:blipFill>
          <a:blip r:embed="rId6"/>
          <a:stretch>
            <a:fillRect/>
          </a:stretch>
        </p:blipFill>
        <p:spPr>
          <a:xfrm>
            <a:off x="2905870" y="7273618"/>
            <a:ext cx="4205416" cy="2165838"/>
          </a:xfrm>
          <a:prstGeom prst="rect">
            <a:avLst/>
          </a:prstGeom>
        </p:spPr>
      </p:pic>
    </p:spTree>
    <p:extLst>
      <p:ext uri="{BB962C8B-B14F-4D97-AF65-F5344CB8AC3E}">
        <p14:creationId xmlns:p14="http://schemas.microsoft.com/office/powerpoint/2010/main" val="3831106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8B69556A-9DF8-B5FA-8932-5BBD194155AD}"/>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44</a:t>
            </a:fld>
            <a:endParaRPr lang="ca-ES" b="1" dirty="0">
              <a:solidFill>
                <a:schemeClr val="tx1"/>
              </a:solidFill>
            </a:endParaRPr>
          </a:p>
        </p:txBody>
      </p:sp>
      <p:sp>
        <p:nvSpPr>
          <p:cNvPr id="7" name="QuadreDeText 6">
            <a:extLst>
              <a:ext uri="{FF2B5EF4-FFF2-40B4-BE49-F238E27FC236}">
                <a16:creationId xmlns:a16="http://schemas.microsoft.com/office/drawing/2014/main" id="{35CAFA7C-CF93-401C-FF74-7236AD42AD11}"/>
              </a:ext>
            </a:extLst>
          </p:cNvPr>
          <p:cNvSpPr txBox="1"/>
          <p:nvPr/>
        </p:nvSpPr>
        <p:spPr>
          <a:xfrm>
            <a:off x="273655" y="242708"/>
            <a:ext cx="628540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5. TIPOLOGIA DE LES EMPRESES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 ADJUDICATÀRIES PER PROCEDIMENT OBERT</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5.1.1. PER TIPUS DE CONTRACTE</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9" name="QuadreDeText 8">
            <a:extLst>
              <a:ext uri="{FF2B5EF4-FFF2-40B4-BE49-F238E27FC236}">
                <a16:creationId xmlns:a16="http://schemas.microsoft.com/office/drawing/2014/main" id="{B153CBC8-A06A-6A2A-4E10-30498FB97A6C}"/>
              </a:ext>
            </a:extLst>
          </p:cNvPr>
          <p:cNvSpPr txBox="1"/>
          <p:nvPr/>
        </p:nvSpPr>
        <p:spPr>
          <a:xfrm>
            <a:off x="175008" y="9887545"/>
            <a:ext cx="6356673" cy="1569660"/>
          </a:xfrm>
          <a:prstGeom prst="rect">
            <a:avLst/>
          </a:prstGeom>
          <a:noFill/>
        </p:spPr>
        <p:txBody>
          <a:bodyPr wrap="square" rtlCol="0">
            <a:spAutoFit/>
          </a:bodyPr>
          <a:lstStyle/>
          <a:p>
            <a:pPr algn="just"/>
            <a:r>
              <a:rPr lang="ca-ES" sz="1600" dirty="0"/>
              <a:t>Des del punt de vista del tipus de contracte, pel que fa al </a:t>
            </a:r>
            <a:r>
              <a:rPr lang="ca-ES" sz="1600" u="sng" dirty="0"/>
              <a:t>nombre</a:t>
            </a:r>
            <a:r>
              <a:rPr lang="ca-ES" sz="1600" dirty="0"/>
              <a:t>, s’adjudiquen a pimes el 93% dels contractes d’obres, el 80% dels contractes de serveis i el 84% dels contractes de subministraments. Pel que fa als </a:t>
            </a:r>
            <a:r>
              <a:rPr lang="ca-ES" sz="1600" u="sng" dirty="0"/>
              <a:t>imports</a:t>
            </a:r>
            <a:r>
              <a:rPr lang="ca-ES" sz="1600" dirty="0"/>
              <a:t> adjudicats, s’adjudiquen a pimes el 93% de l’import adjudicat en obres, el 70% de l’import adjudicat a serveis i el 75% de l’import adjudicat a subministraments.</a:t>
            </a:r>
          </a:p>
        </p:txBody>
      </p:sp>
      <p:pic>
        <p:nvPicPr>
          <p:cNvPr id="5" name="Imatge 4">
            <a:extLst>
              <a:ext uri="{FF2B5EF4-FFF2-40B4-BE49-F238E27FC236}">
                <a16:creationId xmlns:a16="http://schemas.microsoft.com/office/drawing/2014/main" id="{B573ED28-C9F9-2017-4379-5EA1B3AE061F}"/>
              </a:ext>
            </a:extLst>
          </p:cNvPr>
          <p:cNvPicPr>
            <a:picLocks noChangeAspect="1"/>
          </p:cNvPicPr>
          <p:nvPr/>
        </p:nvPicPr>
        <p:blipFill>
          <a:blip r:embed="rId2"/>
          <a:stretch>
            <a:fillRect/>
          </a:stretch>
        </p:blipFill>
        <p:spPr>
          <a:xfrm>
            <a:off x="311451" y="1125577"/>
            <a:ext cx="6276231" cy="2090944"/>
          </a:xfrm>
          <a:prstGeom prst="rect">
            <a:avLst/>
          </a:prstGeom>
        </p:spPr>
      </p:pic>
      <p:pic>
        <p:nvPicPr>
          <p:cNvPr id="10" name="Imatge 9">
            <a:extLst>
              <a:ext uri="{FF2B5EF4-FFF2-40B4-BE49-F238E27FC236}">
                <a16:creationId xmlns:a16="http://schemas.microsoft.com/office/drawing/2014/main" id="{B0496570-2354-1981-C888-232365CCE3A8}"/>
              </a:ext>
            </a:extLst>
          </p:cNvPr>
          <p:cNvPicPr>
            <a:picLocks noChangeAspect="1"/>
          </p:cNvPicPr>
          <p:nvPr/>
        </p:nvPicPr>
        <p:blipFill>
          <a:blip r:embed="rId3"/>
          <a:stretch>
            <a:fillRect/>
          </a:stretch>
        </p:blipFill>
        <p:spPr>
          <a:xfrm>
            <a:off x="311451" y="3416241"/>
            <a:ext cx="6247610" cy="6232735"/>
          </a:xfrm>
          <a:prstGeom prst="rect">
            <a:avLst/>
          </a:prstGeom>
        </p:spPr>
      </p:pic>
    </p:spTree>
    <p:extLst>
      <p:ext uri="{BB962C8B-B14F-4D97-AF65-F5344CB8AC3E}">
        <p14:creationId xmlns:p14="http://schemas.microsoft.com/office/powerpoint/2010/main" val="123714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5F6E22-9E6D-F88F-4897-DFBAAC32131F}"/>
              </a:ext>
            </a:extLst>
          </p:cNvPr>
          <p:cNvSpPr>
            <a:spLocks noGrp="1"/>
          </p:cNvSpPr>
          <p:nvPr>
            <p:ph type="sldNum" sz="quarter" idx="12"/>
          </p:nvPr>
        </p:nvSpPr>
        <p:spPr>
          <a:xfrm>
            <a:off x="5997039" y="11335807"/>
            <a:ext cx="425100" cy="649111"/>
          </a:xfrm>
        </p:spPr>
        <p:txBody>
          <a:bodyPr/>
          <a:lstStyle/>
          <a:p>
            <a:fld id="{69A02D07-1340-466E-8F89-ABB91E672000}" type="slidenum">
              <a:rPr lang="ca-ES" b="1" smtClean="0">
                <a:solidFill>
                  <a:schemeClr val="tx1"/>
                </a:solidFill>
              </a:rPr>
              <a:t>45</a:t>
            </a:fld>
            <a:endParaRPr lang="ca-ES" b="1">
              <a:solidFill>
                <a:schemeClr val="tx1"/>
              </a:solidFill>
            </a:endParaRPr>
          </a:p>
        </p:txBody>
      </p:sp>
      <p:sp>
        <p:nvSpPr>
          <p:cNvPr id="6" name="QuadreDeText 5">
            <a:extLst>
              <a:ext uri="{FF2B5EF4-FFF2-40B4-BE49-F238E27FC236}">
                <a16:creationId xmlns:a16="http://schemas.microsoft.com/office/drawing/2014/main" id="{5A113D24-D322-D5BF-0F9E-1FF51D67F2DA}"/>
              </a:ext>
            </a:extLst>
          </p:cNvPr>
          <p:cNvSpPr txBox="1"/>
          <p:nvPr/>
        </p:nvSpPr>
        <p:spPr>
          <a:xfrm>
            <a:off x="382833" y="379294"/>
            <a:ext cx="630440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5. TIPOLOGIA DE LES EMPRESES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 ADJUDICATÀRIES PER PROCEDIMENT OBERT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5.1.2. PER TIPUS DE </a:t>
            </a:r>
            <a:r>
              <a:rPr lang="ca-ES" sz="1600" b="1" dirty="0">
                <a:solidFill>
                  <a:srgbClr val="0000FF"/>
                </a:solidFill>
                <a:latin typeface="Arial"/>
              </a:rPr>
              <a:t>PROCEDIMENT</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8" name="QuadreDeText 7">
            <a:extLst>
              <a:ext uri="{FF2B5EF4-FFF2-40B4-BE49-F238E27FC236}">
                <a16:creationId xmlns:a16="http://schemas.microsoft.com/office/drawing/2014/main" id="{8E507938-8E34-9165-17DC-C34CB0245619}"/>
              </a:ext>
            </a:extLst>
          </p:cNvPr>
          <p:cNvSpPr txBox="1"/>
          <p:nvPr/>
        </p:nvSpPr>
        <p:spPr>
          <a:xfrm>
            <a:off x="267422" y="9288021"/>
            <a:ext cx="6268150" cy="2062103"/>
          </a:xfrm>
          <a:prstGeom prst="rect">
            <a:avLst/>
          </a:prstGeom>
          <a:noFill/>
        </p:spPr>
        <p:txBody>
          <a:bodyPr wrap="square" rtlCol="0">
            <a:spAutoFit/>
          </a:bodyPr>
          <a:lstStyle/>
          <a:p>
            <a:pPr algn="just"/>
            <a:r>
              <a:rPr lang="ca-ES" sz="1600" dirty="0"/>
              <a:t>Des del punt de vista del tipus de procediment obert emprat,  pel que fa al </a:t>
            </a:r>
            <a:r>
              <a:rPr lang="ca-ES" sz="1600" u="sng" dirty="0"/>
              <a:t>nombre</a:t>
            </a:r>
            <a:r>
              <a:rPr lang="ca-ES" sz="1600" dirty="0"/>
              <a:t>, s’ha adjudicat a pimes el 79% de les adjudicacions per procediment ordinari, el 91% de les adjudicacions per procediment simplificat i el 83% de les adjudicacions per procediment </a:t>
            </a:r>
            <a:r>
              <a:rPr lang="ca-ES" sz="1600" dirty="0" err="1"/>
              <a:t>simplicat</a:t>
            </a:r>
            <a:r>
              <a:rPr lang="ca-ES" sz="1600" dirty="0"/>
              <a:t>-sumari. Pel que fa als </a:t>
            </a:r>
            <a:r>
              <a:rPr lang="ca-ES" sz="1600" u="sng" dirty="0"/>
              <a:t>imports</a:t>
            </a:r>
            <a:r>
              <a:rPr lang="ca-ES" sz="1600" dirty="0"/>
              <a:t>, s’ha adjudicat a pimes el 70% de l’import adjudicat per procediment ordinari, el 96% de l’import adjudicat per procediment simplificat i el 92% de l’import adjudicat per procediment simplificat-ordinari.</a:t>
            </a:r>
          </a:p>
        </p:txBody>
      </p:sp>
      <p:pic>
        <p:nvPicPr>
          <p:cNvPr id="4" name="Imatge 3">
            <a:extLst>
              <a:ext uri="{FF2B5EF4-FFF2-40B4-BE49-F238E27FC236}">
                <a16:creationId xmlns:a16="http://schemas.microsoft.com/office/drawing/2014/main" id="{5A5034D4-2603-C56C-92FB-54E14646498B}"/>
              </a:ext>
            </a:extLst>
          </p:cNvPr>
          <p:cNvPicPr>
            <a:picLocks noChangeAspect="1"/>
          </p:cNvPicPr>
          <p:nvPr/>
        </p:nvPicPr>
        <p:blipFill>
          <a:blip r:embed="rId2"/>
          <a:stretch>
            <a:fillRect/>
          </a:stretch>
        </p:blipFill>
        <p:spPr>
          <a:xfrm>
            <a:off x="382833" y="1480407"/>
            <a:ext cx="6039306" cy="1992582"/>
          </a:xfrm>
          <a:prstGeom prst="rect">
            <a:avLst/>
          </a:prstGeom>
        </p:spPr>
      </p:pic>
      <p:pic>
        <p:nvPicPr>
          <p:cNvPr id="7" name="Imatge 6">
            <a:extLst>
              <a:ext uri="{FF2B5EF4-FFF2-40B4-BE49-F238E27FC236}">
                <a16:creationId xmlns:a16="http://schemas.microsoft.com/office/drawing/2014/main" id="{5660BA5F-DB7F-F72E-C8EE-174E63EEDF32}"/>
              </a:ext>
            </a:extLst>
          </p:cNvPr>
          <p:cNvPicPr>
            <a:picLocks noChangeAspect="1"/>
          </p:cNvPicPr>
          <p:nvPr/>
        </p:nvPicPr>
        <p:blipFill>
          <a:blip r:embed="rId3"/>
          <a:stretch>
            <a:fillRect/>
          </a:stretch>
        </p:blipFill>
        <p:spPr>
          <a:xfrm>
            <a:off x="334113" y="3686947"/>
            <a:ext cx="6088026" cy="5387116"/>
          </a:xfrm>
          <a:prstGeom prst="rect">
            <a:avLst/>
          </a:prstGeom>
        </p:spPr>
      </p:pic>
    </p:spTree>
    <p:extLst>
      <p:ext uri="{BB962C8B-B14F-4D97-AF65-F5344CB8AC3E}">
        <p14:creationId xmlns:p14="http://schemas.microsoft.com/office/powerpoint/2010/main" val="2904404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9E7FC74-1923-407B-B890-2621B5626F4C}"/>
              </a:ext>
            </a:extLst>
          </p:cNvPr>
          <p:cNvSpPr>
            <a:spLocks noGrp="1"/>
          </p:cNvSpPr>
          <p:nvPr>
            <p:ph type="sldNum" sz="quarter" idx="12"/>
          </p:nvPr>
        </p:nvSpPr>
        <p:spPr>
          <a:xfrm>
            <a:off x="5866409" y="11300181"/>
            <a:ext cx="520103" cy="649111"/>
          </a:xfrm>
        </p:spPr>
        <p:txBody>
          <a:bodyPr/>
          <a:lstStyle/>
          <a:p>
            <a:fld id="{69A02D07-1340-466E-8F89-ABB91E672000}" type="slidenum">
              <a:rPr lang="ca-ES" b="1" smtClean="0">
                <a:solidFill>
                  <a:schemeClr val="tx1"/>
                </a:solidFill>
              </a:rPr>
              <a:t>46</a:t>
            </a:fld>
            <a:endParaRPr lang="ca-ES" b="1">
              <a:solidFill>
                <a:schemeClr val="tx1"/>
              </a:solidFill>
            </a:endParaRPr>
          </a:p>
        </p:txBody>
      </p:sp>
      <p:sp>
        <p:nvSpPr>
          <p:cNvPr id="3" name="QuadreDeText 2">
            <a:extLst>
              <a:ext uri="{FF2B5EF4-FFF2-40B4-BE49-F238E27FC236}">
                <a16:creationId xmlns:a16="http://schemas.microsoft.com/office/drawing/2014/main" id="{F0FBFDD8-FCC9-6C63-C77A-3D3332575D58}"/>
              </a:ext>
            </a:extLst>
          </p:cNvPr>
          <p:cNvSpPr txBox="1"/>
          <p:nvPr/>
        </p:nvSpPr>
        <p:spPr>
          <a:xfrm>
            <a:off x="573267" y="1533656"/>
            <a:ext cx="5711459" cy="3539430"/>
          </a:xfrm>
          <a:prstGeom prst="rect">
            <a:avLst/>
          </a:prstGeom>
          <a:noFill/>
        </p:spPr>
        <p:txBody>
          <a:bodyPr wrap="square" rtlCol="0">
            <a:spAutoFit/>
          </a:bodyPr>
          <a:lstStyle/>
          <a:p>
            <a:pPr algn="just" defTabSz="914400"/>
            <a:r>
              <a:rPr lang="ca-ES" sz="1600" dirty="0">
                <a:solidFill>
                  <a:prstClr val="black"/>
                </a:solidFill>
                <a:latin typeface="Arial"/>
              </a:rPr>
              <a:t>Pel que fa a la </a:t>
            </a:r>
            <a:r>
              <a:rPr lang="ca-ES" sz="1600" u="sng" dirty="0">
                <a:solidFill>
                  <a:prstClr val="black"/>
                </a:solidFill>
                <a:latin typeface="Arial"/>
              </a:rPr>
              <a:t>tipologia del total d’empreses licitadores </a:t>
            </a:r>
            <a:r>
              <a:rPr lang="ca-ES" sz="1600" dirty="0">
                <a:solidFill>
                  <a:prstClr val="black"/>
                </a:solidFill>
                <a:latin typeface="Arial"/>
              </a:rPr>
              <a:t>corresponents a les licitacions adjudicades per procediment obert en aquest període,</a:t>
            </a:r>
            <a:r>
              <a:rPr kumimoji="0" lang="ca-ES" sz="1600" b="0" i="0" u="none" strike="noStrike" kern="1200" cap="none" spc="0" normalizeH="0" baseline="0" noProof="0" dirty="0">
                <a:ln>
                  <a:noFill/>
                </a:ln>
                <a:solidFill>
                  <a:prstClr val="black"/>
                </a:solidFill>
                <a:effectLst/>
                <a:uLnTx/>
                <a:uFillTx/>
                <a:latin typeface="Arial"/>
                <a:ea typeface="+mn-ea"/>
                <a:cs typeface="+mn-cs"/>
              </a:rPr>
              <a:t> només es farà referència a les adjudicacions realitzades per les diferents àrees de la corporació al no disposar d’aquesta informació en les adjudicacions del sector públic.</a:t>
            </a:r>
            <a:r>
              <a:rPr lang="ca-ES" sz="1600" dirty="0">
                <a:solidFill>
                  <a:prstClr val="black"/>
                </a:solidFill>
                <a:latin typeface="Arial"/>
              </a:rPr>
              <a:t> </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En 2024, del total d’empreses licitadores, 1.689, el 87% han estat pimes, el 9% han estat grans empreses i el 4% altres tipologies. </a:t>
            </a:r>
          </a:p>
          <a:p>
            <a:pPr algn="just" defTabSz="914400"/>
            <a:r>
              <a:rPr lang="ca-ES" sz="1600" dirty="0">
                <a:solidFill>
                  <a:prstClr val="black"/>
                </a:solidFill>
                <a:latin typeface="Arial"/>
              </a:rPr>
              <a:t>Dins del total d’empreses licitadores que han estat pimes (1.456), el 41% han estat microempreses, el 38% petites empreses i el 21% mitjanes empreses.</a:t>
            </a:r>
          </a:p>
          <a:p>
            <a:pPr algn="just" defTabSz="914400"/>
            <a:endParaRPr lang="ca-ES" sz="1600" dirty="0">
              <a:solidFill>
                <a:prstClr val="black"/>
              </a:solidFill>
              <a:latin typeface="Arial"/>
            </a:endParaRPr>
          </a:p>
        </p:txBody>
      </p:sp>
      <p:sp>
        <p:nvSpPr>
          <p:cNvPr id="6" name="2 CuadroTexto">
            <a:extLst>
              <a:ext uri="{FF2B5EF4-FFF2-40B4-BE49-F238E27FC236}">
                <a16:creationId xmlns:a16="http://schemas.microsoft.com/office/drawing/2014/main" id="{9CB550AC-6C86-E160-38CB-E829939FF128}"/>
              </a:ext>
            </a:extLst>
          </p:cNvPr>
          <p:cNvSpPr txBox="1"/>
          <p:nvPr/>
        </p:nvSpPr>
        <p:spPr>
          <a:xfrm>
            <a:off x="573267" y="482853"/>
            <a:ext cx="5567632" cy="830997"/>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5.2. LICITADORES PER PROCEDIMENT OBERT</a:t>
            </a:r>
          </a:p>
          <a:p>
            <a:pPr defTabSz="914400"/>
            <a:r>
              <a:rPr lang="ca-ES" sz="1600" b="1" i="1" dirty="0">
                <a:solidFill>
                  <a:srgbClr val="0000FF"/>
                </a:solidFill>
                <a:latin typeface="Arial"/>
              </a:rPr>
              <a:t>            (Àrees de la Corporació)</a:t>
            </a:r>
          </a:p>
        </p:txBody>
      </p:sp>
      <p:pic>
        <p:nvPicPr>
          <p:cNvPr id="8" name="Imatge 7">
            <a:extLst>
              <a:ext uri="{FF2B5EF4-FFF2-40B4-BE49-F238E27FC236}">
                <a16:creationId xmlns:a16="http://schemas.microsoft.com/office/drawing/2014/main" id="{A6AE887C-74C7-DFE0-8F49-4239C2AAF37B}"/>
              </a:ext>
            </a:extLst>
          </p:cNvPr>
          <p:cNvPicPr>
            <a:picLocks noChangeAspect="1"/>
          </p:cNvPicPr>
          <p:nvPr/>
        </p:nvPicPr>
        <p:blipFill>
          <a:blip r:embed="rId2"/>
          <a:stretch>
            <a:fillRect/>
          </a:stretch>
        </p:blipFill>
        <p:spPr>
          <a:xfrm>
            <a:off x="0" y="7409846"/>
            <a:ext cx="4693395" cy="2489902"/>
          </a:xfrm>
          <a:prstGeom prst="rect">
            <a:avLst/>
          </a:prstGeom>
        </p:spPr>
      </p:pic>
      <p:pic>
        <p:nvPicPr>
          <p:cNvPr id="5" name="Imatge 4">
            <a:extLst>
              <a:ext uri="{FF2B5EF4-FFF2-40B4-BE49-F238E27FC236}">
                <a16:creationId xmlns:a16="http://schemas.microsoft.com/office/drawing/2014/main" id="{8FC40A13-F991-4C50-8C07-E044B8364BF8}"/>
              </a:ext>
            </a:extLst>
          </p:cNvPr>
          <p:cNvPicPr>
            <a:picLocks noChangeAspect="1"/>
          </p:cNvPicPr>
          <p:nvPr/>
        </p:nvPicPr>
        <p:blipFill>
          <a:blip r:embed="rId3"/>
          <a:stretch>
            <a:fillRect/>
          </a:stretch>
        </p:blipFill>
        <p:spPr>
          <a:xfrm>
            <a:off x="1060759" y="5189014"/>
            <a:ext cx="4736481" cy="1813972"/>
          </a:xfrm>
          <a:prstGeom prst="rect">
            <a:avLst/>
          </a:prstGeom>
        </p:spPr>
      </p:pic>
      <p:pic>
        <p:nvPicPr>
          <p:cNvPr id="7" name="Imatge 6">
            <a:extLst>
              <a:ext uri="{FF2B5EF4-FFF2-40B4-BE49-F238E27FC236}">
                <a16:creationId xmlns:a16="http://schemas.microsoft.com/office/drawing/2014/main" id="{910AB009-152E-C72D-2A6B-8EC68BF7A4BD}"/>
              </a:ext>
            </a:extLst>
          </p:cNvPr>
          <p:cNvPicPr>
            <a:picLocks noChangeAspect="1"/>
          </p:cNvPicPr>
          <p:nvPr/>
        </p:nvPicPr>
        <p:blipFill>
          <a:blip r:embed="rId4"/>
          <a:stretch>
            <a:fillRect/>
          </a:stretch>
        </p:blipFill>
        <p:spPr>
          <a:xfrm>
            <a:off x="3606400" y="9466041"/>
            <a:ext cx="2971822" cy="1997239"/>
          </a:xfrm>
          <a:prstGeom prst="rect">
            <a:avLst/>
          </a:prstGeom>
        </p:spPr>
      </p:pic>
      <p:cxnSp>
        <p:nvCxnSpPr>
          <p:cNvPr id="11" name="Connector de fletxa recta 10">
            <a:extLst>
              <a:ext uri="{FF2B5EF4-FFF2-40B4-BE49-F238E27FC236}">
                <a16:creationId xmlns:a16="http://schemas.microsoft.com/office/drawing/2014/main" id="{6579AAB1-82A3-D226-6D9D-4CCB5DFB5618}"/>
              </a:ext>
            </a:extLst>
          </p:cNvPr>
          <p:cNvCxnSpPr/>
          <p:nvPr/>
        </p:nvCxnSpPr>
        <p:spPr>
          <a:xfrm>
            <a:off x="2504661" y="9644932"/>
            <a:ext cx="1272209" cy="56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894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C610932-E895-C1DA-345B-339964F62ED4}"/>
            </a:ext>
          </a:extLst>
        </p:cNvPr>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98CCEB13-1A17-9281-C961-E767D0A49D1D}"/>
              </a:ext>
            </a:extLst>
          </p:cNvPr>
          <p:cNvSpPr>
            <a:spLocks noGrp="1"/>
          </p:cNvSpPr>
          <p:nvPr>
            <p:ph type="sldNum" sz="quarter" idx="12"/>
          </p:nvPr>
        </p:nvSpPr>
        <p:spPr>
          <a:xfrm>
            <a:off x="6044539" y="11300181"/>
            <a:ext cx="341973"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ca-E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QuadreDeText 2">
            <a:extLst>
              <a:ext uri="{FF2B5EF4-FFF2-40B4-BE49-F238E27FC236}">
                <a16:creationId xmlns:a16="http://schemas.microsoft.com/office/drawing/2014/main" id="{D2FA4E3B-8CFE-5437-4F09-284AF8FF5833}"/>
              </a:ext>
            </a:extLst>
          </p:cNvPr>
          <p:cNvSpPr txBox="1"/>
          <p:nvPr/>
        </p:nvSpPr>
        <p:spPr>
          <a:xfrm>
            <a:off x="561268" y="6096000"/>
            <a:ext cx="573546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a-ES" sz="3600" b="1" i="0" u="none" strike="noStrike" kern="1200" cap="none" spc="0" normalizeH="0" baseline="0" noProof="0" dirty="0">
                <a:ln>
                  <a:noFill/>
                </a:ln>
                <a:solidFill>
                  <a:srgbClr val="0000FF"/>
                </a:solidFill>
                <a:effectLst/>
                <a:uLnTx/>
                <a:uFillTx/>
                <a:latin typeface="Calibri" panose="020F0502020204030204"/>
                <a:ea typeface="+mn-ea"/>
                <a:cs typeface="+mn-cs"/>
              </a:rPr>
              <a:t>LOTS EN BAIXA ANORMAL O DESPROPORCIONADA</a:t>
            </a:r>
          </a:p>
        </p:txBody>
      </p:sp>
    </p:spTree>
    <p:extLst>
      <p:ext uri="{BB962C8B-B14F-4D97-AF65-F5344CB8AC3E}">
        <p14:creationId xmlns:p14="http://schemas.microsoft.com/office/powerpoint/2010/main" val="983474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872CF5A-E0EE-35FE-687A-58E58A3EE0A7}"/>
              </a:ext>
            </a:extLst>
          </p:cNvPr>
          <p:cNvSpPr>
            <a:spLocks noGrp="1"/>
          </p:cNvSpPr>
          <p:nvPr>
            <p:ph type="sldNum" sz="quarter" idx="12"/>
          </p:nvPr>
        </p:nvSpPr>
        <p:spPr/>
        <p:txBody>
          <a:bodyPr/>
          <a:lstStyle/>
          <a:p>
            <a:fld id="{69A02D07-1340-466E-8F89-ABB91E672000}" type="slidenum">
              <a:rPr lang="ca-ES" smtClean="0"/>
              <a:t>48</a:t>
            </a:fld>
            <a:endParaRPr lang="ca-ES"/>
          </a:p>
        </p:txBody>
      </p:sp>
      <p:sp>
        <p:nvSpPr>
          <p:cNvPr id="4" name="QuadreDeText 3">
            <a:extLst>
              <a:ext uri="{FF2B5EF4-FFF2-40B4-BE49-F238E27FC236}">
                <a16:creationId xmlns:a16="http://schemas.microsoft.com/office/drawing/2014/main" id="{46A8D76B-E769-AADC-5D35-3F596DC8427D}"/>
              </a:ext>
            </a:extLst>
          </p:cNvPr>
          <p:cNvSpPr txBox="1"/>
          <p:nvPr/>
        </p:nvSpPr>
        <p:spPr>
          <a:xfrm>
            <a:off x="643180" y="494895"/>
            <a:ext cx="585075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6</a:t>
            </a:r>
            <a:r>
              <a:rPr kumimoji="0" lang="ca-ES" sz="1600" b="1" i="0" u="none" strike="noStrike" kern="1200" cap="none" spc="0" normalizeH="0" baseline="0" noProof="0" dirty="0">
                <a:ln>
                  <a:noFill/>
                </a:ln>
                <a:solidFill>
                  <a:srgbClr val="0000FF"/>
                </a:solidFill>
                <a:effectLst/>
                <a:uLnTx/>
                <a:uFillTx/>
                <a:latin typeface="Arial"/>
                <a:ea typeface="+mn-ea"/>
                <a:cs typeface="+mn-cs"/>
              </a:rPr>
              <a:t>. LOTS EN BAIXA ANORMAL O DESPROPORCIONADA</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a:t>
            </a:r>
            <a:r>
              <a:rPr lang="ca-ES" sz="1600" b="1" i="1" dirty="0">
                <a:solidFill>
                  <a:srgbClr val="0000FF"/>
                </a:solidFill>
                <a:latin typeface="Arial"/>
              </a:rPr>
              <a:t>(Àrees de la Corporació)</a:t>
            </a:r>
            <a:endParaRPr kumimoji="0" lang="ca-ES" sz="1600" b="1" i="1" u="none" strike="noStrike" kern="1200" cap="none" spc="0" normalizeH="0" baseline="0" noProof="0" dirty="0">
              <a:ln>
                <a:noFill/>
              </a:ln>
              <a:solidFill>
                <a:srgbClr val="0000FF"/>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57175730-5D57-13C0-C882-9D680F13357C}"/>
              </a:ext>
            </a:extLst>
          </p:cNvPr>
          <p:cNvSpPr txBox="1"/>
          <p:nvPr/>
        </p:nvSpPr>
        <p:spPr>
          <a:xfrm>
            <a:off x="643180" y="1503768"/>
            <a:ext cx="5908871" cy="1323439"/>
          </a:xfrm>
          <a:prstGeom prst="rect">
            <a:avLst/>
          </a:prstGeom>
          <a:noFill/>
        </p:spPr>
        <p:txBody>
          <a:bodyPr wrap="square" rtlCol="0">
            <a:spAutoFit/>
          </a:bodyPr>
          <a:lstStyle/>
          <a:p>
            <a:pPr algn="just"/>
            <a:r>
              <a:rPr lang="ca-ES" sz="1600" dirty="0"/>
              <a:t>En aquest apartat s’analitzen els lots declarats en baixa anormal o desproporcionada al llarg de 2024 per part de les Àrees de la corporació. </a:t>
            </a:r>
          </a:p>
          <a:p>
            <a:pPr algn="just"/>
            <a:r>
              <a:rPr lang="ca-ES" sz="1600" dirty="0"/>
              <a:t>Del total d’adjudicacions de 2024, 67 lots han estat declarats en baixa anormal o desproporcionada, el que representa el 17%.</a:t>
            </a:r>
          </a:p>
        </p:txBody>
      </p:sp>
      <p:pic>
        <p:nvPicPr>
          <p:cNvPr id="7" name="Imatge 6">
            <a:extLst>
              <a:ext uri="{FF2B5EF4-FFF2-40B4-BE49-F238E27FC236}">
                <a16:creationId xmlns:a16="http://schemas.microsoft.com/office/drawing/2014/main" id="{6A61F6C4-9874-515E-505A-33DC2905C960}"/>
              </a:ext>
            </a:extLst>
          </p:cNvPr>
          <p:cNvPicPr>
            <a:picLocks noChangeAspect="1"/>
          </p:cNvPicPr>
          <p:nvPr/>
        </p:nvPicPr>
        <p:blipFill>
          <a:blip r:embed="rId2"/>
          <a:stretch>
            <a:fillRect/>
          </a:stretch>
        </p:blipFill>
        <p:spPr>
          <a:xfrm>
            <a:off x="1505290" y="7458863"/>
            <a:ext cx="4184650" cy="3524250"/>
          </a:xfrm>
          <a:prstGeom prst="rect">
            <a:avLst/>
          </a:prstGeom>
        </p:spPr>
      </p:pic>
      <p:pic>
        <p:nvPicPr>
          <p:cNvPr id="8" name="Imatge 7">
            <a:extLst>
              <a:ext uri="{FF2B5EF4-FFF2-40B4-BE49-F238E27FC236}">
                <a16:creationId xmlns:a16="http://schemas.microsoft.com/office/drawing/2014/main" id="{6C00BDE8-4A2A-DD19-350B-3ECE01AE6886}"/>
              </a:ext>
            </a:extLst>
          </p:cNvPr>
          <p:cNvPicPr>
            <a:picLocks noChangeAspect="1"/>
          </p:cNvPicPr>
          <p:nvPr/>
        </p:nvPicPr>
        <p:blipFill>
          <a:blip r:embed="rId3"/>
          <a:stretch>
            <a:fillRect/>
          </a:stretch>
        </p:blipFill>
        <p:spPr>
          <a:xfrm>
            <a:off x="1395808" y="4187726"/>
            <a:ext cx="4066384" cy="2017951"/>
          </a:xfrm>
          <a:prstGeom prst="rect">
            <a:avLst/>
          </a:prstGeom>
        </p:spPr>
      </p:pic>
      <p:sp>
        <p:nvSpPr>
          <p:cNvPr id="9" name="QuadreDeText 8">
            <a:extLst>
              <a:ext uri="{FF2B5EF4-FFF2-40B4-BE49-F238E27FC236}">
                <a16:creationId xmlns:a16="http://schemas.microsoft.com/office/drawing/2014/main" id="{27153A0A-871E-215B-176C-88EECBC560F6}"/>
              </a:ext>
            </a:extLst>
          </p:cNvPr>
          <p:cNvSpPr txBox="1"/>
          <p:nvPr/>
        </p:nvSpPr>
        <p:spPr>
          <a:xfrm>
            <a:off x="701298" y="6631887"/>
            <a:ext cx="5792634" cy="338554"/>
          </a:xfrm>
          <a:prstGeom prst="rect">
            <a:avLst/>
          </a:prstGeom>
          <a:noFill/>
        </p:spPr>
        <p:txBody>
          <a:bodyPr wrap="square" rtlCol="0">
            <a:spAutoFit/>
          </a:bodyPr>
          <a:lstStyle/>
          <a:p>
            <a:r>
              <a:rPr lang="ca-ES" sz="1600" dirty="0"/>
              <a:t>Del total de lots en baixa, el 85% han estat acceptades.</a:t>
            </a:r>
          </a:p>
        </p:txBody>
      </p:sp>
      <p:grpSp>
        <p:nvGrpSpPr>
          <p:cNvPr id="3" name="Group 4">
            <a:extLst>
              <a:ext uri="{FF2B5EF4-FFF2-40B4-BE49-F238E27FC236}">
                <a16:creationId xmlns:a16="http://schemas.microsoft.com/office/drawing/2014/main" id="{2C3B879B-D332-08DC-BEF0-0ABF36CF151A}"/>
              </a:ext>
            </a:extLst>
          </p:cNvPr>
          <p:cNvGrpSpPr>
            <a:grpSpLocks noChangeAspect="1"/>
          </p:cNvGrpSpPr>
          <p:nvPr/>
        </p:nvGrpSpPr>
        <p:grpSpPr bwMode="auto">
          <a:xfrm>
            <a:off x="1617663" y="3009902"/>
            <a:ext cx="3938588" cy="935038"/>
            <a:chOff x="1019" y="1896"/>
            <a:chExt cx="2481" cy="589"/>
          </a:xfrm>
        </p:grpSpPr>
        <p:sp>
          <p:nvSpPr>
            <p:cNvPr id="10" name="AutoShape 3">
              <a:extLst>
                <a:ext uri="{FF2B5EF4-FFF2-40B4-BE49-F238E27FC236}">
                  <a16:creationId xmlns:a16="http://schemas.microsoft.com/office/drawing/2014/main" id="{08FD7A14-AA93-8F21-5E64-AF8601AC3A40}"/>
                </a:ext>
              </a:extLst>
            </p:cNvPr>
            <p:cNvSpPr>
              <a:spLocks noChangeAspect="1" noChangeArrowheads="1" noTextEdit="1"/>
            </p:cNvSpPr>
            <p:nvPr/>
          </p:nvSpPr>
          <p:spPr bwMode="auto">
            <a:xfrm>
              <a:off x="1019" y="1896"/>
              <a:ext cx="2096"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5">
              <a:extLst>
                <a:ext uri="{FF2B5EF4-FFF2-40B4-BE49-F238E27FC236}">
                  <a16:creationId xmlns:a16="http://schemas.microsoft.com/office/drawing/2014/main" id="{CC1A5C1C-189A-F126-1D89-0222080FFC1B}"/>
                </a:ext>
              </a:extLst>
            </p:cNvPr>
            <p:cNvSpPr>
              <a:spLocks noChangeArrowheads="1"/>
            </p:cNvSpPr>
            <p:nvPr/>
          </p:nvSpPr>
          <p:spPr bwMode="auto">
            <a:xfrm>
              <a:off x="1019" y="1896"/>
              <a:ext cx="2481" cy="3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6">
              <a:extLst>
                <a:ext uri="{FF2B5EF4-FFF2-40B4-BE49-F238E27FC236}">
                  <a16:creationId xmlns:a16="http://schemas.microsoft.com/office/drawing/2014/main" id="{AE036039-03BA-DBCC-D6EC-C84FA16AA86F}"/>
                </a:ext>
              </a:extLst>
            </p:cNvPr>
            <p:cNvSpPr>
              <a:spLocks noChangeArrowheads="1"/>
            </p:cNvSpPr>
            <p:nvPr/>
          </p:nvSpPr>
          <p:spPr bwMode="auto">
            <a:xfrm>
              <a:off x="1019" y="2247"/>
              <a:ext cx="2096" cy="121"/>
            </a:xfrm>
            <a:prstGeom prst="rect">
              <a:avLst/>
            </a:prstGeom>
            <a:solidFill>
              <a:srgbClr val="DAF2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7">
              <a:extLst>
                <a:ext uri="{FF2B5EF4-FFF2-40B4-BE49-F238E27FC236}">
                  <a16:creationId xmlns:a16="http://schemas.microsoft.com/office/drawing/2014/main" id="{40E91F9D-8D9B-4E68-141A-7181C7A61688}"/>
                </a:ext>
              </a:extLst>
            </p:cNvPr>
            <p:cNvSpPr>
              <a:spLocks noChangeArrowheads="1"/>
            </p:cNvSpPr>
            <p:nvPr/>
          </p:nvSpPr>
          <p:spPr bwMode="auto">
            <a:xfrm>
              <a:off x="3111" y="2247"/>
              <a:ext cx="389"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8">
              <a:extLst>
                <a:ext uri="{FF2B5EF4-FFF2-40B4-BE49-F238E27FC236}">
                  <a16:creationId xmlns:a16="http://schemas.microsoft.com/office/drawing/2014/main" id="{648BC1FF-FE5A-F5EC-4A03-CD6A880165E5}"/>
                </a:ext>
              </a:extLst>
            </p:cNvPr>
            <p:cNvSpPr>
              <a:spLocks noChangeArrowheads="1"/>
            </p:cNvSpPr>
            <p:nvPr/>
          </p:nvSpPr>
          <p:spPr bwMode="auto">
            <a:xfrm>
              <a:off x="1019" y="2364"/>
              <a:ext cx="2481"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Rectangle 9">
              <a:extLst>
                <a:ext uri="{FF2B5EF4-FFF2-40B4-BE49-F238E27FC236}">
                  <a16:creationId xmlns:a16="http://schemas.microsoft.com/office/drawing/2014/main" id="{0CE6473F-D315-3DBE-D42B-1ED8297E83AB}"/>
                </a:ext>
              </a:extLst>
            </p:cNvPr>
            <p:cNvSpPr>
              <a:spLocks noChangeArrowheads="1"/>
            </p:cNvSpPr>
            <p:nvPr/>
          </p:nvSpPr>
          <p:spPr bwMode="auto">
            <a:xfrm>
              <a:off x="1035" y="1900"/>
              <a:ext cx="122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ADJUDICACIONS SENSE BAIXA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90F602C0-A71F-340E-7EDA-B54655DE03F0}"/>
                </a:ext>
              </a:extLst>
            </p:cNvPr>
            <p:cNvSpPr>
              <a:spLocks noChangeArrowheads="1"/>
            </p:cNvSpPr>
            <p:nvPr/>
          </p:nvSpPr>
          <p:spPr bwMode="auto">
            <a:xfrm>
              <a:off x="2854" y="1900"/>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ptos Narrow" panose="020B0004020202020204" pitchFamily="34" charset="0"/>
                </a:rPr>
                <a:t>334</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51276BB4-9533-C459-6F63-FD888142DF41}"/>
                </a:ext>
              </a:extLst>
            </p:cNvPr>
            <p:cNvSpPr>
              <a:spLocks noChangeArrowheads="1"/>
            </p:cNvSpPr>
            <p:nvPr/>
          </p:nvSpPr>
          <p:spPr bwMode="auto">
            <a:xfrm>
              <a:off x="1035" y="2017"/>
              <a:ext cx="113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ADJUDICACIONS AMB BAIXA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0AD0D47F-D8BB-0929-7ACA-48BCF4868842}"/>
                </a:ext>
              </a:extLst>
            </p:cNvPr>
            <p:cNvSpPr>
              <a:spLocks noChangeArrowheads="1"/>
            </p:cNvSpPr>
            <p:nvPr/>
          </p:nvSpPr>
          <p:spPr bwMode="auto">
            <a:xfrm>
              <a:off x="2879" y="2017"/>
              <a:ext cx="14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67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427B01E4-C513-9B51-7D34-4F7722500845}"/>
                </a:ext>
              </a:extLst>
            </p:cNvPr>
            <p:cNvSpPr>
              <a:spLocks noChangeArrowheads="1"/>
            </p:cNvSpPr>
            <p:nvPr/>
          </p:nvSpPr>
          <p:spPr bwMode="auto">
            <a:xfrm>
              <a:off x="1035" y="2134"/>
              <a:ext cx="16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TOTAL ADJUDICACIONS (PROC.OBERTS)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C27B49F2-6685-6C39-BCF9-FCA28158D9F9}"/>
                </a:ext>
              </a:extLst>
            </p:cNvPr>
            <p:cNvSpPr>
              <a:spLocks noChangeArrowheads="1"/>
            </p:cNvSpPr>
            <p:nvPr/>
          </p:nvSpPr>
          <p:spPr bwMode="auto">
            <a:xfrm>
              <a:off x="2854" y="2134"/>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ptos Narrow" panose="020B00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571A035C-2B92-5B7E-16DC-31D73E678EB8}"/>
                </a:ext>
              </a:extLst>
            </p:cNvPr>
            <p:cNvSpPr>
              <a:spLocks noChangeArrowheads="1"/>
            </p:cNvSpPr>
            <p:nvPr/>
          </p:nvSpPr>
          <p:spPr bwMode="auto">
            <a:xfrm>
              <a:off x="1035" y="2251"/>
              <a:ext cx="77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 BAIXES S/TOTAL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3DD83C7B-327F-0FC4-20F6-92C659689350}"/>
                </a:ext>
              </a:extLst>
            </p:cNvPr>
            <p:cNvSpPr>
              <a:spLocks noChangeArrowheads="1"/>
            </p:cNvSpPr>
            <p:nvPr/>
          </p:nvSpPr>
          <p:spPr bwMode="auto">
            <a:xfrm>
              <a:off x="2842" y="2251"/>
              <a:ext cx="22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Line 17">
              <a:extLst>
                <a:ext uri="{FF2B5EF4-FFF2-40B4-BE49-F238E27FC236}">
                  <a16:creationId xmlns:a16="http://schemas.microsoft.com/office/drawing/2014/main" id="{F27EB195-C767-B1AA-776A-5C8E4623983F}"/>
                </a:ext>
              </a:extLst>
            </p:cNvPr>
            <p:cNvSpPr>
              <a:spLocks noChangeShapeType="1"/>
            </p:cNvSpPr>
            <p:nvPr/>
          </p:nvSpPr>
          <p:spPr bwMode="auto">
            <a:xfrm>
              <a:off x="1019" y="1896"/>
              <a:ext cx="0" cy="4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 name="Rectangle 18">
              <a:extLst>
                <a:ext uri="{FF2B5EF4-FFF2-40B4-BE49-F238E27FC236}">
                  <a16:creationId xmlns:a16="http://schemas.microsoft.com/office/drawing/2014/main" id="{454C6CB1-F281-B207-DDD5-64ED000CAB4B}"/>
                </a:ext>
              </a:extLst>
            </p:cNvPr>
            <p:cNvSpPr>
              <a:spLocks noChangeArrowheads="1"/>
            </p:cNvSpPr>
            <p:nvPr/>
          </p:nvSpPr>
          <p:spPr bwMode="auto">
            <a:xfrm>
              <a:off x="1019" y="1896"/>
              <a:ext cx="4" cy="4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 name="Line 19">
              <a:extLst>
                <a:ext uri="{FF2B5EF4-FFF2-40B4-BE49-F238E27FC236}">
                  <a16:creationId xmlns:a16="http://schemas.microsoft.com/office/drawing/2014/main" id="{5BC5623E-131B-8E85-B958-ADDF4FA4022D}"/>
                </a:ext>
              </a:extLst>
            </p:cNvPr>
            <p:cNvSpPr>
              <a:spLocks noChangeShapeType="1"/>
            </p:cNvSpPr>
            <p:nvPr/>
          </p:nvSpPr>
          <p:spPr bwMode="auto">
            <a:xfrm>
              <a:off x="2726" y="1900"/>
              <a:ext cx="0" cy="4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 name="Rectangle 20">
              <a:extLst>
                <a:ext uri="{FF2B5EF4-FFF2-40B4-BE49-F238E27FC236}">
                  <a16:creationId xmlns:a16="http://schemas.microsoft.com/office/drawing/2014/main" id="{0B6682DD-2946-5EF3-59E3-98A2FD4F50FE}"/>
                </a:ext>
              </a:extLst>
            </p:cNvPr>
            <p:cNvSpPr>
              <a:spLocks noChangeArrowheads="1"/>
            </p:cNvSpPr>
            <p:nvPr/>
          </p:nvSpPr>
          <p:spPr bwMode="auto">
            <a:xfrm>
              <a:off x="2726" y="1900"/>
              <a:ext cx="4"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 name="Line 21">
              <a:extLst>
                <a:ext uri="{FF2B5EF4-FFF2-40B4-BE49-F238E27FC236}">
                  <a16:creationId xmlns:a16="http://schemas.microsoft.com/office/drawing/2014/main" id="{CB35F82A-8ABC-E42E-03D3-DFD37565FC02}"/>
                </a:ext>
              </a:extLst>
            </p:cNvPr>
            <p:cNvSpPr>
              <a:spLocks noChangeShapeType="1"/>
            </p:cNvSpPr>
            <p:nvPr/>
          </p:nvSpPr>
          <p:spPr bwMode="auto">
            <a:xfrm>
              <a:off x="3111" y="1900"/>
              <a:ext cx="0" cy="4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 name="Rectangle 22">
              <a:extLst>
                <a:ext uri="{FF2B5EF4-FFF2-40B4-BE49-F238E27FC236}">
                  <a16:creationId xmlns:a16="http://schemas.microsoft.com/office/drawing/2014/main" id="{7560F9DB-E4AB-5B58-FFB8-40E6C4ECB9E8}"/>
                </a:ext>
              </a:extLst>
            </p:cNvPr>
            <p:cNvSpPr>
              <a:spLocks noChangeArrowheads="1"/>
            </p:cNvSpPr>
            <p:nvPr/>
          </p:nvSpPr>
          <p:spPr bwMode="auto">
            <a:xfrm>
              <a:off x="3111" y="1900"/>
              <a:ext cx="4"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 name="Line 23">
              <a:extLst>
                <a:ext uri="{FF2B5EF4-FFF2-40B4-BE49-F238E27FC236}">
                  <a16:creationId xmlns:a16="http://schemas.microsoft.com/office/drawing/2014/main" id="{05A4ECE4-BC92-CC96-5A1E-18FDDC976C82}"/>
                </a:ext>
              </a:extLst>
            </p:cNvPr>
            <p:cNvSpPr>
              <a:spLocks noChangeShapeType="1"/>
            </p:cNvSpPr>
            <p:nvPr/>
          </p:nvSpPr>
          <p:spPr bwMode="auto">
            <a:xfrm>
              <a:off x="1023" y="1896"/>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 name="Rectangle 24">
              <a:extLst>
                <a:ext uri="{FF2B5EF4-FFF2-40B4-BE49-F238E27FC236}">
                  <a16:creationId xmlns:a16="http://schemas.microsoft.com/office/drawing/2014/main" id="{BA88F19D-FC8C-C313-B272-04E61E1821B8}"/>
                </a:ext>
              </a:extLst>
            </p:cNvPr>
            <p:cNvSpPr>
              <a:spLocks noChangeArrowheads="1"/>
            </p:cNvSpPr>
            <p:nvPr/>
          </p:nvSpPr>
          <p:spPr bwMode="auto">
            <a:xfrm>
              <a:off x="1023" y="1896"/>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 name="Line 25">
              <a:extLst>
                <a:ext uri="{FF2B5EF4-FFF2-40B4-BE49-F238E27FC236}">
                  <a16:creationId xmlns:a16="http://schemas.microsoft.com/office/drawing/2014/main" id="{88A5381C-97DE-D1B3-D561-8F260DCB9C05}"/>
                </a:ext>
              </a:extLst>
            </p:cNvPr>
            <p:cNvSpPr>
              <a:spLocks noChangeShapeType="1"/>
            </p:cNvSpPr>
            <p:nvPr/>
          </p:nvSpPr>
          <p:spPr bwMode="auto">
            <a:xfrm>
              <a:off x="1023" y="2013"/>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 name="Rectangle 26">
              <a:extLst>
                <a:ext uri="{FF2B5EF4-FFF2-40B4-BE49-F238E27FC236}">
                  <a16:creationId xmlns:a16="http://schemas.microsoft.com/office/drawing/2014/main" id="{40239431-DE24-F7FE-6491-8ABA127F2123}"/>
                </a:ext>
              </a:extLst>
            </p:cNvPr>
            <p:cNvSpPr>
              <a:spLocks noChangeArrowheads="1"/>
            </p:cNvSpPr>
            <p:nvPr/>
          </p:nvSpPr>
          <p:spPr bwMode="auto">
            <a:xfrm>
              <a:off x="1023" y="2013"/>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 name="Line 27">
              <a:extLst>
                <a:ext uri="{FF2B5EF4-FFF2-40B4-BE49-F238E27FC236}">
                  <a16:creationId xmlns:a16="http://schemas.microsoft.com/office/drawing/2014/main" id="{7A039348-3C5F-C0B9-E295-0607E08B4278}"/>
                </a:ext>
              </a:extLst>
            </p:cNvPr>
            <p:cNvSpPr>
              <a:spLocks noChangeShapeType="1"/>
            </p:cNvSpPr>
            <p:nvPr/>
          </p:nvSpPr>
          <p:spPr bwMode="auto">
            <a:xfrm>
              <a:off x="1023" y="2130"/>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 name="Rectangle 28">
              <a:extLst>
                <a:ext uri="{FF2B5EF4-FFF2-40B4-BE49-F238E27FC236}">
                  <a16:creationId xmlns:a16="http://schemas.microsoft.com/office/drawing/2014/main" id="{192AFA42-07A2-B03A-B232-232046389B43}"/>
                </a:ext>
              </a:extLst>
            </p:cNvPr>
            <p:cNvSpPr>
              <a:spLocks noChangeArrowheads="1"/>
            </p:cNvSpPr>
            <p:nvPr/>
          </p:nvSpPr>
          <p:spPr bwMode="auto">
            <a:xfrm>
              <a:off x="1023" y="2130"/>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 name="Line 29">
              <a:extLst>
                <a:ext uri="{FF2B5EF4-FFF2-40B4-BE49-F238E27FC236}">
                  <a16:creationId xmlns:a16="http://schemas.microsoft.com/office/drawing/2014/main" id="{D8275D3A-82AC-08F9-94AE-7AD092747445}"/>
                </a:ext>
              </a:extLst>
            </p:cNvPr>
            <p:cNvSpPr>
              <a:spLocks noChangeShapeType="1"/>
            </p:cNvSpPr>
            <p:nvPr/>
          </p:nvSpPr>
          <p:spPr bwMode="auto">
            <a:xfrm>
              <a:off x="1023" y="2247"/>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 name="Rectangle 30">
              <a:extLst>
                <a:ext uri="{FF2B5EF4-FFF2-40B4-BE49-F238E27FC236}">
                  <a16:creationId xmlns:a16="http://schemas.microsoft.com/office/drawing/2014/main" id="{377F95BA-0B05-6D8A-A377-2F301B83B7DE}"/>
                </a:ext>
              </a:extLst>
            </p:cNvPr>
            <p:cNvSpPr>
              <a:spLocks noChangeArrowheads="1"/>
            </p:cNvSpPr>
            <p:nvPr/>
          </p:nvSpPr>
          <p:spPr bwMode="auto">
            <a:xfrm>
              <a:off x="1023" y="2247"/>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 name="Line 31">
              <a:extLst>
                <a:ext uri="{FF2B5EF4-FFF2-40B4-BE49-F238E27FC236}">
                  <a16:creationId xmlns:a16="http://schemas.microsoft.com/office/drawing/2014/main" id="{E1C08F11-2513-61A1-AF4C-869D9CAD23F6}"/>
                </a:ext>
              </a:extLst>
            </p:cNvPr>
            <p:cNvSpPr>
              <a:spLocks noChangeShapeType="1"/>
            </p:cNvSpPr>
            <p:nvPr/>
          </p:nvSpPr>
          <p:spPr bwMode="auto">
            <a:xfrm>
              <a:off x="1023" y="2364"/>
              <a:ext cx="209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8" name="Rectangle 32">
              <a:extLst>
                <a:ext uri="{FF2B5EF4-FFF2-40B4-BE49-F238E27FC236}">
                  <a16:creationId xmlns:a16="http://schemas.microsoft.com/office/drawing/2014/main" id="{3D87694A-8E70-F730-37F8-98BCC47F9E1D}"/>
                </a:ext>
              </a:extLst>
            </p:cNvPr>
            <p:cNvSpPr>
              <a:spLocks noChangeArrowheads="1"/>
            </p:cNvSpPr>
            <p:nvPr/>
          </p:nvSpPr>
          <p:spPr bwMode="auto">
            <a:xfrm>
              <a:off x="1023" y="2364"/>
              <a:ext cx="209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684778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3A2474F-D1D7-D5BC-3A7E-7161941716ED}"/>
              </a:ext>
            </a:extLst>
          </p:cNvPr>
          <p:cNvSpPr>
            <a:spLocks noGrp="1"/>
          </p:cNvSpPr>
          <p:nvPr>
            <p:ph type="sldNum" sz="quarter" idx="12"/>
          </p:nvPr>
        </p:nvSpPr>
        <p:spPr/>
        <p:txBody>
          <a:bodyPr/>
          <a:lstStyle/>
          <a:p>
            <a:fld id="{69A02D07-1340-466E-8F89-ABB91E672000}" type="slidenum">
              <a:rPr lang="ca-ES" smtClean="0"/>
              <a:t>49</a:t>
            </a:fld>
            <a:endParaRPr lang="ca-ES"/>
          </a:p>
        </p:txBody>
      </p:sp>
      <p:sp>
        <p:nvSpPr>
          <p:cNvPr id="3" name="QuadreDeText 2">
            <a:extLst>
              <a:ext uri="{FF2B5EF4-FFF2-40B4-BE49-F238E27FC236}">
                <a16:creationId xmlns:a16="http://schemas.microsoft.com/office/drawing/2014/main" id="{E8D5B4A4-4BEC-DF37-FB6F-EF366D03770D}"/>
              </a:ext>
            </a:extLst>
          </p:cNvPr>
          <p:cNvSpPr txBox="1"/>
          <p:nvPr/>
        </p:nvSpPr>
        <p:spPr>
          <a:xfrm>
            <a:off x="685800" y="747167"/>
            <a:ext cx="5486400" cy="1323439"/>
          </a:xfrm>
          <a:prstGeom prst="rect">
            <a:avLst/>
          </a:prstGeom>
          <a:noFill/>
        </p:spPr>
        <p:txBody>
          <a:bodyPr wrap="square" rtlCol="0">
            <a:spAutoFit/>
          </a:bodyPr>
          <a:lstStyle/>
          <a:p>
            <a:r>
              <a:rPr lang="ca-ES" sz="1600" b="1" dirty="0">
                <a:solidFill>
                  <a:srgbClr val="0000FF"/>
                </a:solidFill>
              </a:rPr>
              <a:t>6.1.  LOTS EN BAIXA ANORMAL O DESPROPORCIONADA.</a:t>
            </a:r>
          </a:p>
          <a:p>
            <a:r>
              <a:rPr lang="ca-ES" sz="1600" b="1" dirty="0">
                <a:solidFill>
                  <a:srgbClr val="0000FF"/>
                </a:solidFill>
              </a:rPr>
              <a:t>         PER SERVEIS PROMOTORS</a:t>
            </a:r>
          </a:p>
          <a:p>
            <a:endParaRPr lang="ca-ES" sz="1600" b="1" dirty="0">
              <a:solidFill>
                <a:srgbClr val="0000FF"/>
              </a:solidFill>
            </a:endParaRPr>
          </a:p>
          <a:p>
            <a:r>
              <a:rPr lang="ca-ES" sz="1600" dirty="0"/>
              <a:t>La taula següent presenta els percentatges de baixes per serveis promotors</a:t>
            </a:r>
          </a:p>
        </p:txBody>
      </p:sp>
      <p:pic>
        <p:nvPicPr>
          <p:cNvPr id="5" name="Imatge 4">
            <a:extLst>
              <a:ext uri="{FF2B5EF4-FFF2-40B4-BE49-F238E27FC236}">
                <a16:creationId xmlns:a16="http://schemas.microsoft.com/office/drawing/2014/main" id="{902E7A89-1BC7-FD92-2256-8744CA2EE719}"/>
              </a:ext>
            </a:extLst>
          </p:cNvPr>
          <p:cNvPicPr>
            <a:picLocks noChangeAspect="1"/>
          </p:cNvPicPr>
          <p:nvPr/>
        </p:nvPicPr>
        <p:blipFill>
          <a:blip r:embed="rId2"/>
          <a:stretch>
            <a:fillRect/>
          </a:stretch>
        </p:blipFill>
        <p:spPr>
          <a:xfrm>
            <a:off x="1229745" y="2277303"/>
            <a:ext cx="4394200" cy="3511550"/>
          </a:xfrm>
          <a:prstGeom prst="rect">
            <a:avLst/>
          </a:prstGeom>
        </p:spPr>
      </p:pic>
      <p:pic>
        <p:nvPicPr>
          <p:cNvPr id="4" name="Imatge 3">
            <a:extLst>
              <a:ext uri="{FF2B5EF4-FFF2-40B4-BE49-F238E27FC236}">
                <a16:creationId xmlns:a16="http://schemas.microsoft.com/office/drawing/2014/main" id="{02B3EB19-799A-48B6-C9E8-1587FE8B56B8}"/>
              </a:ext>
            </a:extLst>
          </p:cNvPr>
          <p:cNvPicPr>
            <a:picLocks noChangeAspect="1"/>
          </p:cNvPicPr>
          <p:nvPr/>
        </p:nvPicPr>
        <p:blipFill>
          <a:blip r:embed="rId3"/>
          <a:stretch>
            <a:fillRect/>
          </a:stretch>
        </p:blipFill>
        <p:spPr>
          <a:xfrm>
            <a:off x="721084" y="6308209"/>
            <a:ext cx="5411522" cy="3953260"/>
          </a:xfrm>
          <a:prstGeom prst="rect">
            <a:avLst/>
          </a:prstGeom>
        </p:spPr>
      </p:pic>
    </p:spTree>
    <p:extLst>
      <p:ext uri="{BB962C8B-B14F-4D97-AF65-F5344CB8AC3E}">
        <p14:creationId xmlns:p14="http://schemas.microsoft.com/office/powerpoint/2010/main" val="113302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07B6105A-9E27-4B7F-99F1-3D5808F112D1}"/>
              </a:ext>
            </a:extLst>
          </p:cNvPr>
          <p:cNvSpPr txBox="1"/>
          <p:nvPr/>
        </p:nvSpPr>
        <p:spPr>
          <a:xfrm>
            <a:off x="457200" y="694399"/>
            <a:ext cx="5943600" cy="109260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CRITERIS D’EXTRACCIÓ DE LES 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 informe s’ha elaborat a partir de les dades obtingudes de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l’aplicació de Seguiment d’Expedients de Contractació, on la Direcció de Serveis de Compra Pública, la Subdirecció d’Edificació, la Direcció de Serveis de Suport a la Coordinació General, i les Àrees d’Infraestructures i Territori, d’Urbanisme, Habitatge i Regeneració Urbana i d’Espais Naturals i Infraestructura Verda introdueixen i actualitzen tota la informació de la contractació que gestionen en totes les seves fases d’aprovació, licitació, adjudicació, execució i extinció, a excepció de la contractació menor.</a:t>
            </a:r>
            <a:r>
              <a:rPr lang="ca-ES" sz="1600" dirty="0">
                <a:solidFill>
                  <a:prstClr val="black"/>
                </a:solidFill>
                <a:latin typeface="Arial" panose="020B0604020202020204" pitchFamily="34" charset="0"/>
                <a:cs typeface="Arial" panose="020B0604020202020204" pitchFamily="34" charset="0"/>
              </a:rPr>
              <a:t> També s’ha explotat la informació del Perfil de Contractant pel que fa a la contractació d’aquelles entitats del sector públic que no gestiona la Direcció de Serveis de Compra Pública.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highlight>
                <a:srgbClr val="00FF00"/>
              </a:highligh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El grau d’anàlisi i integració de les dades respon al nivell d’informació del que es disposa. En conseqüència alguns apartats seran analitzats des d'un punt de vista agregat, és a dir, integrant el sector públic i d’altres de forma separada al no poder homogeneïtzar criteris.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dades de la contractació menor, només referida a l’àmbit de la Corporació sense incloure el seu sector públic, han estat proporcionades per la Intervenció General i es presenten en un epígraf diferenciat.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criteri escollit per delimitar la contractació d’aquest període ha estat la data d’adjudicació. Es recullen els expedients que han estat adjudicats des de l’1 de gener al </a:t>
            </a:r>
            <a:r>
              <a:rPr lang="ca-ES" sz="1600" dirty="0">
                <a:solidFill>
                  <a:prstClr val="black"/>
                </a:solidFill>
                <a:latin typeface="Arial" panose="020B0604020202020204" pitchFamily="34" charset="0"/>
                <a:cs typeface="Arial" panose="020B0604020202020204" pitchFamily="34" charset="0"/>
              </a:rPr>
              <a:t>31</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des</a:t>
            </a:r>
            <a:r>
              <a:rPr lang="ca-ES" sz="1600" dirty="0" err="1">
                <a:solidFill>
                  <a:prstClr val="black"/>
                </a:solidFill>
                <a:latin typeface="Arial" panose="020B0604020202020204" pitchFamily="34" charset="0"/>
                <a:cs typeface="Arial" panose="020B0604020202020204" pitchFamily="34" charset="0"/>
              </a:rPr>
              <a:t>embre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2024.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Cada lot és considerat com una adjudicació diferenciada en tractar-se de contractes independents.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Finalment, i per a la correcta interpretació de les dades contingudes en aquest informe, cal tenir en compte les següents consideracions: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imports es presenten en aquest informe sense 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les adjudicacions són expressades en termes de preus unitaris, es prenen com a imports els de la licitació, com a expressió màxima a que està subjecta la seva adjudicació.</a:t>
            </a:r>
          </a:p>
        </p:txBody>
      </p:sp>
      <p:sp>
        <p:nvSpPr>
          <p:cNvPr id="2" name="Contenidor de número de diapositiva 1">
            <a:extLst>
              <a:ext uri="{FF2B5EF4-FFF2-40B4-BE49-F238E27FC236}">
                <a16:creationId xmlns:a16="http://schemas.microsoft.com/office/drawing/2014/main" id="{40F5B794-7571-49EF-8D00-0BD42F0426F9}"/>
              </a:ext>
            </a:extLst>
          </p:cNvPr>
          <p:cNvSpPr>
            <a:spLocks noGrp="1"/>
          </p:cNvSpPr>
          <p:nvPr>
            <p:ph type="sldNum" sz="quarter" idx="12"/>
          </p:nvPr>
        </p:nvSpPr>
        <p:spPr>
          <a:xfrm>
            <a:off x="5937661" y="11300181"/>
            <a:ext cx="448851" cy="649111"/>
          </a:xfrm>
        </p:spPr>
        <p:txBody>
          <a:bodyPr/>
          <a:lstStyle/>
          <a:p>
            <a:fld id="{69A02D07-1340-466E-8F89-ABB91E672000}" type="slidenum">
              <a:rPr lang="ca-ES" b="1" smtClean="0">
                <a:solidFill>
                  <a:schemeClr val="tx1"/>
                </a:solidFill>
              </a:rPr>
              <a:t>5</a:t>
            </a:fld>
            <a:endParaRPr lang="ca-ES" b="1">
              <a:solidFill>
                <a:schemeClr val="tx1"/>
              </a:solidFill>
            </a:endParaRPr>
          </a:p>
        </p:txBody>
      </p:sp>
    </p:spTree>
    <p:extLst>
      <p:ext uri="{BB962C8B-B14F-4D97-AF65-F5344CB8AC3E}">
        <p14:creationId xmlns:p14="http://schemas.microsoft.com/office/powerpoint/2010/main" val="4294241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CF41623-58EA-DCC0-0073-A994A9E0C2DD}"/>
              </a:ext>
            </a:extLst>
          </p:cNvPr>
          <p:cNvSpPr>
            <a:spLocks noGrp="1"/>
          </p:cNvSpPr>
          <p:nvPr>
            <p:ph type="sldNum" sz="quarter" idx="12"/>
          </p:nvPr>
        </p:nvSpPr>
        <p:spPr/>
        <p:txBody>
          <a:bodyPr/>
          <a:lstStyle/>
          <a:p>
            <a:fld id="{69A02D07-1340-466E-8F89-ABB91E672000}" type="slidenum">
              <a:rPr lang="ca-ES" smtClean="0"/>
              <a:t>50</a:t>
            </a:fld>
            <a:endParaRPr lang="ca-ES"/>
          </a:p>
        </p:txBody>
      </p:sp>
      <p:pic>
        <p:nvPicPr>
          <p:cNvPr id="4" name="Imatge 3">
            <a:extLst>
              <a:ext uri="{FF2B5EF4-FFF2-40B4-BE49-F238E27FC236}">
                <a16:creationId xmlns:a16="http://schemas.microsoft.com/office/drawing/2014/main" id="{F63921D5-1903-C8AA-274F-94BAA46B56B9}"/>
              </a:ext>
            </a:extLst>
          </p:cNvPr>
          <p:cNvPicPr>
            <a:picLocks noChangeAspect="1"/>
          </p:cNvPicPr>
          <p:nvPr/>
        </p:nvPicPr>
        <p:blipFill>
          <a:blip r:embed="rId2"/>
          <a:stretch>
            <a:fillRect/>
          </a:stretch>
        </p:blipFill>
        <p:spPr>
          <a:xfrm>
            <a:off x="1446369" y="3396423"/>
            <a:ext cx="3835735" cy="1778969"/>
          </a:xfrm>
          <a:prstGeom prst="rect">
            <a:avLst/>
          </a:prstGeom>
        </p:spPr>
      </p:pic>
      <p:pic>
        <p:nvPicPr>
          <p:cNvPr id="7" name="Imatge 6">
            <a:extLst>
              <a:ext uri="{FF2B5EF4-FFF2-40B4-BE49-F238E27FC236}">
                <a16:creationId xmlns:a16="http://schemas.microsoft.com/office/drawing/2014/main" id="{38F7B4E9-EC73-0C9E-0202-0B4467E37D90}"/>
              </a:ext>
            </a:extLst>
          </p:cNvPr>
          <p:cNvPicPr>
            <a:picLocks noChangeAspect="1"/>
          </p:cNvPicPr>
          <p:nvPr/>
        </p:nvPicPr>
        <p:blipFill>
          <a:blip r:embed="rId3"/>
          <a:stretch>
            <a:fillRect/>
          </a:stretch>
        </p:blipFill>
        <p:spPr>
          <a:xfrm>
            <a:off x="1552750" y="8171225"/>
            <a:ext cx="3729354" cy="2137846"/>
          </a:xfrm>
          <a:prstGeom prst="rect">
            <a:avLst/>
          </a:prstGeom>
        </p:spPr>
      </p:pic>
      <p:pic>
        <p:nvPicPr>
          <p:cNvPr id="12" name="Imatge 11">
            <a:extLst>
              <a:ext uri="{FF2B5EF4-FFF2-40B4-BE49-F238E27FC236}">
                <a16:creationId xmlns:a16="http://schemas.microsoft.com/office/drawing/2014/main" id="{3E15E5F2-DE84-E645-755F-C209C2FDFDF3}"/>
              </a:ext>
            </a:extLst>
          </p:cNvPr>
          <p:cNvPicPr>
            <a:picLocks noChangeAspect="1"/>
          </p:cNvPicPr>
          <p:nvPr/>
        </p:nvPicPr>
        <p:blipFill>
          <a:blip r:embed="rId4"/>
          <a:stretch>
            <a:fillRect/>
          </a:stretch>
        </p:blipFill>
        <p:spPr>
          <a:xfrm>
            <a:off x="1395736" y="2046014"/>
            <a:ext cx="3937000" cy="1301750"/>
          </a:xfrm>
          <a:prstGeom prst="rect">
            <a:avLst/>
          </a:prstGeom>
        </p:spPr>
      </p:pic>
      <p:sp>
        <p:nvSpPr>
          <p:cNvPr id="14" name="QuadreDeText 13">
            <a:extLst>
              <a:ext uri="{FF2B5EF4-FFF2-40B4-BE49-F238E27FC236}">
                <a16:creationId xmlns:a16="http://schemas.microsoft.com/office/drawing/2014/main" id="{D6587B60-C1D2-CEC2-6F67-9E5995D54F44}"/>
              </a:ext>
            </a:extLst>
          </p:cNvPr>
          <p:cNvSpPr txBox="1"/>
          <p:nvPr/>
        </p:nvSpPr>
        <p:spPr>
          <a:xfrm>
            <a:off x="807718" y="1008074"/>
            <a:ext cx="5242559"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6.2.  LOTS EN BAIX</a:t>
            </a:r>
            <a:r>
              <a:rPr lang="ca-ES" sz="1600" b="1" dirty="0">
                <a:solidFill>
                  <a:srgbClr val="0000FF"/>
                </a:solidFill>
                <a:latin typeface="Calibri" panose="020F0502020204030204"/>
              </a:rPr>
              <a:t>A</a:t>
            </a: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 ANORMAL O DESPROPORCIONADA.</a:t>
            </a:r>
          </a:p>
          <a:p>
            <a:pPr marL="0" marR="0" lvl="0" indent="0" algn="l" defTabSz="4572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Calibri" panose="020F0502020204030204"/>
              </a:rPr>
              <a:t>         </a:t>
            </a: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PER TIPUS DE CONTRACTE</a:t>
            </a:r>
          </a:p>
        </p:txBody>
      </p:sp>
      <p:sp>
        <p:nvSpPr>
          <p:cNvPr id="5" name="QuadreDeText 4">
            <a:extLst>
              <a:ext uri="{FF2B5EF4-FFF2-40B4-BE49-F238E27FC236}">
                <a16:creationId xmlns:a16="http://schemas.microsoft.com/office/drawing/2014/main" id="{2474C304-468C-72C2-04CD-4C6A8FEDBC38}"/>
              </a:ext>
            </a:extLst>
          </p:cNvPr>
          <p:cNvSpPr txBox="1"/>
          <p:nvPr/>
        </p:nvSpPr>
        <p:spPr>
          <a:xfrm>
            <a:off x="1004046" y="5411384"/>
            <a:ext cx="5242559" cy="584775"/>
          </a:xfrm>
          <a:prstGeom prst="rect">
            <a:avLst/>
          </a:prstGeom>
          <a:noFill/>
        </p:spPr>
        <p:txBody>
          <a:bodyPr wrap="square" rtlCol="0">
            <a:spAutoFit/>
          </a:bodyPr>
          <a:lstStyle/>
          <a:p>
            <a:r>
              <a:rPr lang="ca-ES" sz="1600" dirty="0"/>
              <a:t>Del total de les 67 baixes produïdes,  el 55% corresponen a contractes de serveis.</a:t>
            </a:r>
          </a:p>
        </p:txBody>
      </p:sp>
      <p:grpSp>
        <p:nvGrpSpPr>
          <p:cNvPr id="3" name="Group 4">
            <a:extLst>
              <a:ext uri="{FF2B5EF4-FFF2-40B4-BE49-F238E27FC236}">
                <a16:creationId xmlns:a16="http://schemas.microsoft.com/office/drawing/2014/main" id="{FC8E102D-D075-8B87-E309-3212347E8367}"/>
              </a:ext>
            </a:extLst>
          </p:cNvPr>
          <p:cNvGrpSpPr>
            <a:grpSpLocks noChangeAspect="1"/>
          </p:cNvGrpSpPr>
          <p:nvPr/>
        </p:nvGrpSpPr>
        <p:grpSpPr bwMode="auto">
          <a:xfrm>
            <a:off x="1073150" y="6467477"/>
            <a:ext cx="4711700" cy="1519238"/>
            <a:chOff x="676" y="4074"/>
            <a:chExt cx="2968" cy="957"/>
          </a:xfrm>
        </p:grpSpPr>
        <p:sp>
          <p:nvSpPr>
            <p:cNvPr id="6" name="AutoShape 3">
              <a:extLst>
                <a:ext uri="{FF2B5EF4-FFF2-40B4-BE49-F238E27FC236}">
                  <a16:creationId xmlns:a16="http://schemas.microsoft.com/office/drawing/2014/main" id="{C3DCE736-203A-18A9-8FEB-91679C35F464}"/>
                </a:ext>
              </a:extLst>
            </p:cNvPr>
            <p:cNvSpPr>
              <a:spLocks noChangeAspect="1" noChangeArrowheads="1" noTextEdit="1"/>
            </p:cNvSpPr>
            <p:nvPr/>
          </p:nvSpPr>
          <p:spPr bwMode="auto">
            <a:xfrm>
              <a:off x="676" y="4074"/>
              <a:ext cx="2968"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 name="Rectangle 5">
              <a:extLst>
                <a:ext uri="{FF2B5EF4-FFF2-40B4-BE49-F238E27FC236}">
                  <a16:creationId xmlns:a16="http://schemas.microsoft.com/office/drawing/2014/main" id="{A9C01AF1-57B2-22D2-3CD1-589FDD3C651B}"/>
                </a:ext>
              </a:extLst>
            </p:cNvPr>
            <p:cNvSpPr>
              <a:spLocks noChangeArrowheads="1"/>
            </p:cNvSpPr>
            <p:nvPr/>
          </p:nvSpPr>
          <p:spPr bwMode="auto">
            <a:xfrm>
              <a:off x="676" y="4307"/>
              <a:ext cx="2968" cy="1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 name="Rectangle 6">
              <a:extLst>
                <a:ext uri="{FF2B5EF4-FFF2-40B4-BE49-F238E27FC236}">
                  <a16:creationId xmlns:a16="http://schemas.microsoft.com/office/drawing/2014/main" id="{D211756C-B61E-967E-C141-F7049094B8EF}"/>
                </a:ext>
              </a:extLst>
            </p:cNvPr>
            <p:cNvSpPr>
              <a:spLocks noChangeArrowheads="1"/>
            </p:cNvSpPr>
            <p:nvPr/>
          </p:nvSpPr>
          <p:spPr bwMode="auto">
            <a:xfrm>
              <a:off x="3256" y="4424"/>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7">
              <a:extLst>
                <a:ext uri="{FF2B5EF4-FFF2-40B4-BE49-F238E27FC236}">
                  <a16:creationId xmlns:a16="http://schemas.microsoft.com/office/drawing/2014/main" id="{B7D1E4DA-32CC-D8D4-CA78-8C22E792F111}"/>
                </a:ext>
              </a:extLst>
            </p:cNvPr>
            <p:cNvSpPr>
              <a:spLocks noChangeArrowheads="1"/>
            </p:cNvSpPr>
            <p:nvPr/>
          </p:nvSpPr>
          <p:spPr bwMode="auto">
            <a:xfrm>
              <a:off x="3256" y="4540"/>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8">
              <a:extLst>
                <a:ext uri="{FF2B5EF4-FFF2-40B4-BE49-F238E27FC236}">
                  <a16:creationId xmlns:a16="http://schemas.microsoft.com/office/drawing/2014/main" id="{D17C616A-9FC8-F0BB-FC3E-A6A868927886}"/>
                </a:ext>
              </a:extLst>
            </p:cNvPr>
            <p:cNvSpPr>
              <a:spLocks noChangeArrowheads="1"/>
            </p:cNvSpPr>
            <p:nvPr/>
          </p:nvSpPr>
          <p:spPr bwMode="auto">
            <a:xfrm>
              <a:off x="3256" y="4657"/>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9">
              <a:extLst>
                <a:ext uri="{FF2B5EF4-FFF2-40B4-BE49-F238E27FC236}">
                  <a16:creationId xmlns:a16="http://schemas.microsoft.com/office/drawing/2014/main" id="{0804B1B8-6521-1C6E-7DC5-5B6B107F0DB6}"/>
                </a:ext>
              </a:extLst>
            </p:cNvPr>
            <p:cNvSpPr>
              <a:spLocks noChangeArrowheads="1"/>
            </p:cNvSpPr>
            <p:nvPr/>
          </p:nvSpPr>
          <p:spPr bwMode="auto">
            <a:xfrm>
              <a:off x="3256" y="4773"/>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 name="Rectangle 10">
              <a:extLst>
                <a:ext uri="{FF2B5EF4-FFF2-40B4-BE49-F238E27FC236}">
                  <a16:creationId xmlns:a16="http://schemas.microsoft.com/office/drawing/2014/main" id="{7E7C454A-C33F-22E8-4449-AC1DC3187B2B}"/>
                </a:ext>
              </a:extLst>
            </p:cNvPr>
            <p:cNvSpPr>
              <a:spLocks noChangeArrowheads="1"/>
            </p:cNvSpPr>
            <p:nvPr/>
          </p:nvSpPr>
          <p:spPr bwMode="auto">
            <a:xfrm>
              <a:off x="676" y="4890"/>
              <a:ext cx="2968" cy="120"/>
            </a:xfrm>
            <a:prstGeom prst="rect">
              <a:avLst/>
            </a:prstGeom>
            <a:solidFill>
              <a:srgbClr val="FBE2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 name="Rectangle 11">
              <a:extLst>
                <a:ext uri="{FF2B5EF4-FFF2-40B4-BE49-F238E27FC236}">
                  <a16:creationId xmlns:a16="http://schemas.microsoft.com/office/drawing/2014/main" id="{D7526A4C-BF5F-CA70-433E-6E6D1D1C37F9}"/>
                </a:ext>
              </a:extLst>
            </p:cNvPr>
            <p:cNvSpPr>
              <a:spLocks noChangeArrowheads="1"/>
            </p:cNvSpPr>
            <p:nvPr/>
          </p:nvSpPr>
          <p:spPr bwMode="auto">
            <a:xfrm>
              <a:off x="692" y="4090"/>
              <a:ext cx="282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BAIXES SOBRE TOTAL ADJUDICACIONS. PER TIPUS DE CONTRACTE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35ED3902-1DBA-4DE3-71C1-55EE3DE8D89E}"/>
                </a:ext>
              </a:extLst>
            </p:cNvPr>
            <p:cNvSpPr>
              <a:spLocks noChangeArrowheads="1"/>
            </p:cNvSpPr>
            <p:nvPr/>
          </p:nvSpPr>
          <p:spPr bwMode="auto">
            <a:xfrm>
              <a:off x="692" y="4311"/>
              <a:ext cx="84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TIPUS DE CONTRACTE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68AADE3B-8CA3-BCA0-164D-C662B10F9A5C}"/>
                </a:ext>
              </a:extLst>
            </p:cNvPr>
            <p:cNvSpPr>
              <a:spLocks noChangeArrowheads="1"/>
            </p:cNvSpPr>
            <p:nvPr/>
          </p:nvSpPr>
          <p:spPr bwMode="auto">
            <a:xfrm>
              <a:off x="2551" y="4311"/>
              <a:ext cx="30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BAIXES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8A9FD17F-1921-07CF-7BDD-61F5B43FCF57}"/>
                </a:ext>
              </a:extLst>
            </p:cNvPr>
            <p:cNvSpPr>
              <a:spLocks noChangeArrowheads="1"/>
            </p:cNvSpPr>
            <p:nvPr/>
          </p:nvSpPr>
          <p:spPr bwMode="auto">
            <a:xfrm>
              <a:off x="2903" y="4311"/>
              <a:ext cx="37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ADJUDIC</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1B734498-BB24-57AE-2EED-5039CBD470EC}"/>
                </a:ext>
              </a:extLst>
            </p:cNvPr>
            <p:cNvSpPr>
              <a:spLocks noChangeArrowheads="1"/>
            </p:cNvSpPr>
            <p:nvPr/>
          </p:nvSpPr>
          <p:spPr bwMode="auto">
            <a:xfrm>
              <a:off x="3416" y="4311"/>
              <a:ext cx="11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DB16D334-AB8D-058F-8822-CAF9E5C98508}"/>
                </a:ext>
              </a:extLst>
            </p:cNvPr>
            <p:cNvSpPr>
              <a:spLocks noChangeArrowheads="1"/>
            </p:cNvSpPr>
            <p:nvPr/>
          </p:nvSpPr>
          <p:spPr bwMode="auto">
            <a:xfrm>
              <a:off x="692" y="4428"/>
              <a:ext cx="42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ALTRES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6F2018D1-B9A5-252C-9AFB-329B48F2A8E1}"/>
                </a:ext>
              </a:extLst>
            </p:cNvPr>
            <p:cNvSpPr>
              <a:spLocks noChangeArrowheads="1"/>
            </p:cNvSpPr>
            <p:nvPr/>
          </p:nvSpPr>
          <p:spPr bwMode="auto">
            <a:xfrm>
              <a:off x="2659" y="4428"/>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A5495CD9-D331-D135-4288-379570CFBB0E}"/>
                </a:ext>
              </a:extLst>
            </p:cNvPr>
            <p:cNvSpPr>
              <a:spLocks noChangeArrowheads="1"/>
            </p:cNvSpPr>
            <p:nvPr/>
          </p:nvSpPr>
          <p:spPr bwMode="auto">
            <a:xfrm>
              <a:off x="3023" y="4428"/>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03D2D226-2606-5986-C63E-D16B6034BF79}"/>
                </a:ext>
              </a:extLst>
            </p:cNvPr>
            <p:cNvSpPr>
              <a:spLocks noChangeArrowheads="1"/>
            </p:cNvSpPr>
            <p:nvPr/>
          </p:nvSpPr>
          <p:spPr bwMode="auto">
            <a:xfrm>
              <a:off x="3396" y="4428"/>
              <a:ext cx="1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E6EFF034-1623-C3E2-101E-2ED96B1AF097}"/>
                </a:ext>
              </a:extLst>
            </p:cNvPr>
            <p:cNvSpPr>
              <a:spLocks noChangeArrowheads="1"/>
            </p:cNvSpPr>
            <p:nvPr/>
          </p:nvSpPr>
          <p:spPr bwMode="auto">
            <a:xfrm>
              <a:off x="692" y="4544"/>
              <a:ext cx="29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3EBF0D65-DBB0-944F-64ED-66E3C3174534}"/>
                </a:ext>
              </a:extLst>
            </p:cNvPr>
            <p:cNvSpPr>
              <a:spLocks noChangeArrowheads="1"/>
            </p:cNvSpPr>
            <p:nvPr/>
          </p:nvSpPr>
          <p:spPr bwMode="auto">
            <a:xfrm>
              <a:off x="2659" y="4544"/>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839552B3-023D-7435-DC80-A5F88BA3CD3F}"/>
                </a:ext>
              </a:extLst>
            </p:cNvPr>
            <p:cNvSpPr>
              <a:spLocks noChangeArrowheads="1"/>
            </p:cNvSpPr>
            <p:nvPr/>
          </p:nvSpPr>
          <p:spPr bwMode="auto">
            <a:xfrm>
              <a:off x="3023" y="4544"/>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7B17708D-B06A-C2C5-4354-FC7FB6BD5860}"/>
                </a:ext>
              </a:extLst>
            </p:cNvPr>
            <p:cNvSpPr>
              <a:spLocks noChangeArrowheads="1"/>
            </p:cNvSpPr>
            <p:nvPr/>
          </p:nvSpPr>
          <p:spPr bwMode="auto">
            <a:xfrm>
              <a:off x="3372" y="4544"/>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C68F140F-9C64-1989-B5DE-C618DBCB4C59}"/>
                </a:ext>
              </a:extLst>
            </p:cNvPr>
            <p:cNvSpPr>
              <a:spLocks noChangeArrowheads="1"/>
            </p:cNvSpPr>
            <p:nvPr/>
          </p:nvSpPr>
          <p:spPr bwMode="auto">
            <a:xfrm>
              <a:off x="692" y="4661"/>
              <a:ext cx="36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SERVEIS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C843851E-B364-60BD-B3F0-52E1472F6A94}"/>
                </a:ext>
              </a:extLst>
            </p:cNvPr>
            <p:cNvSpPr>
              <a:spLocks noChangeArrowheads="1"/>
            </p:cNvSpPr>
            <p:nvPr/>
          </p:nvSpPr>
          <p:spPr bwMode="auto">
            <a:xfrm>
              <a:off x="2639" y="4661"/>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2FA1DA8B-EBB7-66E8-C254-4BA31342B0E8}"/>
                </a:ext>
              </a:extLst>
            </p:cNvPr>
            <p:cNvSpPr>
              <a:spLocks noChangeArrowheads="1"/>
            </p:cNvSpPr>
            <p:nvPr/>
          </p:nvSpPr>
          <p:spPr bwMode="auto">
            <a:xfrm>
              <a:off x="2999" y="4661"/>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ptos Narrow" panose="020B0004020202020204" pitchFamily="34" charset="0"/>
                </a:rPr>
                <a:t>220</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733C2E75-9DC1-5535-A3A8-C004E8A91074}"/>
                </a:ext>
              </a:extLst>
            </p:cNvPr>
            <p:cNvSpPr>
              <a:spLocks noChangeArrowheads="1"/>
            </p:cNvSpPr>
            <p:nvPr/>
          </p:nvSpPr>
          <p:spPr bwMode="auto">
            <a:xfrm>
              <a:off x="3372" y="4661"/>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CE5696A4-4BD8-1208-16FD-A40466296AE0}"/>
                </a:ext>
              </a:extLst>
            </p:cNvPr>
            <p:cNvSpPr>
              <a:spLocks noChangeArrowheads="1"/>
            </p:cNvSpPr>
            <p:nvPr/>
          </p:nvSpPr>
          <p:spPr bwMode="auto">
            <a:xfrm>
              <a:off x="692" y="4777"/>
              <a:ext cx="78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SUBMINISTRAMENTS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24D07383-9B05-848C-C93F-E15E01860629}"/>
                </a:ext>
              </a:extLst>
            </p:cNvPr>
            <p:cNvSpPr>
              <a:spLocks noChangeArrowheads="1"/>
            </p:cNvSpPr>
            <p:nvPr/>
          </p:nvSpPr>
          <p:spPr bwMode="auto">
            <a:xfrm>
              <a:off x="2639" y="4777"/>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30207BFC-5157-1E2C-C980-9D9CDC3D7E78}"/>
                </a:ext>
              </a:extLst>
            </p:cNvPr>
            <p:cNvSpPr>
              <a:spLocks noChangeArrowheads="1"/>
            </p:cNvSpPr>
            <p:nvPr/>
          </p:nvSpPr>
          <p:spPr bwMode="auto">
            <a:xfrm>
              <a:off x="2999" y="4777"/>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102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87C940EC-D2CB-8D1D-7CE5-12220DCE9C22}"/>
                </a:ext>
              </a:extLst>
            </p:cNvPr>
            <p:cNvSpPr>
              <a:spLocks noChangeArrowheads="1"/>
            </p:cNvSpPr>
            <p:nvPr/>
          </p:nvSpPr>
          <p:spPr bwMode="auto">
            <a:xfrm>
              <a:off x="3372" y="4777"/>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6C3BEA27-AC63-59C9-B475-00B97DF804CE}"/>
                </a:ext>
              </a:extLst>
            </p:cNvPr>
            <p:cNvSpPr>
              <a:spLocks noChangeArrowheads="1"/>
            </p:cNvSpPr>
            <p:nvPr/>
          </p:nvSpPr>
          <p:spPr bwMode="auto">
            <a:xfrm>
              <a:off x="692" y="4894"/>
              <a:ext cx="128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 BAIXES/TOTAL ADJUDICACIONS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BF252656-E55B-AD1E-1DDC-8E7353F06914}"/>
                </a:ext>
              </a:extLst>
            </p:cNvPr>
            <p:cNvSpPr>
              <a:spLocks noChangeArrowheads="1"/>
            </p:cNvSpPr>
            <p:nvPr/>
          </p:nvSpPr>
          <p:spPr bwMode="auto">
            <a:xfrm>
              <a:off x="2639" y="4894"/>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67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A2C44BB7-6290-C5C1-CBAE-DCB65F6954E0}"/>
                </a:ext>
              </a:extLst>
            </p:cNvPr>
            <p:cNvSpPr>
              <a:spLocks noChangeArrowheads="1"/>
            </p:cNvSpPr>
            <p:nvPr/>
          </p:nvSpPr>
          <p:spPr bwMode="auto">
            <a:xfrm>
              <a:off x="2999" y="4894"/>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dirty="0">
                  <a:ln>
                    <a:noFill/>
                  </a:ln>
                  <a:solidFill>
                    <a:srgbClr val="000000"/>
                  </a:solidFill>
                  <a:effectLst/>
                  <a:latin typeface="Aptos Narrow" panose="020B00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E5452498-D380-D8B5-CCE0-7197EBF93AC5}"/>
                </a:ext>
              </a:extLst>
            </p:cNvPr>
            <p:cNvSpPr>
              <a:spLocks noChangeArrowheads="1"/>
            </p:cNvSpPr>
            <p:nvPr/>
          </p:nvSpPr>
          <p:spPr bwMode="auto">
            <a:xfrm>
              <a:off x="3372" y="4894"/>
              <a:ext cx="20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Line 36">
              <a:extLst>
                <a:ext uri="{FF2B5EF4-FFF2-40B4-BE49-F238E27FC236}">
                  <a16:creationId xmlns:a16="http://schemas.microsoft.com/office/drawing/2014/main" id="{588EE61B-91A4-138D-77FF-06E7BE6F04F5}"/>
                </a:ext>
              </a:extLst>
            </p:cNvPr>
            <p:cNvSpPr>
              <a:spLocks noChangeShapeType="1"/>
            </p:cNvSpPr>
            <p:nvPr/>
          </p:nvSpPr>
          <p:spPr bwMode="auto">
            <a:xfrm>
              <a:off x="676" y="4307"/>
              <a:ext cx="0" cy="70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3" name="Rectangle 37">
              <a:extLst>
                <a:ext uri="{FF2B5EF4-FFF2-40B4-BE49-F238E27FC236}">
                  <a16:creationId xmlns:a16="http://schemas.microsoft.com/office/drawing/2014/main" id="{289ED491-EF5F-85BC-DA75-57C82BB2404A}"/>
                </a:ext>
              </a:extLst>
            </p:cNvPr>
            <p:cNvSpPr>
              <a:spLocks noChangeArrowheads="1"/>
            </p:cNvSpPr>
            <p:nvPr/>
          </p:nvSpPr>
          <p:spPr bwMode="auto">
            <a:xfrm>
              <a:off x="676" y="4307"/>
              <a:ext cx="4" cy="7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4" name="Line 38">
              <a:extLst>
                <a:ext uri="{FF2B5EF4-FFF2-40B4-BE49-F238E27FC236}">
                  <a16:creationId xmlns:a16="http://schemas.microsoft.com/office/drawing/2014/main" id="{996A2B3A-8162-2C95-6D4D-B6255BF92784}"/>
                </a:ext>
              </a:extLst>
            </p:cNvPr>
            <p:cNvSpPr>
              <a:spLocks noChangeShapeType="1"/>
            </p:cNvSpPr>
            <p:nvPr/>
          </p:nvSpPr>
          <p:spPr bwMode="auto">
            <a:xfrm>
              <a:off x="2486"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5" name="Rectangle 39">
              <a:extLst>
                <a:ext uri="{FF2B5EF4-FFF2-40B4-BE49-F238E27FC236}">
                  <a16:creationId xmlns:a16="http://schemas.microsoft.com/office/drawing/2014/main" id="{C80BA3E1-41AE-4937-E1BC-DDB3B146D2EA}"/>
                </a:ext>
              </a:extLst>
            </p:cNvPr>
            <p:cNvSpPr>
              <a:spLocks noChangeArrowheads="1"/>
            </p:cNvSpPr>
            <p:nvPr/>
          </p:nvSpPr>
          <p:spPr bwMode="auto">
            <a:xfrm>
              <a:off x="2486"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6" name="Line 40">
              <a:extLst>
                <a:ext uri="{FF2B5EF4-FFF2-40B4-BE49-F238E27FC236}">
                  <a16:creationId xmlns:a16="http://schemas.microsoft.com/office/drawing/2014/main" id="{B98613D3-C426-F321-597C-3C990F4321AC}"/>
                </a:ext>
              </a:extLst>
            </p:cNvPr>
            <p:cNvSpPr>
              <a:spLocks noChangeShapeType="1"/>
            </p:cNvSpPr>
            <p:nvPr/>
          </p:nvSpPr>
          <p:spPr bwMode="auto">
            <a:xfrm>
              <a:off x="2871"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7" name="Rectangle 41">
              <a:extLst>
                <a:ext uri="{FF2B5EF4-FFF2-40B4-BE49-F238E27FC236}">
                  <a16:creationId xmlns:a16="http://schemas.microsoft.com/office/drawing/2014/main" id="{BF4B491F-932D-EC11-87F9-EFF68E3873D8}"/>
                </a:ext>
              </a:extLst>
            </p:cNvPr>
            <p:cNvSpPr>
              <a:spLocks noChangeArrowheads="1"/>
            </p:cNvSpPr>
            <p:nvPr/>
          </p:nvSpPr>
          <p:spPr bwMode="auto">
            <a:xfrm>
              <a:off x="2871"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8" name="Line 42">
              <a:extLst>
                <a:ext uri="{FF2B5EF4-FFF2-40B4-BE49-F238E27FC236}">
                  <a16:creationId xmlns:a16="http://schemas.microsoft.com/office/drawing/2014/main" id="{24B8B5B6-FEAD-B96C-5FD1-5C90EBA9D527}"/>
                </a:ext>
              </a:extLst>
            </p:cNvPr>
            <p:cNvSpPr>
              <a:spLocks noChangeShapeType="1"/>
            </p:cNvSpPr>
            <p:nvPr/>
          </p:nvSpPr>
          <p:spPr bwMode="auto">
            <a:xfrm>
              <a:off x="3256"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9" name="Rectangle 43">
              <a:extLst>
                <a:ext uri="{FF2B5EF4-FFF2-40B4-BE49-F238E27FC236}">
                  <a16:creationId xmlns:a16="http://schemas.microsoft.com/office/drawing/2014/main" id="{11BC8838-8FA7-92E1-811B-71C333797824}"/>
                </a:ext>
              </a:extLst>
            </p:cNvPr>
            <p:cNvSpPr>
              <a:spLocks noChangeArrowheads="1"/>
            </p:cNvSpPr>
            <p:nvPr/>
          </p:nvSpPr>
          <p:spPr bwMode="auto">
            <a:xfrm>
              <a:off x="3256"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0" name="Line 44">
              <a:extLst>
                <a:ext uri="{FF2B5EF4-FFF2-40B4-BE49-F238E27FC236}">
                  <a16:creationId xmlns:a16="http://schemas.microsoft.com/office/drawing/2014/main" id="{34B2935A-4365-524F-2C6A-852B1B53F549}"/>
                </a:ext>
              </a:extLst>
            </p:cNvPr>
            <p:cNvSpPr>
              <a:spLocks noChangeShapeType="1"/>
            </p:cNvSpPr>
            <p:nvPr/>
          </p:nvSpPr>
          <p:spPr bwMode="auto">
            <a:xfrm>
              <a:off x="3640" y="4311"/>
              <a:ext cx="0" cy="6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1" name="Rectangle 45">
              <a:extLst>
                <a:ext uri="{FF2B5EF4-FFF2-40B4-BE49-F238E27FC236}">
                  <a16:creationId xmlns:a16="http://schemas.microsoft.com/office/drawing/2014/main" id="{F4104F5E-9904-D255-CADB-4A3E19F26926}"/>
                </a:ext>
              </a:extLst>
            </p:cNvPr>
            <p:cNvSpPr>
              <a:spLocks noChangeArrowheads="1"/>
            </p:cNvSpPr>
            <p:nvPr/>
          </p:nvSpPr>
          <p:spPr bwMode="auto">
            <a:xfrm>
              <a:off x="3640" y="4311"/>
              <a:ext cx="4" cy="6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2" name="Line 46">
              <a:extLst>
                <a:ext uri="{FF2B5EF4-FFF2-40B4-BE49-F238E27FC236}">
                  <a16:creationId xmlns:a16="http://schemas.microsoft.com/office/drawing/2014/main" id="{A914FF8F-53AC-C463-28A4-0B68794620C9}"/>
                </a:ext>
              </a:extLst>
            </p:cNvPr>
            <p:cNvSpPr>
              <a:spLocks noChangeShapeType="1"/>
            </p:cNvSpPr>
            <p:nvPr/>
          </p:nvSpPr>
          <p:spPr bwMode="auto">
            <a:xfrm>
              <a:off x="680" y="430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3" name="Rectangle 47">
              <a:extLst>
                <a:ext uri="{FF2B5EF4-FFF2-40B4-BE49-F238E27FC236}">
                  <a16:creationId xmlns:a16="http://schemas.microsoft.com/office/drawing/2014/main" id="{E1B7968C-86E6-4833-0943-EC760DF5C9C0}"/>
                </a:ext>
              </a:extLst>
            </p:cNvPr>
            <p:cNvSpPr>
              <a:spLocks noChangeArrowheads="1"/>
            </p:cNvSpPr>
            <p:nvPr/>
          </p:nvSpPr>
          <p:spPr bwMode="auto">
            <a:xfrm>
              <a:off x="680" y="430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4" name="Line 48">
              <a:extLst>
                <a:ext uri="{FF2B5EF4-FFF2-40B4-BE49-F238E27FC236}">
                  <a16:creationId xmlns:a16="http://schemas.microsoft.com/office/drawing/2014/main" id="{5E94886E-33E8-74F2-4305-F1521D605A6E}"/>
                </a:ext>
              </a:extLst>
            </p:cNvPr>
            <p:cNvSpPr>
              <a:spLocks noChangeShapeType="1"/>
            </p:cNvSpPr>
            <p:nvPr/>
          </p:nvSpPr>
          <p:spPr bwMode="auto">
            <a:xfrm>
              <a:off x="680" y="4424"/>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5" name="Rectangle 49">
              <a:extLst>
                <a:ext uri="{FF2B5EF4-FFF2-40B4-BE49-F238E27FC236}">
                  <a16:creationId xmlns:a16="http://schemas.microsoft.com/office/drawing/2014/main" id="{8D7F9896-2756-E1AD-AB99-ED4E41BFEFE2}"/>
                </a:ext>
              </a:extLst>
            </p:cNvPr>
            <p:cNvSpPr>
              <a:spLocks noChangeArrowheads="1"/>
            </p:cNvSpPr>
            <p:nvPr/>
          </p:nvSpPr>
          <p:spPr bwMode="auto">
            <a:xfrm>
              <a:off x="680" y="4424"/>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6" name="Line 50">
              <a:extLst>
                <a:ext uri="{FF2B5EF4-FFF2-40B4-BE49-F238E27FC236}">
                  <a16:creationId xmlns:a16="http://schemas.microsoft.com/office/drawing/2014/main" id="{9841D510-7D2C-39E5-D548-BFB73A2079F6}"/>
                </a:ext>
              </a:extLst>
            </p:cNvPr>
            <p:cNvSpPr>
              <a:spLocks noChangeShapeType="1"/>
            </p:cNvSpPr>
            <p:nvPr/>
          </p:nvSpPr>
          <p:spPr bwMode="auto">
            <a:xfrm>
              <a:off x="680" y="4540"/>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7" name="Rectangle 51">
              <a:extLst>
                <a:ext uri="{FF2B5EF4-FFF2-40B4-BE49-F238E27FC236}">
                  <a16:creationId xmlns:a16="http://schemas.microsoft.com/office/drawing/2014/main" id="{4602D0E3-2986-1D32-DD5D-47ACA8CD1546}"/>
                </a:ext>
              </a:extLst>
            </p:cNvPr>
            <p:cNvSpPr>
              <a:spLocks noChangeArrowheads="1"/>
            </p:cNvSpPr>
            <p:nvPr/>
          </p:nvSpPr>
          <p:spPr bwMode="auto">
            <a:xfrm>
              <a:off x="680" y="4540"/>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8" name="Line 52">
              <a:extLst>
                <a:ext uri="{FF2B5EF4-FFF2-40B4-BE49-F238E27FC236}">
                  <a16:creationId xmlns:a16="http://schemas.microsoft.com/office/drawing/2014/main" id="{F6321202-493E-E019-D8D6-4BD0EF8CB3A5}"/>
                </a:ext>
              </a:extLst>
            </p:cNvPr>
            <p:cNvSpPr>
              <a:spLocks noChangeShapeType="1"/>
            </p:cNvSpPr>
            <p:nvPr/>
          </p:nvSpPr>
          <p:spPr bwMode="auto">
            <a:xfrm>
              <a:off x="680" y="465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9" name="Rectangle 53">
              <a:extLst>
                <a:ext uri="{FF2B5EF4-FFF2-40B4-BE49-F238E27FC236}">
                  <a16:creationId xmlns:a16="http://schemas.microsoft.com/office/drawing/2014/main" id="{62F331F2-86A2-DF55-101C-55018BB82345}"/>
                </a:ext>
              </a:extLst>
            </p:cNvPr>
            <p:cNvSpPr>
              <a:spLocks noChangeArrowheads="1"/>
            </p:cNvSpPr>
            <p:nvPr/>
          </p:nvSpPr>
          <p:spPr bwMode="auto">
            <a:xfrm>
              <a:off x="680" y="465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0" name="Line 54">
              <a:extLst>
                <a:ext uri="{FF2B5EF4-FFF2-40B4-BE49-F238E27FC236}">
                  <a16:creationId xmlns:a16="http://schemas.microsoft.com/office/drawing/2014/main" id="{DDAA4084-1DAD-BB68-10A9-73DCB7FEDC17}"/>
                </a:ext>
              </a:extLst>
            </p:cNvPr>
            <p:cNvSpPr>
              <a:spLocks noChangeShapeType="1"/>
            </p:cNvSpPr>
            <p:nvPr/>
          </p:nvSpPr>
          <p:spPr bwMode="auto">
            <a:xfrm>
              <a:off x="680" y="4773"/>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1" name="Rectangle 55">
              <a:extLst>
                <a:ext uri="{FF2B5EF4-FFF2-40B4-BE49-F238E27FC236}">
                  <a16:creationId xmlns:a16="http://schemas.microsoft.com/office/drawing/2014/main" id="{EA82DAB1-2C6B-D97E-3B47-2C59EC53A423}"/>
                </a:ext>
              </a:extLst>
            </p:cNvPr>
            <p:cNvSpPr>
              <a:spLocks noChangeArrowheads="1"/>
            </p:cNvSpPr>
            <p:nvPr/>
          </p:nvSpPr>
          <p:spPr bwMode="auto">
            <a:xfrm>
              <a:off x="680" y="4773"/>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2" name="Line 56">
              <a:extLst>
                <a:ext uri="{FF2B5EF4-FFF2-40B4-BE49-F238E27FC236}">
                  <a16:creationId xmlns:a16="http://schemas.microsoft.com/office/drawing/2014/main" id="{817B13CB-0716-3B4E-F2B2-0A0A0BDFCF41}"/>
                </a:ext>
              </a:extLst>
            </p:cNvPr>
            <p:cNvSpPr>
              <a:spLocks noChangeShapeType="1"/>
            </p:cNvSpPr>
            <p:nvPr/>
          </p:nvSpPr>
          <p:spPr bwMode="auto">
            <a:xfrm>
              <a:off x="680" y="4890"/>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3" name="Rectangle 57">
              <a:extLst>
                <a:ext uri="{FF2B5EF4-FFF2-40B4-BE49-F238E27FC236}">
                  <a16:creationId xmlns:a16="http://schemas.microsoft.com/office/drawing/2014/main" id="{64E859A9-89F2-1B59-4ED2-A3FE6F9E8922}"/>
                </a:ext>
              </a:extLst>
            </p:cNvPr>
            <p:cNvSpPr>
              <a:spLocks noChangeArrowheads="1"/>
            </p:cNvSpPr>
            <p:nvPr/>
          </p:nvSpPr>
          <p:spPr bwMode="auto">
            <a:xfrm>
              <a:off x="680" y="4890"/>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4" name="Line 58">
              <a:extLst>
                <a:ext uri="{FF2B5EF4-FFF2-40B4-BE49-F238E27FC236}">
                  <a16:creationId xmlns:a16="http://schemas.microsoft.com/office/drawing/2014/main" id="{C309CCFD-54E3-D51A-886D-AEBCE87286F3}"/>
                </a:ext>
              </a:extLst>
            </p:cNvPr>
            <p:cNvSpPr>
              <a:spLocks noChangeShapeType="1"/>
            </p:cNvSpPr>
            <p:nvPr/>
          </p:nvSpPr>
          <p:spPr bwMode="auto">
            <a:xfrm>
              <a:off x="680" y="5006"/>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5" name="Rectangle 59">
              <a:extLst>
                <a:ext uri="{FF2B5EF4-FFF2-40B4-BE49-F238E27FC236}">
                  <a16:creationId xmlns:a16="http://schemas.microsoft.com/office/drawing/2014/main" id="{2F190ABC-2061-09C2-F72E-FE735435A525}"/>
                </a:ext>
              </a:extLst>
            </p:cNvPr>
            <p:cNvSpPr>
              <a:spLocks noChangeArrowheads="1"/>
            </p:cNvSpPr>
            <p:nvPr/>
          </p:nvSpPr>
          <p:spPr bwMode="auto">
            <a:xfrm>
              <a:off x="680" y="5006"/>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1312255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653001AD-11FC-2A27-1B1F-E869690DDE9B}"/>
              </a:ext>
            </a:extLst>
          </p:cNvPr>
          <p:cNvSpPr>
            <a:spLocks noGrp="1"/>
          </p:cNvSpPr>
          <p:nvPr>
            <p:ph type="sldNum" sz="quarter" idx="12"/>
          </p:nvPr>
        </p:nvSpPr>
        <p:spPr/>
        <p:txBody>
          <a:bodyPr/>
          <a:lstStyle/>
          <a:p>
            <a:fld id="{69A02D07-1340-466E-8F89-ABB91E672000}" type="slidenum">
              <a:rPr lang="ca-ES" smtClean="0"/>
              <a:t>51</a:t>
            </a:fld>
            <a:endParaRPr lang="ca-ES"/>
          </a:p>
        </p:txBody>
      </p:sp>
      <p:pic>
        <p:nvPicPr>
          <p:cNvPr id="4" name="Imatge 3">
            <a:extLst>
              <a:ext uri="{FF2B5EF4-FFF2-40B4-BE49-F238E27FC236}">
                <a16:creationId xmlns:a16="http://schemas.microsoft.com/office/drawing/2014/main" id="{07C8F3FB-8DFA-7A66-3CAA-0D8AFE7949CC}"/>
              </a:ext>
            </a:extLst>
          </p:cNvPr>
          <p:cNvPicPr>
            <a:picLocks noChangeAspect="1"/>
          </p:cNvPicPr>
          <p:nvPr/>
        </p:nvPicPr>
        <p:blipFill>
          <a:blip r:embed="rId2"/>
          <a:stretch>
            <a:fillRect/>
          </a:stretch>
        </p:blipFill>
        <p:spPr>
          <a:xfrm>
            <a:off x="1132405" y="3015094"/>
            <a:ext cx="4459738" cy="2062163"/>
          </a:xfrm>
          <a:prstGeom prst="rect">
            <a:avLst/>
          </a:prstGeom>
        </p:spPr>
      </p:pic>
      <p:pic>
        <p:nvPicPr>
          <p:cNvPr id="5" name="Imatge 4">
            <a:extLst>
              <a:ext uri="{FF2B5EF4-FFF2-40B4-BE49-F238E27FC236}">
                <a16:creationId xmlns:a16="http://schemas.microsoft.com/office/drawing/2014/main" id="{F1F2D91F-8982-9AA5-E308-21C03AC132D4}"/>
              </a:ext>
            </a:extLst>
          </p:cNvPr>
          <p:cNvPicPr>
            <a:picLocks noChangeAspect="1"/>
          </p:cNvPicPr>
          <p:nvPr/>
        </p:nvPicPr>
        <p:blipFill>
          <a:blip r:embed="rId3"/>
          <a:stretch>
            <a:fillRect/>
          </a:stretch>
        </p:blipFill>
        <p:spPr>
          <a:xfrm>
            <a:off x="1332971" y="1493871"/>
            <a:ext cx="3937000" cy="1301750"/>
          </a:xfrm>
          <a:prstGeom prst="rect">
            <a:avLst/>
          </a:prstGeom>
        </p:spPr>
      </p:pic>
      <p:sp>
        <p:nvSpPr>
          <p:cNvPr id="8" name="QuadreDeText 7">
            <a:extLst>
              <a:ext uri="{FF2B5EF4-FFF2-40B4-BE49-F238E27FC236}">
                <a16:creationId xmlns:a16="http://schemas.microsoft.com/office/drawing/2014/main" id="{463B4B72-047D-B5AE-766D-778FB92A9D6F}"/>
              </a:ext>
            </a:extLst>
          </p:cNvPr>
          <p:cNvSpPr txBox="1"/>
          <p:nvPr/>
        </p:nvSpPr>
        <p:spPr>
          <a:xfrm>
            <a:off x="680192" y="474932"/>
            <a:ext cx="54749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6.3.  LOTS EN BAIX</a:t>
            </a:r>
            <a:r>
              <a:rPr lang="ca-ES" sz="1600" b="1" dirty="0">
                <a:solidFill>
                  <a:srgbClr val="0000FF"/>
                </a:solidFill>
                <a:latin typeface="Calibri" panose="020F0502020204030204"/>
              </a:rPr>
              <a:t>A ANORMAL O DESPROPORCIONADA.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Calibri" panose="020F0502020204030204"/>
                <a:ea typeface="+mn-ea"/>
                <a:cs typeface="+mn-cs"/>
              </a:rPr>
              <a:t>         PER TIPUS DE PROCEDIMENT</a:t>
            </a:r>
          </a:p>
        </p:txBody>
      </p:sp>
      <p:pic>
        <p:nvPicPr>
          <p:cNvPr id="11" name="Imatge 10">
            <a:extLst>
              <a:ext uri="{FF2B5EF4-FFF2-40B4-BE49-F238E27FC236}">
                <a16:creationId xmlns:a16="http://schemas.microsoft.com/office/drawing/2014/main" id="{E9E4640B-D32E-2DDB-B9E0-D522CA4CBD73}"/>
              </a:ext>
            </a:extLst>
          </p:cNvPr>
          <p:cNvPicPr>
            <a:picLocks noChangeAspect="1"/>
          </p:cNvPicPr>
          <p:nvPr/>
        </p:nvPicPr>
        <p:blipFill>
          <a:blip r:embed="rId4"/>
          <a:stretch>
            <a:fillRect/>
          </a:stretch>
        </p:blipFill>
        <p:spPr>
          <a:xfrm>
            <a:off x="1132405" y="8466532"/>
            <a:ext cx="4593189" cy="2545487"/>
          </a:xfrm>
          <a:prstGeom prst="rect">
            <a:avLst/>
          </a:prstGeom>
        </p:spPr>
      </p:pic>
      <p:sp>
        <p:nvSpPr>
          <p:cNvPr id="7" name="QuadreDeText 6">
            <a:extLst>
              <a:ext uri="{FF2B5EF4-FFF2-40B4-BE49-F238E27FC236}">
                <a16:creationId xmlns:a16="http://schemas.microsoft.com/office/drawing/2014/main" id="{13F3392C-4ACE-0766-BDDB-BCAFD6B57962}"/>
              </a:ext>
            </a:extLst>
          </p:cNvPr>
          <p:cNvSpPr txBox="1"/>
          <p:nvPr/>
        </p:nvSpPr>
        <p:spPr>
          <a:xfrm>
            <a:off x="843802" y="5472058"/>
            <a:ext cx="517039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Del total de les 67 baixes produïdes,  el </a:t>
            </a:r>
            <a:r>
              <a:rPr lang="ca-ES" sz="1600" dirty="0">
                <a:solidFill>
                  <a:prstClr val="black"/>
                </a:solidFill>
                <a:latin typeface="Calibri" panose="020F0502020204030204"/>
              </a:rPr>
              <a:t>49</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corresponen a contractes simplificats i el 45% a contractes ordinaris.</a:t>
            </a:r>
          </a:p>
        </p:txBody>
      </p:sp>
      <p:grpSp>
        <p:nvGrpSpPr>
          <p:cNvPr id="3" name="Group 4">
            <a:extLst>
              <a:ext uri="{FF2B5EF4-FFF2-40B4-BE49-F238E27FC236}">
                <a16:creationId xmlns:a16="http://schemas.microsoft.com/office/drawing/2014/main" id="{FA952E5F-C487-A2CB-AB7E-8EF42B28E714}"/>
              </a:ext>
            </a:extLst>
          </p:cNvPr>
          <p:cNvGrpSpPr>
            <a:grpSpLocks noChangeAspect="1"/>
          </p:cNvGrpSpPr>
          <p:nvPr/>
        </p:nvGrpSpPr>
        <p:grpSpPr bwMode="auto">
          <a:xfrm>
            <a:off x="1073150" y="6469065"/>
            <a:ext cx="4711700" cy="1703388"/>
            <a:chOff x="676" y="4075"/>
            <a:chExt cx="2968" cy="1073"/>
          </a:xfrm>
        </p:grpSpPr>
        <p:sp>
          <p:nvSpPr>
            <p:cNvPr id="6" name="AutoShape 3">
              <a:extLst>
                <a:ext uri="{FF2B5EF4-FFF2-40B4-BE49-F238E27FC236}">
                  <a16:creationId xmlns:a16="http://schemas.microsoft.com/office/drawing/2014/main" id="{0860BB4F-6A76-01F2-893F-AC9DD777A115}"/>
                </a:ext>
              </a:extLst>
            </p:cNvPr>
            <p:cNvSpPr>
              <a:spLocks noChangeAspect="1" noChangeArrowheads="1" noTextEdit="1"/>
            </p:cNvSpPr>
            <p:nvPr/>
          </p:nvSpPr>
          <p:spPr bwMode="auto">
            <a:xfrm>
              <a:off x="676" y="4075"/>
              <a:ext cx="2968"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5">
              <a:extLst>
                <a:ext uri="{FF2B5EF4-FFF2-40B4-BE49-F238E27FC236}">
                  <a16:creationId xmlns:a16="http://schemas.microsoft.com/office/drawing/2014/main" id="{38285276-1C3E-C6F9-79C1-8FDBC2BFFEBF}"/>
                </a:ext>
              </a:extLst>
            </p:cNvPr>
            <p:cNvSpPr>
              <a:spLocks noChangeArrowheads="1"/>
            </p:cNvSpPr>
            <p:nvPr/>
          </p:nvSpPr>
          <p:spPr bwMode="auto">
            <a:xfrm>
              <a:off x="676" y="4308"/>
              <a:ext cx="2968"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6">
              <a:extLst>
                <a:ext uri="{FF2B5EF4-FFF2-40B4-BE49-F238E27FC236}">
                  <a16:creationId xmlns:a16="http://schemas.microsoft.com/office/drawing/2014/main" id="{BC4791E0-5917-5961-8416-3470F2426476}"/>
                </a:ext>
              </a:extLst>
            </p:cNvPr>
            <p:cNvSpPr>
              <a:spLocks noChangeArrowheads="1"/>
            </p:cNvSpPr>
            <p:nvPr/>
          </p:nvSpPr>
          <p:spPr bwMode="auto">
            <a:xfrm>
              <a:off x="3256" y="4424"/>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7">
              <a:extLst>
                <a:ext uri="{FF2B5EF4-FFF2-40B4-BE49-F238E27FC236}">
                  <a16:creationId xmlns:a16="http://schemas.microsoft.com/office/drawing/2014/main" id="{6AECD2EE-0A44-E402-5094-8F40B8C30A48}"/>
                </a:ext>
              </a:extLst>
            </p:cNvPr>
            <p:cNvSpPr>
              <a:spLocks noChangeArrowheads="1"/>
            </p:cNvSpPr>
            <p:nvPr/>
          </p:nvSpPr>
          <p:spPr bwMode="auto">
            <a:xfrm>
              <a:off x="3256" y="4541"/>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8">
              <a:extLst>
                <a:ext uri="{FF2B5EF4-FFF2-40B4-BE49-F238E27FC236}">
                  <a16:creationId xmlns:a16="http://schemas.microsoft.com/office/drawing/2014/main" id="{45688DA7-0A98-80D0-E4E1-5C9DEC6526F1}"/>
                </a:ext>
              </a:extLst>
            </p:cNvPr>
            <p:cNvSpPr>
              <a:spLocks noChangeArrowheads="1"/>
            </p:cNvSpPr>
            <p:nvPr/>
          </p:nvSpPr>
          <p:spPr bwMode="auto">
            <a:xfrm>
              <a:off x="3256" y="4657"/>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Rectangle 9">
              <a:extLst>
                <a:ext uri="{FF2B5EF4-FFF2-40B4-BE49-F238E27FC236}">
                  <a16:creationId xmlns:a16="http://schemas.microsoft.com/office/drawing/2014/main" id="{185F16CE-626B-CA07-64B2-1E3DFBF6D146}"/>
                </a:ext>
              </a:extLst>
            </p:cNvPr>
            <p:cNvSpPr>
              <a:spLocks noChangeArrowheads="1"/>
            </p:cNvSpPr>
            <p:nvPr/>
          </p:nvSpPr>
          <p:spPr bwMode="auto">
            <a:xfrm>
              <a:off x="3256" y="4774"/>
              <a:ext cx="388" cy="1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 name="Rectangle 10">
              <a:extLst>
                <a:ext uri="{FF2B5EF4-FFF2-40B4-BE49-F238E27FC236}">
                  <a16:creationId xmlns:a16="http://schemas.microsoft.com/office/drawing/2014/main" id="{3A8E0C9B-E9C9-257C-D75E-EBBD5C3ED1D4}"/>
                </a:ext>
              </a:extLst>
            </p:cNvPr>
            <p:cNvSpPr>
              <a:spLocks noChangeArrowheads="1"/>
            </p:cNvSpPr>
            <p:nvPr/>
          </p:nvSpPr>
          <p:spPr bwMode="auto">
            <a:xfrm>
              <a:off x="3256" y="4890"/>
              <a:ext cx="388" cy="1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 name="Rectangle 11">
              <a:extLst>
                <a:ext uri="{FF2B5EF4-FFF2-40B4-BE49-F238E27FC236}">
                  <a16:creationId xmlns:a16="http://schemas.microsoft.com/office/drawing/2014/main" id="{2C50E2B8-B388-E1DE-0D53-AB8C9B1D5085}"/>
                </a:ext>
              </a:extLst>
            </p:cNvPr>
            <p:cNvSpPr>
              <a:spLocks noChangeArrowheads="1"/>
            </p:cNvSpPr>
            <p:nvPr/>
          </p:nvSpPr>
          <p:spPr bwMode="auto">
            <a:xfrm>
              <a:off x="676" y="5007"/>
              <a:ext cx="2968" cy="120"/>
            </a:xfrm>
            <a:prstGeom prst="rect">
              <a:avLst/>
            </a:prstGeom>
            <a:solidFill>
              <a:srgbClr val="DAF2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 name="Rectangle 12">
              <a:extLst>
                <a:ext uri="{FF2B5EF4-FFF2-40B4-BE49-F238E27FC236}">
                  <a16:creationId xmlns:a16="http://schemas.microsoft.com/office/drawing/2014/main" id="{F5E92F36-4880-C8FF-58B2-2D4DD9EABA58}"/>
                </a:ext>
              </a:extLst>
            </p:cNvPr>
            <p:cNvSpPr>
              <a:spLocks noChangeArrowheads="1"/>
            </p:cNvSpPr>
            <p:nvPr/>
          </p:nvSpPr>
          <p:spPr bwMode="auto">
            <a:xfrm>
              <a:off x="692" y="4091"/>
              <a:ext cx="291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BAIXES SOBRE TOTAL ADJUDICACIONS. PER TIPUS DE PROCEDIMENT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D5F72748-250E-F60C-350D-2C578D191758}"/>
                </a:ext>
              </a:extLst>
            </p:cNvPr>
            <p:cNvSpPr>
              <a:spLocks noChangeArrowheads="1"/>
            </p:cNvSpPr>
            <p:nvPr/>
          </p:nvSpPr>
          <p:spPr bwMode="auto">
            <a:xfrm>
              <a:off x="692" y="4312"/>
              <a:ext cx="93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TIPUS DE PROCEDIMENT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7D15D48C-560F-8A94-6FE4-6719A4761D1E}"/>
                </a:ext>
              </a:extLst>
            </p:cNvPr>
            <p:cNvSpPr>
              <a:spLocks noChangeArrowheads="1"/>
            </p:cNvSpPr>
            <p:nvPr/>
          </p:nvSpPr>
          <p:spPr bwMode="auto">
            <a:xfrm>
              <a:off x="2551" y="4312"/>
              <a:ext cx="30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BAIXES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F273AF89-0979-32A5-54B8-6787AB619E42}"/>
                </a:ext>
              </a:extLst>
            </p:cNvPr>
            <p:cNvSpPr>
              <a:spLocks noChangeArrowheads="1"/>
            </p:cNvSpPr>
            <p:nvPr/>
          </p:nvSpPr>
          <p:spPr bwMode="auto">
            <a:xfrm>
              <a:off x="2903" y="4312"/>
              <a:ext cx="37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ADJUDIC</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30835172-8DC0-74C1-198A-1E6375FAB416}"/>
                </a:ext>
              </a:extLst>
            </p:cNvPr>
            <p:cNvSpPr>
              <a:spLocks noChangeArrowheads="1"/>
            </p:cNvSpPr>
            <p:nvPr/>
          </p:nvSpPr>
          <p:spPr bwMode="auto">
            <a:xfrm>
              <a:off x="3416" y="4312"/>
              <a:ext cx="11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FFFFFF"/>
                  </a:solidFill>
                  <a:effectLst/>
                  <a:latin typeface="Aptos Narrow" panose="020B0004020202020204" pitchFamily="34" charset="0"/>
                </a:rPr>
                <a: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C5F5E747-B9B0-AB53-40A9-DAD30C82628A}"/>
                </a:ext>
              </a:extLst>
            </p:cNvPr>
            <p:cNvSpPr>
              <a:spLocks noChangeArrowheads="1"/>
            </p:cNvSpPr>
            <p:nvPr/>
          </p:nvSpPr>
          <p:spPr bwMode="auto">
            <a:xfrm>
              <a:off x="692" y="4428"/>
              <a:ext cx="40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ORDINARI</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5AFEE8DE-5AC0-3F03-3F3D-DACB87230980}"/>
                </a:ext>
              </a:extLst>
            </p:cNvPr>
            <p:cNvSpPr>
              <a:spLocks noChangeArrowheads="1"/>
            </p:cNvSpPr>
            <p:nvPr/>
          </p:nvSpPr>
          <p:spPr bwMode="auto">
            <a:xfrm>
              <a:off x="2639" y="4428"/>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1EB19666-C994-E7F4-96C8-6A12A35E81FD}"/>
                </a:ext>
              </a:extLst>
            </p:cNvPr>
            <p:cNvSpPr>
              <a:spLocks noChangeArrowheads="1"/>
            </p:cNvSpPr>
            <p:nvPr/>
          </p:nvSpPr>
          <p:spPr bwMode="auto">
            <a:xfrm>
              <a:off x="2999" y="4428"/>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178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78133F98-BB97-1CFC-C0E1-E01E775C7768}"/>
                </a:ext>
              </a:extLst>
            </p:cNvPr>
            <p:cNvSpPr>
              <a:spLocks noChangeArrowheads="1"/>
            </p:cNvSpPr>
            <p:nvPr/>
          </p:nvSpPr>
          <p:spPr bwMode="auto">
            <a:xfrm>
              <a:off x="3372" y="4428"/>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9C826CE2-F79B-B7A4-5A62-409232BB5119}"/>
                </a:ext>
              </a:extLst>
            </p:cNvPr>
            <p:cNvSpPr>
              <a:spLocks noChangeArrowheads="1"/>
            </p:cNvSpPr>
            <p:nvPr/>
          </p:nvSpPr>
          <p:spPr bwMode="auto">
            <a:xfrm>
              <a:off x="692" y="4545"/>
              <a:ext cx="48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SIMPLIFICAT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D8759FE2-4183-0F3B-C951-052552390D51}"/>
                </a:ext>
              </a:extLst>
            </p:cNvPr>
            <p:cNvSpPr>
              <a:spLocks noChangeArrowheads="1"/>
            </p:cNvSpPr>
            <p:nvPr/>
          </p:nvSpPr>
          <p:spPr bwMode="auto">
            <a:xfrm>
              <a:off x="2639" y="4545"/>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959F3498-A25B-6683-5884-DB4C2B49491F}"/>
                </a:ext>
              </a:extLst>
            </p:cNvPr>
            <p:cNvSpPr>
              <a:spLocks noChangeArrowheads="1"/>
            </p:cNvSpPr>
            <p:nvPr/>
          </p:nvSpPr>
          <p:spPr bwMode="auto">
            <a:xfrm>
              <a:off x="2999" y="4545"/>
              <a:ext cx="18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74382F84-AD86-5898-9053-C58B29743E5B}"/>
                </a:ext>
              </a:extLst>
            </p:cNvPr>
            <p:cNvSpPr>
              <a:spLocks noChangeArrowheads="1"/>
            </p:cNvSpPr>
            <p:nvPr/>
          </p:nvSpPr>
          <p:spPr bwMode="auto">
            <a:xfrm>
              <a:off x="3372" y="4545"/>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9FA64DFF-38DD-9A02-B51F-188F47ACC6FF}"/>
                </a:ext>
              </a:extLst>
            </p:cNvPr>
            <p:cNvSpPr>
              <a:spLocks noChangeArrowheads="1"/>
            </p:cNvSpPr>
            <p:nvPr/>
          </p:nvSpPr>
          <p:spPr bwMode="auto">
            <a:xfrm>
              <a:off x="692" y="4661"/>
              <a:ext cx="79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SIMPLIFICAT-SUMARI</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C6C2CAB7-3B0E-A57F-C614-53BD08174D47}"/>
                </a:ext>
              </a:extLst>
            </p:cNvPr>
            <p:cNvSpPr>
              <a:spLocks noChangeArrowheads="1"/>
            </p:cNvSpPr>
            <p:nvPr/>
          </p:nvSpPr>
          <p:spPr bwMode="auto">
            <a:xfrm>
              <a:off x="2659" y="4661"/>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B531E822-7586-EBAE-7A60-8DE0698EF6A9}"/>
                </a:ext>
              </a:extLst>
            </p:cNvPr>
            <p:cNvSpPr>
              <a:spLocks noChangeArrowheads="1"/>
            </p:cNvSpPr>
            <p:nvPr/>
          </p:nvSpPr>
          <p:spPr bwMode="auto">
            <a:xfrm>
              <a:off x="3023" y="4661"/>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38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75B60F15-52D0-AAF7-F905-4C47D4AE3905}"/>
                </a:ext>
              </a:extLst>
            </p:cNvPr>
            <p:cNvSpPr>
              <a:spLocks noChangeArrowheads="1"/>
            </p:cNvSpPr>
            <p:nvPr/>
          </p:nvSpPr>
          <p:spPr bwMode="auto">
            <a:xfrm>
              <a:off x="3372" y="4661"/>
              <a:ext cx="20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5DB3EA2F-AA45-4EE6-0EE1-53338B6123B2}"/>
                </a:ext>
              </a:extLst>
            </p:cNvPr>
            <p:cNvSpPr>
              <a:spLocks noChangeArrowheads="1"/>
            </p:cNvSpPr>
            <p:nvPr/>
          </p:nvSpPr>
          <p:spPr bwMode="auto">
            <a:xfrm>
              <a:off x="692" y="4778"/>
              <a:ext cx="122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CONTRACTACIÓ CENTRALITZADA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F579088B-182A-8982-21FB-DFA63A03CFF5}"/>
                </a:ext>
              </a:extLst>
            </p:cNvPr>
            <p:cNvSpPr>
              <a:spLocks noChangeArrowheads="1"/>
            </p:cNvSpPr>
            <p:nvPr/>
          </p:nvSpPr>
          <p:spPr bwMode="auto">
            <a:xfrm>
              <a:off x="2659" y="4778"/>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DDAA565F-5A47-1FBF-CBD5-7F5E0164CEAE}"/>
                </a:ext>
              </a:extLst>
            </p:cNvPr>
            <p:cNvSpPr>
              <a:spLocks noChangeArrowheads="1"/>
            </p:cNvSpPr>
            <p:nvPr/>
          </p:nvSpPr>
          <p:spPr bwMode="auto">
            <a:xfrm>
              <a:off x="3023" y="4778"/>
              <a:ext cx="13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5BB7B69F-24EB-D763-87BB-9DB6901B1EDB}"/>
                </a:ext>
              </a:extLst>
            </p:cNvPr>
            <p:cNvSpPr>
              <a:spLocks noChangeArrowheads="1"/>
            </p:cNvSpPr>
            <p:nvPr/>
          </p:nvSpPr>
          <p:spPr bwMode="auto">
            <a:xfrm>
              <a:off x="3396" y="4778"/>
              <a:ext cx="1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B18EDA4B-56D1-DA9F-120E-7EC0930ED85F}"/>
                </a:ext>
              </a:extLst>
            </p:cNvPr>
            <p:cNvSpPr>
              <a:spLocks noChangeArrowheads="1"/>
            </p:cNvSpPr>
            <p:nvPr/>
          </p:nvSpPr>
          <p:spPr bwMode="auto">
            <a:xfrm>
              <a:off x="692" y="4894"/>
              <a:ext cx="869"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RESTRINGIT/CONCURS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0D9720B0-6A73-C5DD-44CE-E0667B186EEB}"/>
                </a:ext>
              </a:extLst>
            </p:cNvPr>
            <p:cNvSpPr>
              <a:spLocks noChangeArrowheads="1"/>
            </p:cNvSpPr>
            <p:nvPr/>
          </p:nvSpPr>
          <p:spPr bwMode="auto">
            <a:xfrm>
              <a:off x="2659" y="4894"/>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BA57959D-BE77-E87F-04AE-EC5450237E4C}"/>
                </a:ext>
              </a:extLst>
            </p:cNvPr>
            <p:cNvSpPr>
              <a:spLocks noChangeArrowheads="1"/>
            </p:cNvSpPr>
            <p:nvPr/>
          </p:nvSpPr>
          <p:spPr bwMode="auto">
            <a:xfrm>
              <a:off x="3043" y="4894"/>
              <a:ext cx="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a-ES" altLang="ca-ES" sz="1100" dirty="0">
                  <a:solidFill>
                    <a:srgbClr val="000000"/>
                  </a:solidFill>
                  <a:latin typeface="Aptos Narrow" panose="020B0004020202020204" pitchFamily="34" charset="0"/>
                </a:rPr>
                <a:t>3</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EAE9027C-EDE8-9974-4297-EC22D0893E24}"/>
                </a:ext>
              </a:extLst>
            </p:cNvPr>
            <p:cNvSpPr>
              <a:spLocks noChangeArrowheads="1"/>
            </p:cNvSpPr>
            <p:nvPr/>
          </p:nvSpPr>
          <p:spPr bwMode="auto">
            <a:xfrm>
              <a:off x="3396" y="4894"/>
              <a:ext cx="15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ptos Narrow" panose="020B0004020202020204" pitchFamily="34" charset="0"/>
                </a:rPr>
                <a:t>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6DA5EE03-82BE-76FE-8868-F301E126F0A8}"/>
                </a:ext>
              </a:extLst>
            </p:cNvPr>
            <p:cNvSpPr>
              <a:spLocks noChangeArrowheads="1"/>
            </p:cNvSpPr>
            <p:nvPr/>
          </p:nvSpPr>
          <p:spPr bwMode="auto">
            <a:xfrm>
              <a:off x="692" y="5011"/>
              <a:ext cx="1282"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 BAIXES/TOTAL ADJUDICACIONS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7F413AFD-FEFC-821F-2B85-1A0AC827381C}"/>
                </a:ext>
              </a:extLst>
            </p:cNvPr>
            <p:cNvSpPr>
              <a:spLocks noChangeArrowheads="1"/>
            </p:cNvSpPr>
            <p:nvPr/>
          </p:nvSpPr>
          <p:spPr bwMode="auto">
            <a:xfrm>
              <a:off x="2639" y="5011"/>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67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BA82985C-DF54-3141-A4E5-E0F26991289B}"/>
                </a:ext>
              </a:extLst>
            </p:cNvPr>
            <p:cNvSpPr>
              <a:spLocks noChangeArrowheads="1"/>
            </p:cNvSpPr>
            <p:nvPr/>
          </p:nvSpPr>
          <p:spPr bwMode="auto">
            <a:xfrm>
              <a:off x="2999" y="5011"/>
              <a:ext cx="13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dirty="0">
                  <a:ln>
                    <a:noFill/>
                  </a:ln>
                  <a:solidFill>
                    <a:srgbClr val="000000"/>
                  </a:solidFill>
                  <a:effectLst/>
                  <a:latin typeface="Aptos Narrow" panose="020B00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FAB3E6CC-BE88-3DC8-0F0D-C08E850DA479}"/>
                </a:ext>
              </a:extLst>
            </p:cNvPr>
            <p:cNvSpPr>
              <a:spLocks noChangeArrowheads="1"/>
            </p:cNvSpPr>
            <p:nvPr/>
          </p:nvSpPr>
          <p:spPr bwMode="auto">
            <a:xfrm>
              <a:off x="3372" y="5011"/>
              <a:ext cx="20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00"/>
                  </a:solidFill>
                  <a:effectLst/>
                  <a:latin typeface="Aptos Narrow" panose="020B00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Line 41">
              <a:extLst>
                <a:ext uri="{FF2B5EF4-FFF2-40B4-BE49-F238E27FC236}">
                  <a16:creationId xmlns:a16="http://schemas.microsoft.com/office/drawing/2014/main" id="{47E77308-B29F-75F3-FE85-AA269937E082}"/>
                </a:ext>
              </a:extLst>
            </p:cNvPr>
            <p:cNvSpPr>
              <a:spLocks noChangeShapeType="1"/>
            </p:cNvSpPr>
            <p:nvPr/>
          </p:nvSpPr>
          <p:spPr bwMode="auto">
            <a:xfrm>
              <a:off x="676" y="4308"/>
              <a:ext cx="0" cy="8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8" name="Rectangle 42">
              <a:extLst>
                <a:ext uri="{FF2B5EF4-FFF2-40B4-BE49-F238E27FC236}">
                  <a16:creationId xmlns:a16="http://schemas.microsoft.com/office/drawing/2014/main" id="{F69F1DEB-A309-F0F3-7C2E-923F2D36F13C}"/>
                </a:ext>
              </a:extLst>
            </p:cNvPr>
            <p:cNvSpPr>
              <a:spLocks noChangeArrowheads="1"/>
            </p:cNvSpPr>
            <p:nvPr/>
          </p:nvSpPr>
          <p:spPr bwMode="auto">
            <a:xfrm>
              <a:off x="676" y="4308"/>
              <a:ext cx="4" cy="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49" name="Line 43">
              <a:extLst>
                <a:ext uri="{FF2B5EF4-FFF2-40B4-BE49-F238E27FC236}">
                  <a16:creationId xmlns:a16="http://schemas.microsoft.com/office/drawing/2014/main" id="{8A3CC691-EDE4-3B13-0CDC-684C9BD2F575}"/>
                </a:ext>
              </a:extLst>
            </p:cNvPr>
            <p:cNvSpPr>
              <a:spLocks noChangeShapeType="1"/>
            </p:cNvSpPr>
            <p:nvPr/>
          </p:nvSpPr>
          <p:spPr bwMode="auto">
            <a:xfrm>
              <a:off x="2486"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0" name="Rectangle 44">
              <a:extLst>
                <a:ext uri="{FF2B5EF4-FFF2-40B4-BE49-F238E27FC236}">
                  <a16:creationId xmlns:a16="http://schemas.microsoft.com/office/drawing/2014/main" id="{4B7191E3-C9A3-DEAE-48BF-2FDE1A423026}"/>
                </a:ext>
              </a:extLst>
            </p:cNvPr>
            <p:cNvSpPr>
              <a:spLocks noChangeArrowheads="1"/>
            </p:cNvSpPr>
            <p:nvPr/>
          </p:nvSpPr>
          <p:spPr bwMode="auto">
            <a:xfrm>
              <a:off x="2486"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1" name="Line 45">
              <a:extLst>
                <a:ext uri="{FF2B5EF4-FFF2-40B4-BE49-F238E27FC236}">
                  <a16:creationId xmlns:a16="http://schemas.microsoft.com/office/drawing/2014/main" id="{06F6CF36-2CC9-2410-4144-010A00D974E3}"/>
                </a:ext>
              </a:extLst>
            </p:cNvPr>
            <p:cNvSpPr>
              <a:spLocks noChangeShapeType="1"/>
            </p:cNvSpPr>
            <p:nvPr/>
          </p:nvSpPr>
          <p:spPr bwMode="auto">
            <a:xfrm>
              <a:off x="2871"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2" name="Rectangle 46">
              <a:extLst>
                <a:ext uri="{FF2B5EF4-FFF2-40B4-BE49-F238E27FC236}">
                  <a16:creationId xmlns:a16="http://schemas.microsoft.com/office/drawing/2014/main" id="{F71F533E-AF6D-B50D-3E21-6D9A4468D573}"/>
                </a:ext>
              </a:extLst>
            </p:cNvPr>
            <p:cNvSpPr>
              <a:spLocks noChangeArrowheads="1"/>
            </p:cNvSpPr>
            <p:nvPr/>
          </p:nvSpPr>
          <p:spPr bwMode="auto">
            <a:xfrm>
              <a:off x="2871"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3" name="Line 47">
              <a:extLst>
                <a:ext uri="{FF2B5EF4-FFF2-40B4-BE49-F238E27FC236}">
                  <a16:creationId xmlns:a16="http://schemas.microsoft.com/office/drawing/2014/main" id="{4BE53A47-865C-EBBD-FBCE-9C88D43E870A}"/>
                </a:ext>
              </a:extLst>
            </p:cNvPr>
            <p:cNvSpPr>
              <a:spLocks noChangeShapeType="1"/>
            </p:cNvSpPr>
            <p:nvPr/>
          </p:nvSpPr>
          <p:spPr bwMode="auto">
            <a:xfrm>
              <a:off x="3256"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4" name="Rectangle 48">
              <a:extLst>
                <a:ext uri="{FF2B5EF4-FFF2-40B4-BE49-F238E27FC236}">
                  <a16:creationId xmlns:a16="http://schemas.microsoft.com/office/drawing/2014/main" id="{F4A15F6F-70CA-9B64-3572-5F50D59732EB}"/>
                </a:ext>
              </a:extLst>
            </p:cNvPr>
            <p:cNvSpPr>
              <a:spLocks noChangeArrowheads="1"/>
            </p:cNvSpPr>
            <p:nvPr/>
          </p:nvSpPr>
          <p:spPr bwMode="auto">
            <a:xfrm>
              <a:off x="3256"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5" name="Line 49">
              <a:extLst>
                <a:ext uri="{FF2B5EF4-FFF2-40B4-BE49-F238E27FC236}">
                  <a16:creationId xmlns:a16="http://schemas.microsoft.com/office/drawing/2014/main" id="{B1993E4C-3CC8-2850-AEAA-A84A6AD75FE3}"/>
                </a:ext>
              </a:extLst>
            </p:cNvPr>
            <p:cNvSpPr>
              <a:spLocks noChangeShapeType="1"/>
            </p:cNvSpPr>
            <p:nvPr/>
          </p:nvSpPr>
          <p:spPr bwMode="auto">
            <a:xfrm>
              <a:off x="3640" y="4312"/>
              <a:ext cx="0" cy="8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6" name="Rectangle 50">
              <a:extLst>
                <a:ext uri="{FF2B5EF4-FFF2-40B4-BE49-F238E27FC236}">
                  <a16:creationId xmlns:a16="http://schemas.microsoft.com/office/drawing/2014/main" id="{5156898D-0314-3F47-E59A-51A333A3727F}"/>
                </a:ext>
              </a:extLst>
            </p:cNvPr>
            <p:cNvSpPr>
              <a:spLocks noChangeArrowheads="1"/>
            </p:cNvSpPr>
            <p:nvPr/>
          </p:nvSpPr>
          <p:spPr bwMode="auto">
            <a:xfrm>
              <a:off x="3640" y="4312"/>
              <a:ext cx="4" cy="8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7" name="Line 51">
              <a:extLst>
                <a:ext uri="{FF2B5EF4-FFF2-40B4-BE49-F238E27FC236}">
                  <a16:creationId xmlns:a16="http://schemas.microsoft.com/office/drawing/2014/main" id="{9B0A1AC1-0424-D31D-D76C-654F0FD23E83}"/>
                </a:ext>
              </a:extLst>
            </p:cNvPr>
            <p:cNvSpPr>
              <a:spLocks noChangeShapeType="1"/>
            </p:cNvSpPr>
            <p:nvPr/>
          </p:nvSpPr>
          <p:spPr bwMode="auto">
            <a:xfrm>
              <a:off x="680" y="4308"/>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8" name="Rectangle 52">
              <a:extLst>
                <a:ext uri="{FF2B5EF4-FFF2-40B4-BE49-F238E27FC236}">
                  <a16:creationId xmlns:a16="http://schemas.microsoft.com/office/drawing/2014/main" id="{B811330B-CDBD-1745-4674-7DCAEE94874A}"/>
                </a:ext>
              </a:extLst>
            </p:cNvPr>
            <p:cNvSpPr>
              <a:spLocks noChangeArrowheads="1"/>
            </p:cNvSpPr>
            <p:nvPr/>
          </p:nvSpPr>
          <p:spPr bwMode="auto">
            <a:xfrm>
              <a:off x="680" y="4308"/>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9" name="Line 53">
              <a:extLst>
                <a:ext uri="{FF2B5EF4-FFF2-40B4-BE49-F238E27FC236}">
                  <a16:creationId xmlns:a16="http://schemas.microsoft.com/office/drawing/2014/main" id="{E9C1DD7F-3003-95D4-C994-3C56CEE6613B}"/>
                </a:ext>
              </a:extLst>
            </p:cNvPr>
            <p:cNvSpPr>
              <a:spLocks noChangeShapeType="1"/>
            </p:cNvSpPr>
            <p:nvPr/>
          </p:nvSpPr>
          <p:spPr bwMode="auto">
            <a:xfrm>
              <a:off x="680" y="4424"/>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0" name="Rectangle 54">
              <a:extLst>
                <a:ext uri="{FF2B5EF4-FFF2-40B4-BE49-F238E27FC236}">
                  <a16:creationId xmlns:a16="http://schemas.microsoft.com/office/drawing/2014/main" id="{B402E709-EC72-9D8E-F862-62295BE57944}"/>
                </a:ext>
              </a:extLst>
            </p:cNvPr>
            <p:cNvSpPr>
              <a:spLocks noChangeArrowheads="1"/>
            </p:cNvSpPr>
            <p:nvPr/>
          </p:nvSpPr>
          <p:spPr bwMode="auto">
            <a:xfrm>
              <a:off x="680" y="4424"/>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1" name="Line 55">
              <a:extLst>
                <a:ext uri="{FF2B5EF4-FFF2-40B4-BE49-F238E27FC236}">
                  <a16:creationId xmlns:a16="http://schemas.microsoft.com/office/drawing/2014/main" id="{84128376-F81B-4998-3B8C-2D7113E8A192}"/>
                </a:ext>
              </a:extLst>
            </p:cNvPr>
            <p:cNvSpPr>
              <a:spLocks noChangeShapeType="1"/>
            </p:cNvSpPr>
            <p:nvPr/>
          </p:nvSpPr>
          <p:spPr bwMode="auto">
            <a:xfrm>
              <a:off x="680" y="4541"/>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2" name="Rectangle 56">
              <a:extLst>
                <a:ext uri="{FF2B5EF4-FFF2-40B4-BE49-F238E27FC236}">
                  <a16:creationId xmlns:a16="http://schemas.microsoft.com/office/drawing/2014/main" id="{5EC87F18-2FC4-C03D-7B02-CEF40C7F143B}"/>
                </a:ext>
              </a:extLst>
            </p:cNvPr>
            <p:cNvSpPr>
              <a:spLocks noChangeArrowheads="1"/>
            </p:cNvSpPr>
            <p:nvPr/>
          </p:nvSpPr>
          <p:spPr bwMode="auto">
            <a:xfrm>
              <a:off x="680" y="4541"/>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3" name="Line 57">
              <a:extLst>
                <a:ext uri="{FF2B5EF4-FFF2-40B4-BE49-F238E27FC236}">
                  <a16:creationId xmlns:a16="http://schemas.microsoft.com/office/drawing/2014/main" id="{D3D3F526-26ED-7800-C082-2811BF79A2A3}"/>
                </a:ext>
              </a:extLst>
            </p:cNvPr>
            <p:cNvSpPr>
              <a:spLocks noChangeShapeType="1"/>
            </p:cNvSpPr>
            <p:nvPr/>
          </p:nvSpPr>
          <p:spPr bwMode="auto">
            <a:xfrm>
              <a:off x="680" y="465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4" name="Rectangle 58">
              <a:extLst>
                <a:ext uri="{FF2B5EF4-FFF2-40B4-BE49-F238E27FC236}">
                  <a16:creationId xmlns:a16="http://schemas.microsoft.com/office/drawing/2014/main" id="{A1B54A38-ECE0-E760-AF38-33EF46978EC1}"/>
                </a:ext>
              </a:extLst>
            </p:cNvPr>
            <p:cNvSpPr>
              <a:spLocks noChangeArrowheads="1"/>
            </p:cNvSpPr>
            <p:nvPr/>
          </p:nvSpPr>
          <p:spPr bwMode="auto">
            <a:xfrm>
              <a:off x="680" y="465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5" name="Line 59">
              <a:extLst>
                <a:ext uri="{FF2B5EF4-FFF2-40B4-BE49-F238E27FC236}">
                  <a16:creationId xmlns:a16="http://schemas.microsoft.com/office/drawing/2014/main" id="{4328D36A-EE46-14D8-09A4-9E1D1B0E2957}"/>
                </a:ext>
              </a:extLst>
            </p:cNvPr>
            <p:cNvSpPr>
              <a:spLocks noChangeShapeType="1"/>
            </p:cNvSpPr>
            <p:nvPr/>
          </p:nvSpPr>
          <p:spPr bwMode="auto">
            <a:xfrm>
              <a:off x="680" y="4774"/>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6" name="Rectangle 60">
              <a:extLst>
                <a:ext uri="{FF2B5EF4-FFF2-40B4-BE49-F238E27FC236}">
                  <a16:creationId xmlns:a16="http://schemas.microsoft.com/office/drawing/2014/main" id="{3B78F095-4FED-3A5B-0E70-BDB8D74CD333}"/>
                </a:ext>
              </a:extLst>
            </p:cNvPr>
            <p:cNvSpPr>
              <a:spLocks noChangeArrowheads="1"/>
            </p:cNvSpPr>
            <p:nvPr/>
          </p:nvSpPr>
          <p:spPr bwMode="auto">
            <a:xfrm>
              <a:off x="680" y="4774"/>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7" name="Line 61">
              <a:extLst>
                <a:ext uri="{FF2B5EF4-FFF2-40B4-BE49-F238E27FC236}">
                  <a16:creationId xmlns:a16="http://schemas.microsoft.com/office/drawing/2014/main" id="{398CA41D-9118-B3B8-19BA-1E9178FD36CC}"/>
                </a:ext>
              </a:extLst>
            </p:cNvPr>
            <p:cNvSpPr>
              <a:spLocks noChangeShapeType="1"/>
            </p:cNvSpPr>
            <p:nvPr/>
          </p:nvSpPr>
          <p:spPr bwMode="auto">
            <a:xfrm>
              <a:off x="680" y="4890"/>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8" name="Rectangle 62">
              <a:extLst>
                <a:ext uri="{FF2B5EF4-FFF2-40B4-BE49-F238E27FC236}">
                  <a16:creationId xmlns:a16="http://schemas.microsoft.com/office/drawing/2014/main" id="{7245CC42-FCD5-A667-D9B6-9F232990E757}"/>
                </a:ext>
              </a:extLst>
            </p:cNvPr>
            <p:cNvSpPr>
              <a:spLocks noChangeArrowheads="1"/>
            </p:cNvSpPr>
            <p:nvPr/>
          </p:nvSpPr>
          <p:spPr bwMode="auto">
            <a:xfrm>
              <a:off x="680" y="4890"/>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9" name="Line 63">
              <a:extLst>
                <a:ext uri="{FF2B5EF4-FFF2-40B4-BE49-F238E27FC236}">
                  <a16:creationId xmlns:a16="http://schemas.microsoft.com/office/drawing/2014/main" id="{9436E13D-96B9-BEBE-2EA9-DCB2A6C182F9}"/>
                </a:ext>
              </a:extLst>
            </p:cNvPr>
            <p:cNvSpPr>
              <a:spLocks noChangeShapeType="1"/>
            </p:cNvSpPr>
            <p:nvPr/>
          </p:nvSpPr>
          <p:spPr bwMode="auto">
            <a:xfrm>
              <a:off x="680" y="5007"/>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0" name="Rectangle 64">
              <a:extLst>
                <a:ext uri="{FF2B5EF4-FFF2-40B4-BE49-F238E27FC236}">
                  <a16:creationId xmlns:a16="http://schemas.microsoft.com/office/drawing/2014/main" id="{36A29CE1-C330-7F35-0D96-1BEE302FF563}"/>
                </a:ext>
              </a:extLst>
            </p:cNvPr>
            <p:cNvSpPr>
              <a:spLocks noChangeArrowheads="1"/>
            </p:cNvSpPr>
            <p:nvPr/>
          </p:nvSpPr>
          <p:spPr bwMode="auto">
            <a:xfrm>
              <a:off x="680" y="5007"/>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1" name="Line 65">
              <a:extLst>
                <a:ext uri="{FF2B5EF4-FFF2-40B4-BE49-F238E27FC236}">
                  <a16:creationId xmlns:a16="http://schemas.microsoft.com/office/drawing/2014/main" id="{5DEBE82B-E7DD-4881-DC47-9704C1F2ED9C}"/>
                </a:ext>
              </a:extLst>
            </p:cNvPr>
            <p:cNvSpPr>
              <a:spLocks noChangeShapeType="1"/>
            </p:cNvSpPr>
            <p:nvPr/>
          </p:nvSpPr>
          <p:spPr bwMode="auto">
            <a:xfrm>
              <a:off x="680" y="5123"/>
              <a:ext cx="29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2" name="Rectangle 66">
              <a:extLst>
                <a:ext uri="{FF2B5EF4-FFF2-40B4-BE49-F238E27FC236}">
                  <a16:creationId xmlns:a16="http://schemas.microsoft.com/office/drawing/2014/main" id="{70D485A5-7119-D92A-A1CE-2DD3D8DEE308}"/>
                </a:ext>
              </a:extLst>
            </p:cNvPr>
            <p:cNvSpPr>
              <a:spLocks noChangeArrowheads="1"/>
            </p:cNvSpPr>
            <p:nvPr/>
          </p:nvSpPr>
          <p:spPr bwMode="auto">
            <a:xfrm>
              <a:off x="680" y="5123"/>
              <a:ext cx="296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416090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88C88B8-64FF-19A6-9553-ACD805D2F457}"/>
              </a:ext>
            </a:extLst>
          </p:cNvPr>
          <p:cNvSpPr>
            <a:spLocks noGrp="1"/>
          </p:cNvSpPr>
          <p:nvPr>
            <p:ph type="sldNum" sz="quarter" idx="12"/>
          </p:nvPr>
        </p:nvSpPr>
        <p:spPr>
          <a:xfrm>
            <a:off x="5890161" y="11300181"/>
            <a:ext cx="496352" cy="649111"/>
          </a:xfrm>
        </p:spPr>
        <p:txBody>
          <a:bodyPr/>
          <a:lstStyle/>
          <a:p>
            <a:fld id="{69A02D07-1340-466E-8F89-ABB91E672000}" type="slidenum">
              <a:rPr lang="ca-ES" b="1" smtClean="0">
                <a:solidFill>
                  <a:schemeClr val="tx1"/>
                </a:solidFill>
              </a:rPr>
              <a:t>52</a:t>
            </a:fld>
            <a:endParaRPr lang="ca-ES" b="1">
              <a:solidFill>
                <a:schemeClr val="tx1"/>
              </a:solidFill>
            </a:endParaRPr>
          </a:p>
        </p:txBody>
      </p:sp>
      <p:sp>
        <p:nvSpPr>
          <p:cNvPr id="3" name="QuadreDeText 2">
            <a:extLst>
              <a:ext uri="{FF2B5EF4-FFF2-40B4-BE49-F238E27FC236}">
                <a16:creationId xmlns:a16="http://schemas.microsoft.com/office/drawing/2014/main" id="{49D6EA98-4C3C-71D9-DA52-174B5AC8C4E2}"/>
              </a:ext>
            </a:extLst>
          </p:cNvPr>
          <p:cNvSpPr txBox="1"/>
          <p:nvPr/>
        </p:nvSpPr>
        <p:spPr>
          <a:xfrm>
            <a:off x="1228725" y="6096000"/>
            <a:ext cx="4858176" cy="1569660"/>
          </a:xfrm>
          <a:prstGeom prst="rect">
            <a:avLst/>
          </a:prstGeom>
          <a:noFill/>
        </p:spPr>
        <p:txBody>
          <a:bodyPr wrap="square" rtlCol="0">
            <a:spAutoFit/>
          </a:bodyPr>
          <a:lstStyle/>
          <a:p>
            <a:r>
              <a:rPr lang="ca-ES" sz="3200" b="1" dirty="0">
                <a:solidFill>
                  <a:srgbClr val="0000FF"/>
                </a:solidFill>
              </a:rPr>
              <a:t>.RESERVA SOCIAL</a:t>
            </a:r>
          </a:p>
          <a:p>
            <a:r>
              <a:rPr lang="ca-ES" sz="3200" b="1" dirty="0">
                <a:solidFill>
                  <a:srgbClr val="0000FF"/>
                </a:solidFill>
              </a:rPr>
              <a:t>.CLÀUSULES AMBIENTALS</a:t>
            </a:r>
          </a:p>
          <a:p>
            <a:r>
              <a:rPr lang="ca-ES" sz="3200" b="1" dirty="0">
                <a:solidFill>
                  <a:srgbClr val="0000FF"/>
                </a:solidFill>
              </a:rPr>
              <a:t>.CLÀUSULES SOCIALS</a:t>
            </a:r>
          </a:p>
        </p:txBody>
      </p:sp>
    </p:spTree>
    <p:extLst>
      <p:ext uri="{BB962C8B-B14F-4D97-AF65-F5344CB8AC3E}">
        <p14:creationId xmlns:p14="http://schemas.microsoft.com/office/powerpoint/2010/main" val="268223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57C696FB-952A-4ABD-B2FB-87DFFC6F8416}"/>
              </a:ext>
            </a:extLst>
          </p:cNvPr>
          <p:cNvSpPr txBox="1"/>
          <p:nvPr/>
        </p:nvSpPr>
        <p:spPr>
          <a:xfrm>
            <a:off x="327541" y="554566"/>
            <a:ext cx="6202918" cy="8217634"/>
          </a:xfrm>
          <a:prstGeom prst="rect">
            <a:avLst/>
          </a:prstGeom>
          <a:noFill/>
        </p:spPr>
        <p:txBody>
          <a:bodyPr wrap="square" rtlCol="0">
            <a:spAutoFit/>
          </a:bodyPr>
          <a:lstStyle/>
          <a:p>
            <a:pPr defTabSz="914400"/>
            <a:r>
              <a:rPr lang="ca-ES" sz="1600" b="1" dirty="0">
                <a:solidFill>
                  <a:srgbClr val="0000FF"/>
                </a:solidFill>
                <a:latin typeface="Arial"/>
              </a:rPr>
              <a:t>7. RESERVA SOCIAL </a:t>
            </a:r>
          </a:p>
          <a:p>
            <a:pPr defTabSz="914400"/>
            <a:r>
              <a:rPr lang="ca-ES" sz="1600" b="1" dirty="0">
                <a:solidFill>
                  <a:srgbClr val="0000FF"/>
                </a:solidFill>
                <a:latin typeface="Arial"/>
              </a:rPr>
              <a:t>   </a:t>
            </a:r>
            <a:r>
              <a:rPr lang="ca-ES" sz="1600" b="1" i="1" dirty="0">
                <a:solidFill>
                  <a:srgbClr val="0000FF"/>
                </a:solidFill>
                <a:latin typeface="Arial"/>
              </a:rPr>
              <a:t>(Àrees de la corporació)</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a:r>
              <a:rPr lang="ca-ES" sz="1600" dirty="0">
                <a:solidFill>
                  <a:prstClr val="black"/>
                </a:solidFill>
                <a:latin typeface="Arial"/>
              </a:rPr>
              <a:t>En el mes de febrer de 2024 la Junta de Govern de la Diputació de Barcelona va aprovar la Reserva Social de contractació per als exercicis 2024 a 2027. </a:t>
            </a:r>
            <a:r>
              <a:rPr lang="es-ES" sz="1600" b="0" i="0" u="none" strike="noStrike" baseline="0" dirty="0" err="1">
                <a:latin typeface="Arial" panose="020B0604020202020204" pitchFamily="34" charset="0"/>
              </a:rPr>
              <a:t>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voluntat</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Diputació</a:t>
            </a:r>
            <a:r>
              <a:rPr lang="es-ES" sz="1600" b="0" i="0" u="none" strike="noStrike" baseline="0" dirty="0">
                <a:latin typeface="Arial" panose="020B0604020202020204" pitchFamily="34" charset="0"/>
              </a:rPr>
              <a:t> de Barcelona per al </a:t>
            </a:r>
            <a:r>
              <a:rPr lang="es-ES" sz="1600" b="0" i="0" u="none" strike="noStrike" baseline="0" dirty="0" err="1">
                <a:latin typeface="Arial" panose="020B0604020202020204" pitchFamily="34" charset="0"/>
              </a:rPr>
              <a:t>nou</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mandat</a:t>
            </a:r>
            <a:r>
              <a:rPr lang="es-ES" sz="1600" b="0" i="0" u="none" strike="noStrike" baseline="0" dirty="0">
                <a:latin typeface="Arial" panose="020B0604020202020204" pitchFamily="34" charset="0"/>
              </a:rPr>
              <a:t> continuar </a:t>
            </a:r>
            <a:r>
              <a:rPr lang="es-ES" sz="1600" b="0" i="0" u="none" strike="noStrike" baseline="0" dirty="0" err="1">
                <a:latin typeface="Arial" panose="020B0604020202020204" pitchFamily="34" charset="0"/>
              </a:rPr>
              <a:t>afavorint</a:t>
            </a:r>
            <a:r>
              <a:rPr lang="es-ES" sz="1600" dirty="0">
                <a:latin typeface="Arial" panose="020B0604020202020204" pitchFamily="34" charset="0"/>
              </a:rPr>
              <a:t> </a:t>
            </a:r>
            <a:r>
              <a:rPr lang="es-ES" sz="1600" b="0" i="0" u="none" strike="noStrike" baseline="0" dirty="0" err="1">
                <a:latin typeface="ArialMT"/>
              </a:rPr>
              <a:t>l’ocupació</a:t>
            </a:r>
            <a:r>
              <a:rPr lang="es-ES" sz="1600" b="0" i="0" u="none" strike="noStrike" baseline="0" dirty="0">
                <a:latin typeface="ArialMT"/>
              </a:rPr>
              <a:t> </a:t>
            </a:r>
            <a:r>
              <a:rPr lang="es-ES" sz="1600" b="0" i="0" u="none" strike="noStrike" baseline="0" dirty="0" err="1">
                <a:latin typeface="Arial" panose="020B0604020202020204" pitchFamily="34" charset="0"/>
              </a:rPr>
              <a:t>dels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sectors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desafavorits</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societat</a:t>
            </a:r>
            <a:r>
              <a:rPr lang="es-ES" sz="1600" b="0" i="0" u="none" strike="noStrike" baseline="0" dirty="0">
                <a:latin typeface="Arial" panose="020B0604020202020204" pitchFamily="34" charset="0"/>
              </a:rPr>
              <a:t> o que es </a:t>
            </a:r>
            <a:r>
              <a:rPr lang="es-ES" sz="1600" b="0" i="0" u="none" strike="noStrike" baseline="0" dirty="0" err="1">
                <a:latin typeface="Arial" panose="020B0604020202020204" pitchFamily="34" charset="0"/>
              </a:rPr>
              <a:t>troben</a:t>
            </a:r>
            <a:r>
              <a:rPr lang="es-ES" sz="1600" b="0" i="0" u="none" strike="noStrike" baseline="0" dirty="0">
                <a:latin typeface="Arial" panose="020B0604020202020204" pitchFamily="34" charset="0"/>
              </a:rPr>
              <a:t> en un </a:t>
            </a:r>
            <a:r>
              <a:rPr lang="es-ES" sz="1600" b="0" i="0" u="none" strike="noStrike" baseline="0" dirty="0" err="1">
                <a:latin typeface="Arial" panose="020B0604020202020204" pitchFamily="34" charset="0"/>
              </a:rPr>
              <a:t>risc</a:t>
            </a:r>
            <a:r>
              <a:rPr lang="es-ES" sz="1600" dirty="0">
                <a:latin typeface="Arial" panose="020B0604020202020204" pitchFamily="34" charset="0"/>
              </a:rPr>
              <a:t> </a:t>
            </a:r>
            <a:r>
              <a:rPr lang="ca-ES" sz="1600" b="0" i="0" u="none" strike="noStrike" baseline="0" dirty="0">
                <a:latin typeface="ArialMT"/>
              </a:rPr>
              <a:t>d’exclusió </a:t>
            </a:r>
            <a:r>
              <a:rPr lang="ca-ES" sz="1600" b="0" i="0" u="none" strike="noStrike" baseline="0" dirty="0">
                <a:latin typeface="Arial" panose="020B0604020202020204" pitchFamily="34" charset="0"/>
              </a:rPr>
              <a:t>social. </a:t>
            </a:r>
          </a:p>
          <a:p>
            <a:pPr algn="just"/>
            <a:endParaRPr lang="ca-ES" sz="1600" dirty="0">
              <a:latin typeface="Arial" panose="020B0604020202020204" pitchFamily="34" charset="0"/>
            </a:endParaRPr>
          </a:p>
          <a:p>
            <a:pPr algn="just"/>
            <a:r>
              <a:rPr lang="ca-ES" sz="1600" dirty="0">
                <a:latin typeface="ArialMT"/>
              </a:rPr>
              <a:t>S</a:t>
            </a:r>
            <a:r>
              <a:rPr lang="ca-ES" sz="1600" b="0" i="0" u="none" strike="noStrike" baseline="0" dirty="0">
                <a:latin typeface="ArialMT"/>
              </a:rPr>
              <a:t>’amplia l’import </a:t>
            </a:r>
            <a:r>
              <a:rPr lang="ca-ES" sz="1600" b="0" i="0" u="none" strike="noStrike" baseline="0" dirty="0">
                <a:latin typeface="Arial" panose="020B0604020202020204" pitchFamily="34" charset="0"/>
              </a:rPr>
              <a:t>reservat a 1.200.000 euros per any, de manera que fa un total de 4.800.000 euros per al període 2024-2027.</a:t>
            </a:r>
            <a:endParaRPr lang="ca-ES" sz="1600" dirty="0">
              <a:solidFill>
                <a:prstClr val="black"/>
              </a:solidFill>
              <a:latin typeface="Arial"/>
            </a:endParaRPr>
          </a:p>
          <a:p>
            <a:pPr algn="just" defTabSz="914400"/>
            <a:r>
              <a:rPr lang="ca-ES" sz="1600" dirty="0">
                <a:solidFill>
                  <a:prstClr val="black"/>
                </a:solidFill>
                <a:latin typeface="Arial"/>
              </a:rPr>
              <a:t> </a:t>
            </a:r>
          </a:p>
          <a:p>
            <a:pPr algn="just"/>
            <a:r>
              <a:rPr lang="ca-ES" sz="1600" b="0" i="0" u="none" strike="noStrike" baseline="0" dirty="0">
                <a:latin typeface="Arial" panose="020B0604020202020204" pitchFamily="34" charset="0"/>
              </a:rPr>
              <a:t>Els objectes contractuals susceptibles de reserva són els serveis de neteja de recintes i edificis corporatius, la recollida selectiva de residus (grup 1), les arts </a:t>
            </a:r>
            <a:r>
              <a:rPr lang="pt-BR" sz="1600" b="0" i="0" u="none" strike="noStrike" baseline="0" dirty="0" err="1">
                <a:latin typeface="Arial" panose="020B0604020202020204" pitchFamily="34" charset="0"/>
              </a:rPr>
              <a:t>gràfiques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de </a:t>
            </a:r>
            <a:r>
              <a:rPr lang="pt-BR" sz="1600" b="0" i="0" u="none" strike="noStrike" baseline="0" dirty="0" err="1">
                <a:latin typeface="Arial" panose="020B0604020202020204" pitchFamily="34" charset="0"/>
              </a:rPr>
              <a:t>missatgeria</a:t>
            </a:r>
            <a:r>
              <a:rPr lang="pt-BR" sz="1600" b="0" i="0" u="none" strike="noStrike" baseline="0" dirty="0">
                <a:latin typeface="Arial" panose="020B0604020202020204" pitchFamily="34" charset="0"/>
              </a:rPr>
              <a:t> i </a:t>
            </a:r>
            <a:r>
              <a:rPr lang="pt-BR" sz="1600" b="0" i="0" u="none" strike="noStrike" baseline="0" dirty="0" err="1">
                <a:latin typeface="Arial" panose="020B0604020202020204" pitchFamily="34" charset="0"/>
              </a:rPr>
              <a:t>paqueteria</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a:t>
            </a:r>
            <a:r>
              <a:rPr lang="pt-BR" sz="1600" b="0" i="0" u="none" strike="noStrike" baseline="0" dirty="0">
                <a:latin typeface="ArialMT"/>
              </a:rPr>
              <a:t>d’</a:t>
            </a:r>
            <a:r>
              <a:rPr lang="pt-BR" sz="1600" b="0" i="0" u="none" strike="noStrike" baseline="0" dirty="0" err="1">
                <a:latin typeface="ArialMT"/>
              </a:rPr>
              <a:t>hostaleria</a:t>
            </a:r>
            <a:r>
              <a:rPr lang="pt-BR" sz="1600" b="0" i="0" u="none" strike="noStrike" baseline="0" dirty="0">
                <a:latin typeface="ArialMT"/>
              </a:rPr>
              <a:t> </a:t>
            </a:r>
            <a:r>
              <a:rPr lang="pt-BR" sz="1600" b="0" i="0" u="none" strike="noStrike" baseline="0" dirty="0">
                <a:latin typeface="Arial" panose="020B0604020202020204" pitchFamily="34" charset="0"/>
              </a:rPr>
              <a:t>i </a:t>
            </a:r>
            <a:r>
              <a:rPr lang="ca-ES" sz="1600" b="0" i="0" u="none" strike="noStrike" baseline="0" dirty="0">
                <a:latin typeface="Arial" panose="020B0604020202020204" pitchFamily="34" charset="0"/>
              </a:rPr>
              <a:t>càtering, la bugaderia industrial, el subministrament de productes alimentaris i tèxtils, el manteniment de jardins, el marxandatge corporatiu i el suport a esdeveniments i jornades.</a:t>
            </a:r>
            <a:endParaRPr lang="ca-ES" sz="1600" dirty="0">
              <a:solidFill>
                <a:prstClr val="black"/>
              </a:solidFill>
              <a:latin typeface="Arial"/>
            </a:endParaRPr>
          </a:p>
          <a:p>
            <a:pPr algn="just" defTabSz="914400"/>
            <a:r>
              <a:rPr lang="ca-ES" sz="1600" b="1" dirty="0">
                <a:solidFill>
                  <a:prstClr val="black"/>
                </a:solidFill>
                <a:latin typeface="Arial"/>
              </a:rPr>
              <a:t> </a:t>
            </a:r>
            <a:endParaRPr lang="ca-ES" sz="1600" dirty="0">
              <a:solidFill>
                <a:prstClr val="black"/>
              </a:solidFill>
              <a:latin typeface="Arial"/>
            </a:endParaRPr>
          </a:p>
          <a:p>
            <a:pPr algn="just" defTabSz="914400"/>
            <a:r>
              <a:rPr lang="ca-ES" sz="1600" dirty="0">
                <a:solidFill>
                  <a:prstClr val="black"/>
                </a:solidFill>
                <a:latin typeface="Arial"/>
              </a:rPr>
              <a:t>Els contractes poden adjudicar-se per tots els procediments establerts a la </a:t>
            </a:r>
            <a:r>
              <a:rPr lang="ca-ES" sz="1600" dirty="0" err="1">
                <a:solidFill>
                  <a:prstClr val="black"/>
                </a:solidFill>
                <a:latin typeface="Arial"/>
              </a:rPr>
              <a:t>LCSP</a:t>
            </a:r>
            <a:r>
              <a:rPr lang="ca-ES" sz="1600" dirty="0">
                <a:solidFill>
                  <a:prstClr val="black"/>
                </a:solidFill>
                <a:latin typeface="Arial"/>
              </a:rPr>
              <a:t>, inclosa la contractació menor, amb els llindars establerts a la </a:t>
            </a:r>
            <a:r>
              <a:rPr lang="ca-ES" sz="1600" dirty="0" err="1">
                <a:solidFill>
                  <a:prstClr val="black"/>
                </a:solidFill>
                <a:latin typeface="Arial"/>
              </a:rPr>
              <a:t>LCSP</a:t>
            </a:r>
            <a:r>
              <a:rPr lang="ca-ES" sz="1600" dirty="0">
                <a:solidFill>
                  <a:prstClr val="black"/>
                </a:solidFill>
                <a:latin typeface="Arial"/>
              </a:rPr>
              <a:t>.</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Les entitats destinatàries dels contractes reservats són els centres especials de treball d’iniciativa social i les empreses d’inserció.</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Al llarg de 2024 s’ha adjudicat un contracte amb reserva social relatiu al </a:t>
            </a:r>
            <a:r>
              <a:rPr lang="ca-ES" sz="1600" b="1" dirty="0">
                <a:solidFill>
                  <a:prstClr val="black"/>
                </a:solidFill>
                <a:latin typeface="Arial"/>
              </a:rPr>
              <a:t>“Subministrament de productes de xarcuteria”</a:t>
            </a:r>
            <a:r>
              <a:rPr lang="ca-ES" sz="1600" dirty="0">
                <a:solidFill>
                  <a:prstClr val="black"/>
                </a:solidFill>
                <a:latin typeface="Arial"/>
              </a:rPr>
              <a:t> promogut des de la Gerència de Serveis Residencials d’Estades Temporals i Respir.</a:t>
            </a:r>
          </a:p>
        </p:txBody>
      </p:sp>
      <p:sp>
        <p:nvSpPr>
          <p:cNvPr id="4" name="Contenidor de número de diapositiva 3">
            <a:extLst>
              <a:ext uri="{FF2B5EF4-FFF2-40B4-BE49-F238E27FC236}">
                <a16:creationId xmlns:a16="http://schemas.microsoft.com/office/drawing/2014/main" id="{587C0950-0A1E-48B0-B5C2-291D438C35B7}"/>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53</a:t>
            </a:fld>
            <a:endParaRPr lang="ca-ES" b="1">
              <a:solidFill>
                <a:schemeClr val="tx1"/>
              </a:solidFill>
            </a:endParaRPr>
          </a:p>
        </p:txBody>
      </p:sp>
      <p:pic>
        <p:nvPicPr>
          <p:cNvPr id="3" name="Imatge 2">
            <a:extLst>
              <a:ext uri="{FF2B5EF4-FFF2-40B4-BE49-F238E27FC236}">
                <a16:creationId xmlns:a16="http://schemas.microsoft.com/office/drawing/2014/main" id="{9FB8542D-94EA-E054-AD4A-5A0DD503983D}"/>
              </a:ext>
            </a:extLst>
          </p:cNvPr>
          <p:cNvPicPr>
            <a:picLocks noChangeAspect="1"/>
          </p:cNvPicPr>
          <p:nvPr/>
        </p:nvPicPr>
        <p:blipFill>
          <a:blip r:embed="rId2"/>
          <a:stretch>
            <a:fillRect/>
          </a:stretch>
        </p:blipFill>
        <p:spPr>
          <a:xfrm>
            <a:off x="403657" y="9088230"/>
            <a:ext cx="6126802" cy="1654237"/>
          </a:xfrm>
          <a:prstGeom prst="rect">
            <a:avLst/>
          </a:prstGeom>
        </p:spPr>
      </p:pic>
    </p:spTree>
    <p:extLst>
      <p:ext uri="{BB962C8B-B14F-4D97-AF65-F5344CB8AC3E}">
        <p14:creationId xmlns:p14="http://schemas.microsoft.com/office/powerpoint/2010/main" val="526626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5141E3B-2C92-4460-A748-FF6C8B5F8043}"/>
              </a:ext>
            </a:extLst>
          </p:cNvPr>
          <p:cNvSpPr txBox="1"/>
          <p:nvPr/>
        </p:nvSpPr>
        <p:spPr>
          <a:xfrm>
            <a:off x="655713" y="471239"/>
            <a:ext cx="5797547" cy="4278094"/>
          </a:xfrm>
          <a:prstGeom prst="rect">
            <a:avLst/>
          </a:prstGeom>
          <a:noFill/>
        </p:spPr>
        <p:txBody>
          <a:bodyPr wrap="square" rtlCol="0">
            <a:spAutoFit/>
          </a:bodyPr>
          <a:lstStyle/>
          <a:p>
            <a:pPr defTabSz="914400"/>
            <a:r>
              <a:rPr lang="ca-ES" sz="1600" b="1" dirty="0">
                <a:solidFill>
                  <a:srgbClr val="0000FF"/>
                </a:solidFill>
                <a:latin typeface="Arial"/>
              </a:rPr>
              <a:t>8. CLÀUSULES AMBIENTALS I SOCIALS</a:t>
            </a:r>
          </a:p>
          <a:p>
            <a:pPr defTabSz="914400"/>
            <a:r>
              <a:rPr lang="ca-ES" sz="1600" b="1" i="1" dirty="0">
                <a:solidFill>
                  <a:srgbClr val="0000FF"/>
                </a:solidFill>
                <a:latin typeface="Arial"/>
              </a:rPr>
              <a:t>    (Àrees de la corporació)</a:t>
            </a:r>
          </a:p>
          <a:p>
            <a:pPr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prstClr val="black"/>
                </a:solidFill>
                <a:latin typeface="Arial"/>
              </a:rPr>
              <a:t>Clàusules ambientals: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a:rPr>
              <a:t>Amb l’objectiu de conèixer el nivell d’incorporació de clàusules ambientals en la contractació pública, aquest apartat analitza aquesta incorporació per àrees, tipologia de contractes i per tipus de procediment.</a:t>
            </a:r>
          </a:p>
          <a:p>
            <a:pPr algn="just" defTabSz="914400"/>
            <a:r>
              <a:rPr lang="ca-ES" sz="1600" dirty="0">
                <a:solidFill>
                  <a:prstClr val="black"/>
                </a:solidFill>
                <a:latin typeface="Arial"/>
              </a:rPr>
              <a:t>Al llarg de 2024 s’han promogut </a:t>
            </a:r>
            <a:r>
              <a:rPr lang="ca-ES" sz="1600" b="1" dirty="0">
                <a:solidFill>
                  <a:srgbClr val="0000FF"/>
                </a:solidFill>
                <a:latin typeface="Arial"/>
              </a:rPr>
              <a:t>91</a:t>
            </a:r>
            <a:r>
              <a:rPr lang="ca-ES" sz="1600" dirty="0">
                <a:solidFill>
                  <a:prstClr val="black"/>
                </a:solidFill>
                <a:latin typeface="Arial"/>
              </a:rPr>
              <a:t> adjudicacions amb clàusules mediambientals, per un import total de </a:t>
            </a:r>
            <a:r>
              <a:rPr lang="ca-ES" sz="1600" b="1" dirty="0">
                <a:solidFill>
                  <a:srgbClr val="0000FF"/>
                </a:solidFill>
                <a:latin typeface="Arial"/>
              </a:rPr>
              <a:t>31.154.765,93€</a:t>
            </a:r>
            <a:r>
              <a:rPr lang="ca-ES" sz="1600" dirty="0">
                <a:solidFill>
                  <a:prstClr val="black"/>
                </a:solidFill>
                <a:latin typeface="Arial"/>
              </a:rPr>
              <a:t>  tal i com queden detallades en la taula següent i agrupades per àrees.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percentatge de contractes amb clàusules ambientals sobre el total de contractes adjudicats en 2024 representa el </a:t>
            </a:r>
            <a:r>
              <a:rPr lang="ca-ES" sz="1600" b="1" dirty="0">
                <a:solidFill>
                  <a:srgbClr val="0000FF"/>
                </a:solidFill>
                <a:latin typeface="Arial"/>
              </a:rPr>
              <a:t>18%</a:t>
            </a:r>
            <a:r>
              <a:rPr lang="ca-ES" sz="1600" dirty="0">
                <a:solidFill>
                  <a:prstClr val="black"/>
                </a:solidFill>
                <a:latin typeface="Arial"/>
              </a:rPr>
              <a:t> pel que fa al nombre i el </a:t>
            </a:r>
            <a:r>
              <a:rPr lang="ca-ES" sz="1600" b="1" dirty="0">
                <a:solidFill>
                  <a:srgbClr val="0000FF"/>
                </a:solidFill>
                <a:latin typeface="Arial"/>
              </a:rPr>
              <a:t>34%</a:t>
            </a:r>
            <a:r>
              <a:rPr lang="ca-ES" sz="1600" dirty="0">
                <a:solidFill>
                  <a:srgbClr val="0000FF"/>
                </a:solidFill>
                <a:latin typeface="Arial"/>
              </a:rPr>
              <a:t> </a:t>
            </a:r>
            <a:r>
              <a:rPr lang="ca-ES" sz="1600" dirty="0">
                <a:solidFill>
                  <a:prstClr val="black"/>
                </a:solidFill>
                <a:latin typeface="Arial"/>
              </a:rPr>
              <a:t>pel que fa a l’import.</a:t>
            </a:r>
            <a:r>
              <a:rPr lang="fr-FR" sz="1600" dirty="0"/>
              <a:t> </a:t>
            </a:r>
            <a:endParaRPr lang="ca-ES" sz="1600" dirty="0">
              <a:solidFill>
                <a:prstClr val="black"/>
              </a:solidFill>
              <a:latin typeface="Arial"/>
            </a:endParaRPr>
          </a:p>
        </p:txBody>
      </p:sp>
      <p:sp>
        <p:nvSpPr>
          <p:cNvPr id="6" name="Contenidor de número de diapositiva 5">
            <a:extLst>
              <a:ext uri="{FF2B5EF4-FFF2-40B4-BE49-F238E27FC236}">
                <a16:creationId xmlns:a16="http://schemas.microsoft.com/office/drawing/2014/main" id="{1F7CA4AD-F137-4799-A1E9-FA2A6FA5AEC8}"/>
              </a:ext>
            </a:extLst>
          </p:cNvPr>
          <p:cNvSpPr>
            <a:spLocks noGrp="1"/>
          </p:cNvSpPr>
          <p:nvPr>
            <p:ph type="sldNum" sz="quarter" idx="12"/>
          </p:nvPr>
        </p:nvSpPr>
        <p:spPr>
          <a:xfrm>
            <a:off x="5973287" y="11300181"/>
            <a:ext cx="413225" cy="649111"/>
          </a:xfrm>
        </p:spPr>
        <p:txBody>
          <a:bodyPr/>
          <a:lstStyle/>
          <a:p>
            <a:fld id="{69A02D07-1340-466E-8F89-ABB91E672000}" type="slidenum">
              <a:rPr lang="ca-ES" b="1" smtClean="0">
                <a:solidFill>
                  <a:schemeClr val="tx1"/>
                </a:solidFill>
              </a:rPr>
              <a:t>54</a:t>
            </a:fld>
            <a:endParaRPr lang="ca-ES" b="1">
              <a:solidFill>
                <a:schemeClr val="tx1"/>
              </a:solidFill>
            </a:endParaRPr>
          </a:p>
        </p:txBody>
      </p:sp>
      <p:sp>
        <p:nvSpPr>
          <p:cNvPr id="3" name="QuadreDeText 2">
            <a:extLst>
              <a:ext uri="{FF2B5EF4-FFF2-40B4-BE49-F238E27FC236}">
                <a16:creationId xmlns:a16="http://schemas.microsoft.com/office/drawing/2014/main" id="{18107A18-445B-1751-6E9B-56994B19E456}"/>
              </a:ext>
            </a:extLst>
          </p:cNvPr>
          <p:cNvSpPr txBox="1"/>
          <p:nvPr/>
        </p:nvSpPr>
        <p:spPr>
          <a:xfrm>
            <a:off x="655713" y="8950037"/>
            <a:ext cx="5730800" cy="2062103"/>
          </a:xfrm>
          <a:prstGeom prst="rect">
            <a:avLst/>
          </a:prstGeom>
          <a:noFill/>
        </p:spPr>
        <p:txBody>
          <a:bodyPr wrap="square" rtlCol="0">
            <a:spAutoFit/>
          </a:bodyPr>
          <a:lstStyle/>
          <a:p>
            <a:pPr algn="just"/>
            <a:r>
              <a:rPr lang="ca-ES" sz="1600" dirty="0"/>
              <a:t>L’àrea que va adjudicar un major nombre de contractes amb clàusules ambientals va ser l’àrea de Serveis Generals i Transició Digital (37%). La segueixen l’àrea de Cultura (14%), l'àrea de Comerç, Consum i Salut Pública (13%) i l’àrea d’Acció Climàtica i Transició Energètica (12%). </a:t>
            </a:r>
          </a:p>
          <a:p>
            <a:pPr algn="just"/>
            <a:r>
              <a:rPr lang="ca-ES" sz="1600" dirty="0"/>
              <a:t>L’Àrea de Serveis Generals i Transició Digital va ser la que va adjudicar més volum econòmic en contractes amb clàusules ambientals (79,5%) en comparació a la resta d’àrees.</a:t>
            </a:r>
          </a:p>
        </p:txBody>
      </p:sp>
      <p:pic>
        <p:nvPicPr>
          <p:cNvPr id="7" name="Imatge 6">
            <a:extLst>
              <a:ext uri="{FF2B5EF4-FFF2-40B4-BE49-F238E27FC236}">
                <a16:creationId xmlns:a16="http://schemas.microsoft.com/office/drawing/2014/main" id="{A3AA8DDB-75CF-0253-8DE1-1747CA382B9A}"/>
              </a:ext>
            </a:extLst>
          </p:cNvPr>
          <p:cNvPicPr>
            <a:picLocks noChangeAspect="1"/>
          </p:cNvPicPr>
          <p:nvPr/>
        </p:nvPicPr>
        <p:blipFill>
          <a:blip r:embed="rId2"/>
          <a:stretch>
            <a:fillRect/>
          </a:stretch>
        </p:blipFill>
        <p:spPr>
          <a:xfrm>
            <a:off x="655712" y="5227503"/>
            <a:ext cx="5624512" cy="2928334"/>
          </a:xfrm>
          <a:prstGeom prst="rect">
            <a:avLst/>
          </a:prstGeom>
        </p:spPr>
      </p:pic>
    </p:spTree>
    <p:extLst>
      <p:ext uri="{BB962C8B-B14F-4D97-AF65-F5344CB8AC3E}">
        <p14:creationId xmlns:p14="http://schemas.microsoft.com/office/powerpoint/2010/main" val="2713908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6B3960D-B9F5-3A6C-6C07-B55FD74448B9}"/>
              </a:ext>
            </a:extLst>
          </p:cNvPr>
          <p:cNvSpPr>
            <a:spLocks noGrp="1"/>
          </p:cNvSpPr>
          <p:nvPr>
            <p:ph type="sldNum" sz="quarter" idx="12"/>
          </p:nvPr>
        </p:nvSpPr>
        <p:spPr>
          <a:xfrm>
            <a:off x="5934136" y="11825698"/>
            <a:ext cx="653928" cy="366302"/>
          </a:xfrm>
        </p:spPr>
        <p:txBody>
          <a:bodyPr/>
          <a:lstStyle/>
          <a:p>
            <a:fld id="{69A02D07-1340-466E-8F89-ABB91E672000}" type="slidenum">
              <a:rPr lang="ca-ES" b="1" smtClean="0">
                <a:solidFill>
                  <a:schemeClr val="tx1"/>
                </a:solidFill>
              </a:rPr>
              <a:t>55</a:t>
            </a:fld>
            <a:endParaRPr lang="ca-ES" b="1" dirty="0">
              <a:solidFill>
                <a:schemeClr val="tx1"/>
              </a:solidFill>
            </a:endParaRPr>
          </a:p>
        </p:txBody>
      </p:sp>
      <p:sp>
        <p:nvSpPr>
          <p:cNvPr id="4" name="QuadreDeText 3">
            <a:extLst>
              <a:ext uri="{FF2B5EF4-FFF2-40B4-BE49-F238E27FC236}">
                <a16:creationId xmlns:a16="http://schemas.microsoft.com/office/drawing/2014/main" id="{65C87C52-40DA-0F45-ACA0-0A9E0C56FCEE}"/>
              </a:ext>
            </a:extLst>
          </p:cNvPr>
          <p:cNvSpPr txBox="1"/>
          <p:nvPr/>
        </p:nvSpPr>
        <p:spPr>
          <a:xfrm>
            <a:off x="710698" y="450907"/>
            <a:ext cx="5550402" cy="369332"/>
          </a:xfrm>
          <a:prstGeom prst="rect">
            <a:avLst/>
          </a:prstGeom>
          <a:noFill/>
        </p:spPr>
        <p:txBody>
          <a:bodyPr wrap="square">
            <a:spAutoFit/>
          </a:bodyPr>
          <a:lstStyle/>
          <a:p>
            <a:r>
              <a:rPr lang="ca-ES" b="1" dirty="0">
                <a:solidFill>
                  <a:srgbClr val="0000FF"/>
                </a:solidFill>
              </a:rPr>
              <a:t>Clàusules ambientals per tipologia de contracte</a:t>
            </a:r>
          </a:p>
        </p:txBody>
      </p:sp>
      <p:sp>
        <p:nvSpPr>
          <p:cNvPr id="6" name="QuadreDeText 5">
            <a:extLst>
              <a:ext uri="{FF2B5EF4-FFF2-40B4-BE49-F238E27FC236}">
                <a16:creationId xmlns:a16="http://schemas.microsoft.com/office/drawing/2014/main" id="{554B32F4-C72E-27CA-A351-F5A2A91F569B}"/>
              </a:ext>
            </a:extLst>
          </p:cNvPr>
          <p:cNvSpPr txBox="1"/>
          <p:nvPr/>
        </p:nvSpPr>
        <p:spPr>
          <a:xfrm>
            <a:off x="710697" y="854380"/>
            <a:ext cx="5675815" cy="3293209"/>
          </a:xfrm>
          <a:prstGeom prst="rect">
            <a:avLst/>
          </a:prstGeom>
          <a:noFill/>
        </p:spPr>
        <p:txBody>
          <a:bodyPr wrap="square">
            <a:spAutoFit/>
          </a:bodyPr>
          <a:lstStyle/>
          <a:p>
            <a:pPr algn="just"/>
            <a:r>
              <a:rPr lang="ca-ES" sz="1600" dirty="0"/>
              <a:t>En aquest apartat s’analitza la incorporació de clàusules ambientals en funció de les principals tipologies de contractes. Es prenen com a referència les 515 adjudicacions per valor de 90 M d’€ del conjunt de l’activitat contractual ordinària de 2024. </a:t>
            </a:r>
          </a:p>
          <a:p>
            <a:pPr algn="just"/>
            <a:r>
              <a:rPr lang="ca-ES" sz="1600" dirty="0"/>
              <a:t>A la vista de la taula següent es destaca que son els contractes de subministraments els que presenten major percentatge pel que fa al nombre de contractes amb clàusules ambientals. Pel que fa a l’import adjudicat, el 100% dels contractes patrimonials són amb clàusules ambientals i el 50% dels contractes de subministraments. D’altra banda, només el 15% dels contractes de serveis incorporen clàusules ambientals i els contractes d’obres no incorporen cap, essent, per tant, aquestes dues categories les que presenten major marge de millora.</a:t>
            </a:r>
          </a:p>
        </p:txBody>
      </p:sp>
      <p:sp>
        <p:nvSpPr>
          <p:cNvPr id="9" name="QuadreDeText 8">
            <a:extLst>
              <a:ext uri="{FF2B5EF4-FFF2-40B4-BE49-F238E27FC236}">
                <a16:creationId xmlns:a16="http://schemas.microsoft.com/office/drawing/2014/main" id="{9D6972EB-31C8-8069-EFC9-7C7B6BC468DC}"/>
              </a:ext>
            </a:extLst>
          </p:cNvPr>
          <p:cNvSpPr txBox="1"/>
          <p:nvPr/>
        </p:nvSpPr>
        <p:spPr>
          <a:xfrm>
            <a:off x="690129" y="6110643"/>
            <a:ext cx="5550402" cy="369332"/>
          </a:xfrm>
          <a:prstGeom prst="rect">
            <a:avLst/>
          </a:prstGeom>
          <a:noFill/>
        </p:spPr>
        <p:txBody>
          <a:bodyPr wrap="square">
            <a:spAutoFit/>
          </a:bodyPr>
          <a:lstStyle/>
          <a:p>
            <a:r>
              <a:rPr lang="ca-ES" b="1" dirty="0">
                <a:solidFill>
                  <a:srgbClr val="0000FF"/>
                </a:solidFill>
              </a:rPr>
              <a:t>Clàusules ambientals per tipus de procediment</a:t>
            </a:r>
          </a:p>
        </p:txBody>
      </p:sp>
      <p:sp>
        <p:nvSpPr>
          <p:cNvPr id="11" name="QuadreDeText 10">
            <a:extLst>
              <a:ext uri="{FF2B5EF4-FFF2-40B4-BE49-F238E27FC236}">
                <a16:creationId xmlns:a16="http://schemas.microsoft.com/office/drawing/2014/main" id="{BA7A8881-13A1-9AF6-2420-E17E7AFBD670}"/>
              </a:ext>
            </a:extLst>
          </p:cNvPr>
          <p:cNvSpPr txBox="1"/>
          <p:nvPr/>
        </p:nvSpPr>
        <p:spPr>
          <a:xfrm>
            <a:off x="690129" y="6586260"/>
            <a:ext cx="5675815" cy="280076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En aquest apartat s’analitza la incorporació de clàusules ambientals en funció del procediment emprat en la licitació. De nou es prenen com a referència les </a:t>
            </a:r>
            <a:r>
              <a:rPr lang="ca-ES" sz="1600" dirty="0">
                <a:solidFill>
                  <a:prstClr val="black"/>
                </a:solidFill>
                <a:latin typeface="Calibri" panose="020F0502020204030204"/>
              </a:rPr>
              <a:t>515</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adjudicacions per valor de 90 M d’€ del conjunt de l’activitat contractual ordinària de 2024.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Pel que fa al nombre de contractes adjudicats i a l’import adjudicat amb clàusules ambientals, destaquen els contractes adjudicats per procediment simplificat-sumari, suposant el 50% i el 47% respecte del total. Pel que fa als contractes adjudicats per procediment ordinari, els percentatges es situen en el 26% pel que fa al nombre i el </a:t>
            </a:r>
            <a:r>
              <a:rPr lang="ca-ES" sz="1600" dirty="0">
                <a:solidFill>
                  <a:prstClr val="black"/>
                </a:solidFill>
                <a:latin typeface="Calibri" panose="020F0502020204030204"/>
              </a:rPr>
              <a:t>34</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pel que fa a l’import. Els contractes que presenten més marge de millora son els adjudicats per procediment simplificat.</a:t>
            </a:r>
          </a:p>
        </p:txBody>
      </p:sp>
      <p:pic>
        <p:nvPicPr>
          <p:cNvPr id="3" name="Imatge 2">
            <a:extLst>
              <a:ext uri="{FF2B5EF4-FFF2-40B4-BE49-F238E27FC236}">
                <a16:creationId xmlns:a16="http://schemas.microsoft.com/office/drawing/2014/main" id="{606E8119-6ECA-A129-8E77-04E2C1B6FFC6}"/>
              </a:ext>
            </a:extLst>
          </p:cNvPr>
          <p:cNvPicPr>
            <a:picLocks noChangeAspect="1"/>
          </p:cNvPicPr>
          <p:nvPr/>
        </p:nvPicPr>
        <p:blipFill>
          <a:blip r:embed="rId2"/>
          <a:stretch>
            <a:fillRect/>
          </a:stretch>
        </p:blipFill>
        <p:spPr>
          <a:xfrm>
            <a:off x="752836" y="4394234"/>
            <a:ext cx="5629622" cy="1048432"/>
          </a:xfrm>
          <a:prstGeom prst="rect">
            <a:avLst/>
          </a:prstGeom>
        </p:spPr>
      </p:pic>
      <p:pic>
        <p:nvPicPr>
          <p:cNvPr id="5" name="Imatge 4">
            <a:extLst>
              <a:ext uri="{FF2B5EF4-FFF2-40B4-BE49-F238E27FC236}">
                <a16:creationId xmlns:a16="http://schemas.microsoft.com/office/drawing/2014/main" id="{99E9B765-FA5D-5A01-AACA-3B53E2F9D83C}"/>
              </a:ext>
            </a:extLst>
          </p:cNvPr>
          <p:cNvPicPr>
            <a:picLocks noChangeAspect="1"/>
          </p:cNvPicPr>
          <p:nvPr/>
        </p:nvPicPr>
        <p:blipFill>
          <a:blip r:embed="rId3"/>
          <a:stretch>
            <a:fillRect/>
          </a:stretch>
        </p:blipFill>
        <p:spPr>
          <a:xfrm>
            <a:off x="710697" y="9774120"/>
            <a:ext cx="5655247" cy="1167682"/>
          </a:xfrm>
          <a:prstGeom prst="rect">
            <a:avLst/>
          </a:prstGeom>
        </p:spPr>
      </p:pic>
    </p:spTree>
    <p:extLst>
      <p:ext uri="{BB962C8B-B14F-4D97-AF65-F5344CB8AC3E}">
        <p14:creationId xmlns:p14="http://schemas.microsoft.com/office/powerpoint/2010/main" val="3819931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95E823B-A452-B7C1-4AB5-DEB64CC21DFB}"/>
              </a:ext>
            </a:extLst>
          </p:cNvPr>
          <p:cNvSpPr>
            <a:spLocks noGrp="1"/>
          </p:cNvSpPr>
          <p:nvPr>
            <p:ph type="sldNum" sz="quarter" idx="12"/>
          </p:nvPr>
        </p:nvSpPr>
        <p:spPr>
          <a:xfrm>
            <a:off x="6032665" y="11300181"/>
            <a:ext cx="364820" cy="649111"/>
          </a:xfrm>
        </p:spPr>
        <p:txBody>
          <a:bodyPr/>
          <a:lstStyle/>
          <a:p>
            <a:fld id="{69A02D07-1340-466E-8F89-ABB91E672000}" type="slidenum">
              <a:rPr lang="ca-ES" b="1" smtClean="0">
                <a:solidFill>
                  <a:schemeClr val="tx1"/>
                </a:solidFill>
              </a:rPr>
              <a:t>56</a:t>
            </a:fld>
            <a:endParaRPr lang="ca-ES" b="1">
              <a:solidFill>
                <a:schemeClr val="tx1"/>
              </a:solidFill>
            </a:endParaRPr>
          </a:p>
        </p:txBody>
      </p:sp>
      <p:sp>
        <p:nvSpPr>
          <p:cNvPr id="3" name="QuadreDeText 2">
            <a:extLst>
              <a:ext uri="{FF2B5EF4-FFF2-40B4-BE49-F238E27FC236}">
                <a16:creationId xmlns:a16="http://schemas.microsoft.com/office/drawing/2014/main" id="{F37C8D8C-B655-D710-C045-4938034E566B}"/>
              </a:ext>
            </a:extLst>
          </p:cNvPr>
          <p:cNvSpPr txBox="1"/>
          <p:nvPr/>
        </p:nvSpPr>
        <p:spPr>
          <a:xfrm>
            <a:off x="545342" y="1048879"/>
            <a:ext cx="5852143" cy="2308324"/>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prstClr val="black"/>
                </a:solidFill>
                <a:latin typeface="Arial"/>
              </a:rPr>
              <a:t>Clàusules socials: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a:rPr>
              <a:t>Al llarg de 2024 s’han promogut </a:t>
            </a:r>
            <a:r>
              <a:rPr lang="ca-ES" sz="1600" b="1" dirty="0">
                <a:solidFill>
                  <a:srgbClr val="0000FF"/>
                </a:solidFill>
                <a:latin typeface="Arial"/>
              </a:rPr>
              <a:t>339</a:t>
            </a:r>
            <a:r>
              <a:rPr lang="ca-ES" sz="1600" dirty="0">
                <a:solidFill>
                  <a:prstClr val="black"/>
                </a:solidFill>
                <a:latin typeface="Arial"/>
              </a:rPr>
              <a:t> adjudicacions amb clàusules socials, per un import de </a:t>
            </a:r>
            <a:r>
              <a:rPr lang="ca-ES" sz="1600" b="1" dirty="0">
                <a:solidFill>
                  <a:srgbClr val="0000FF"/>
                </a:solidFill>
                <a:latin typeface="Arial"/>
              </a:rPr>
              <a:t>71.049.026,96€</a:t>
            </a:r>
            <a:r>
              <a:rPr lang="ca-ES" sz="1600" dirty="0">
                <a:solidFill>
                  <a:prstClr val="black"/>
                </a:solidFill>
                <a:latin typeface="Arial"/>
              </a:rPr>
              <a:t>, detallades en la taula següent i agrupades per àrees.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percentatge de contractes amb clàusules socials sobre el nombre total de contractes adjudicats en aquest període representa el </a:t>
            </a:r>
            <a:r>
              <a:rPr lang="ca-ES" sz="1600" b="1" dirty="0">
                <a:solidFill>
                  <a:srgbClr val="0000FF"/>
                </a:solidFill>
                <a:latin typeface="Arial"/>
              </a:rPr>
              <a:t>66%</a:t>
            </a:r>
            <a:r>
              <a:rPr lang="ca-ES" sz="1600" dirty="0">
                <a:solidFill>
                  <a:prstClr val="black"/>
                </a:solidFill>
                <a:latin typeface="Arial"/>
              </a:rPr>
              <a:t> i, atenent als imports, el </a:t>
            </a:r>
            <a:r>
              <a:rPr lang="ca-ES" sz="1600" b="1" dirty="0">
                <a:solidFill>
                  <a:srgbClr val="0000FF"/>
                </a:solidFill>
                <a:latin typeface="Arial"/>
              </a:rPr>
              <a:t>79%</a:t>
            </a:r>
            <a:r>
              <a:rPr lang="ca-ES" sz="1600" dirty="0">
                <a:solidFill>
                  <a:prstClr val="black"/>
                </a:solidFill>
                <a:latin typeface="Arial"/>
              </a:rPr>
              <a:t>. </a:t>
            </a:r>
          </a:p>
        </p:txBody>
      </p:sp>
      <p:sp>
        <p:nvSpPr>
          <p:cNvPr id="7" name="QuadreDeText 6">
            <a:extLst>
              <a:ext uri="{FF2B5EF4-FFF2-40B4-BE49-F238E27FC236}">
                <a16:creationId xmlns:a16="http://schemas.microsoft.com/office/drawing/2014/main" id="{B464FF6A-B5B7-CB5B-8F85-1202F9560EC3}"/>
              </a:ext>
            </a:extLst>
          </p:cNvPr>
          <p:cNvSpPr txBox="1"/>
          <p:nvPr/>
        </p:nvSpPr>
        <p:spPr>
          <a:xfrm>
            <a:off x="545341" y="7883861"/>
            <a:ext cx="5841171" cy="181588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 àrees que van adjudicar un major nombre de contractes amb clàusules socials van ser Infraestructures i Territori (28%),  i Serveis Generals i Transició Digital (21%).</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Pel</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fa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imports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àrees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que van adjudicar un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major</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valor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econòmic</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 contractes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amb</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clàusules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socials van estar la de de Serveis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Generals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Transició</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Digital (</a:t>
            </a:r>
            <a:r>
              <a:rPr lang="es-ES" sz="1600" dirty="0">
                <a:solidFill>
                  <a:prstClr val="black"/>
                </a:solidFill>
                <a:latin typeface="Arial" panose="020B0604020202020204" pitchFamily="34" charset="0"/>
                <a:cs typeface="Arial" panose="020B0604020202020204" pitchFamily="34" charset="0"/>
              </a:rPr>
              <a:t>47</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la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d’Infraestructures</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t>
            </a:r>
            <a:r>
              <a:rPr kumimoji="0" lang="es-E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Territori</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(35%).</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Imatge 4">
            <a:extLst>
              <a:ext uri="{FF2B5EF4-FFF2-40B4-BE49-F238E27FC236}">
                <a16:creationId xmlns:a16="http://schemas.microsoft.com/office/drawing/2014/main" id="{3EF8CB48-4A31-37DB-1587-2E174906CE71}"/>
              </a:ext>
            </a:extLst>
          </p:cNvPr>
          <p:cNvPicPr>
            <a:picLocks noChangeAspect="1"/>
          </p:cNvPicPr>
          <p:nvPr/>
        </p:nvPicPr>
        <p:blipFill>
          <a:blip r:embed="rId2"/>
          <a:stretch>
            <a:fillRect/>
          </a:stretch>
        </p:blipFill>
        <p:spPr>
          <a:xfrm>
            <a:off x="641290" y="3817304"/>
            <a:ext cx="5649271" cy="3197602"/>
          </a:xfrm>
          <a:prstGeom prst="rect">
            <a:avLst/>
          </a:prstGeom>
        </p:spPr>
      </p:pic>
    </p:spTree>
    <p:extLst>
      <p:ext uri="{BB962C8B-B14F-4D97-AF65-F5344CB8AC3E}">
        <p14:creationId xmlns:p14="http://schemas.microsoft.com/office/powerpoint/2010/main" val="2096891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6B3960D-B9F5-3A6C-6C07-B55FD74448B9}"/>
              </a:ext>
            </a:extLst>
          </p:cNvPr>
          <p:cNvSpPr>
            <a:spLocks noGrp="1"/>
          </p:cNvSpPr>
          <p:nvPr>
            <p:ph type="sldNum" sz="quarter" idx="12"/>
          </p:nvPr>
        </p:nvSpPr>
        <p:spPr>
          <a:xfrm>
            <a:off x="5981539" y="11300181"/>
            <a:ext cx="404974"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ca-ES" sz="9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65C87C52-40DA-0F45-ACA0-0A9E0C56FCEE}"/>
              </a:ext>
            </a:extLst>
          </p:cNvPr>
          <p:cNvSpPr txBox="1"/>
          <p:nvPr/>
        </p:nvSpPr>
        <p:spPr>
          <a:xfrm>
            <a:off x="710698" y="450907"/>
            <a:ext cx="555040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Clàusules socials per tipologia de contracte</a:t>
            </a:r>
          </a:p>
        </p:txBody>
      </p:sp>
      <p:sp>
        <p:nvSpPr>
          <p:cNvPr id="6" name="QuadreDeText 5">
            <a:extLst>
              <a:ext uri="{FF2B5EF4-FFF2-40B4-BE49-F238E27FC236}">
                <a16:creationId xmlns:a16="http://schemas.microsoft.com/office/drawing/2014/main" id="{554B32F4-C72E-27CA-A351-F5A2A91F569B}"/>
              </a:ext>
            </a:extLst>
          </p:cNvPr>
          <p:cNvSpPr txBox="1"/>
          <p:nvPr/>
        </p:nvSpPr>
        <p:spPr>
          <a:xfrm>
            <a:off x="710697" y="854380"/>
            <a:ext cx="5675815" cy="258532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En aquest apartat s’analitza la incorporació de clàusules socials en funció de les principals tipologies de contractes. Es prenen com a referència les 516 adjudicacions per valor de 90,3 M d’€ del conjunt de l’activitat contractual ordinària de 2024.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A la vista de la taula següent es destaca que son els contractes de serveis i subministraments els que presenten majors percentatges tan pel que fa al nombre com pel que fa a l’import adjudicat. </a:t>
            </a:r>
          </a:p>
        </p:txBody>
      </p:sp>
      <p:sp>
        <p:nvSpPr>
          <p:cNvPr id="9" name="QuadreDeText 8">
            <a:extLst>
              <a:ext uri="{FF2B5EF4-FFF2-40B4-BE49-F238E27FC236}">
                <a16:creationId xmlns:a16="http://schemas.microsoft.com/office/drawing/2014/main" id="{9D6972EB-31C8-8069-EFC9-7C7B6BC468DC}"/>
              </a:ext>
            </a:extLst>
          </p:cNvPr>
          <p:cNvSpPr txBox="1"/>
          <p:nvPr/>
        </p:nvSpPr>
        <p:spPr>
          <a:xfrm>
            <a:off x="773403" y="5535011"/>
            <a:ext cx="555040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Clàusules </a:t>
            </a:r>
            <a:r>
              <a:rPr lang="ca-ES" b="1" dirty="0">
                <a:solidFill>
                  <a:srgbClr val="0000FF"/>
                </a:solidFill>
                <a:latin typeface="Calibri" panose="020F0502020204030204"/>
              </a:rPr>
              <a:t>socials</a:t>
            </a:r>
            <a:r>
              <a:rPr kumimoji="0" lang="ca-ES" sz="1800" b="1" i="0" u="none" strike="noStrike" kern="1200" cap="none" spc="0" normalizeH="0" baseline="0" noProof="0" dirty="0">
                <a:ln>
                  <a:noFill/>
                </a:ln>
                <a:solidFill>
                  <a:srgbClr val="0000FF"/>
                </a:solidFill>
                <a:effectLst/>
                <a:uLnTx/>
                <a:uFillTx/>
                <a:latin typeface="Calibri" panose="020F0502020204030204"/>
                <a:ea typeface="+mn-ea"/>
                <a:cs typeface="+mn-cs"/>
              </a:rPr>
              <a:t> per tipus de procediment</a:t>
            </a:r>
          </a:p>
        </p:txBody>
      </p:sp>
      <p:sp>
        <p:nvSpPr>
          <p:cNvPr id="11" name="QuadreDeText 10">
            <a:extLst>
              <a:ext uri="{FF2B5EF4-FFF2-40B4-BE49-F238E27FC236}">
                <a16:creationId xmlns:a16="http://schemas.microsoft.com/office/drawing/2014/main" id="{BA7A8881-13A1-9AF6-2420-E17E7AFBD670}"/>
              </a:ext>
            </a:extLst>
          </p:cNvPr>
          <p:cNvSpPr txBox="1"/>
          <p:nvPr/>
        </p:nvSpPr>
        <p:spPr>
          <a:xfrm>
            <a:off x="773403" y="5961960"/>
            <a:ext cx="5675815" cy="280076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En aquest apartat s’analitza la incorporació de clàusules socials en funció del procediments emprat en la licitació. De nou es prenen com a referència les 516 adjudicacions per valor de 90,3 M d’€ del conjunt de l’activitat contractual ordinària de 2024.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Pel que fa al nombre de contractes adjudicats i a l’import adjudicat amb clàusules socials, destaquen els contractes per procediment obert ordinari, suposant el </a:t>
            </a:r>
            <a:r>
              <a:rPr lang="ca-ES" sz="1600" dirty="0">
                <a:solidFill>
                  <a:prstClr val="black"/>
                </a:solidFill>
                <a:latin typeface="Calibri" panose="020F0502020204030204"/>
              </a:rPr>
              <a:t>93</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i el </a:t>
            </a:r>
            <a:r>
              <a:rPr lang="ca-ES" sz="1600" dirty="0">
                <a:solidFill>
                  <a:prstClr val="black"/>
                </a:solidFill>
                <a:latin typeface="Calibri" panose="020F0502020204030204"/>
              </a:rPr>
              <a:t>90</a:t>
            </a:r>
            <a:r>
              <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rPr>
              <a:t>% respecte del total. Els segueixen els contractes per procediment simplificat i simplificat-sumari. </a:t>
            </a:r>
            <a:r>
              <a:rPr lang="ca-ES" sz="1600" dirty="0"/>
              <a:t>Els contractes per procediment negociat, son els que tenen un percentatge de nombre i d’import adjudicat en contractes amb clàusules socials més baix.</a:t>
            </a:r>
            <a:endParaRPr kumimoji="0" lang="ca-E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tge 9">
            <a:extLst>
              <a:ext uri="{FF2B5EF4-FFF2-40B4-BE49-F238E27FC236}">
                <a16:creationId xmlns:a16="http://schemas.microsoft.com/office/drawing/2014/main" id="{2F95B20F-5BFC-9C73-FC2A-6EB647CBAA9C}"/>
              </a:ext>
            </a:extLst>
          </p:cNvPr>
          <p:cNvPicPr>
            <a:picLocks noChangeAspect="1"/>
          </p:cNvPicPr>
          <p:nvPr/>
        </p:nvPicPr>
        <p:blipFill>
          <a:blip r:embed="rId2"/>
          <a:stretch>
            <a:fillRect/>
          </a:stretch>
        </p:blipFill>
        <p:spPr>
          <a:xfrm>
            <a:off x="783828" y="3993137"/>
            <a:ext cx="5529551" cy="1064265"/>
          </a:xfrm>
          <a:prstGeom prst="rect">
            <a:avLst/>
          </a:prstGeom>
        </p:spPr>
      </p:pic>
      <p:pic>
        <p:nvPicPr>
          <p:cNvPr id="12" name="Imatge 11">
            <a:extLst>
              <a:ext uri="{FF2B5EF4-FFF2-40B4-BE49-F238E27FC236}">
                <a16:creationId xmlns:a16="http://schemas.microsoft.com/office/drawing/2014/main" id="{790ABC49-7E55-44F8-CC6E-7038D20C4BEB}"/>
              </a:ext>
            </a:extLst>
          </p:cNvPr>
          <p:cNvPicPr>
            <a:picLocks noChangeAspect="1"/>
          </p:cNvPicPr>
          <p:nvPr/>
        </p:nvPicPr>
        <p:blipFill>
          <a:blip r:embed="rId3"/>
          <a:stretch>
            <a:fillRect/>
          </a:stretch>
        </p:blipFill>
        <p:spPr>
          <a:xfrm>
            <a:off x="836110" y="9042123"/>
            <a:ext cx="5550402" cy="1184396"/>
          </a:xfrm>
          <a:prstGeom prst="rect">
            <a:avLst/>
          </a:prstGeom>
        </p:spPr>
      </p:pic>
    </p:spTree>
    <p:extLst>
      <p:ext uri="{BB962C8B-B14F-4D97-AF65-F5344CB8AC3E}">
        <p14:creationId xmlns:p14="http://schemas.microsoft.com/office/powerpoint/2010/main" val="1637525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E0DC137-5FBB-0482-EF65-1B09B92B19AC}"/>
              </a:ext>
            </a:extLst>
          </p:cNvPr>
          <p:cNvSpPr>
            <a:spLocks noGrp="1"/>
          </p:cNvSpPr>
          <p:nvPr>
            <p:ph type="sldNum" sz="quarter" idx="12"/>
          </p:nvPr>
        </p:nvSpPr>
        <p:spPr>
          <a:xfrm>
            <a:off x="5997039" y="11300181"/>
            <a:ext cx="389474" cy="649111"/>
          </a:xfrm>
        </p:spPr>
        <p:txBody>
          <a:bodyPr/>
          <a:lstStyle/>
          <a:p>
            <a:fld id="{69A02D07-1340-466E-8F89-ABB91E672000}" type="slidenum">
              <a:rPr lang="ca-ES" b="1" smtClean="0">
                <a:solidFill>
                  <a:schemeClr val="tx1"/>
                </a:solidFill>
              </a:rPr>
              <a:t>58</a:t>
            </a:fld>
            <a:endParaRPr lang="ca-ES" b="1">
              <a:solidFill>
                <a:schemeClr val="tx1"/>
              </a:solidFill>
            </a:endParaRPr>
          </a:p>
        </p:txBody>
      </p:sp>
      <p:sp>
        <p:nvSpPr>
          <p:cNvPr id="3" name="QuadreDeText 2">
            <a:extLst>
              <a:ext uri="{FF2B5EF4-FFF2-40B4-BE49-F238E27FC236}">
                <a16:creationId xmlns:a16="http://schemas.microsoft.com/office/drawing/2014/main" id="{E29A99B4-E1DD-726E-2B51-29C06822A071}"/>
              </a:ext>
            </a:extLst>
          </p:cNvPr>
          <p:cNvSpPr txBox="1"/>
          <p:nvPr/>
        </p:nvSpPr>
        <p:spPr>
          <a:xfrm>
            <a:off x="1981200" y="6096000"/>
            <a:ext cx="2895600" cy="646331"/>
          </a:xfrm>
          <a:prstGeom prst="rect">
            <a:avLst/>
          </a:prstGeom>
          <a:noFill/>
        </p:spPr>
        <p:txBody>
          <a:bodyPr wrap="square" rtlCol="0">
            <a:spAutoFit/>
          </a:bodyPr>
          <a:lstStyle/>
          <a:p>
            <a:r>
              <a:rPr lang="ca-ES" sz="3600" b="1" dirty="0">
                <a:solidFill>
                  <a:srgbClr val="0000FF"/>
                </a:solidFill>
              </a:rPr>
              <a:t>PRÒRROGUES</a:t>
            </a:r>
          </a:p>
        </p:txBody>
      </p:sp>
    </p:spTree>
    <p:extLst>
      <p:ext uri="{BB962C8B-B14F-4D97-AF65-F5344CB8AC3E}">
        <p14:creationId xmlns:p14="http://schemas.microsoft.com/office/powerpoint/2010/main" val="4240136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DCBA8C18-BD92-4EA6-A592-5EE986899CBA}"/>
              </a:ext>
            </a:extLst>
          </p:cNvPr>
          <p:cNvSpPr txBox="1"/>
          <p:nvPr/>
        </p:nvSpPr>
        <p:spPr>
          <a:xfrm>
            <a:off x="429841" y="404664"/>
            <a:ext cx="3956050" cy="830997"/>
          </a:xfrm>
          <a:prstGeom prst="rect">
            <a:avLst/>
          </a:prstGeom>
          <a:noFill/>
        </p:spPr>
        <p:txBody>
          <a:bodyPr wrap="square" rtlCol="0">
            <a:spAutoFit/>
          </a:bodyPr>
          <a:lstStyle/>
          <a:p>
            <a:pPr defTabSz="914400"/>
            <a:r>
              <a:rPr lang="ca-ES" sz="1600" b="1" dirty="0">
                <a:solidFill>
                  <a:srgbClr val="0000FF"/>
                </a:solidFill>
                <a:latin typeface="Arial"/>
              </a:rPr>
              <a:t>9. PRÒRROGUES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(Àrees de la corporació)</a:t>
            </a:r>
          </a:p>
          <a:p>
            <a:pPr defTabSz="914400"/>
            <a:endParaRPr lang="ca-ES" sz="1600" b="1" dirty="0">
              <a:solidFill>
                <a:srgbClr val="0000FF"/>
              </a:solidFill>
              <a:latin typeface="Arial"/>
            </a:endParaRPr>
          </a:p>
        </p:txBody>
      </p:sp>
      <p:sp>
        <p:nvSpPr>
          <p:cNvPr id="4" name="QuadreDeText 3">
            <a:extLst>
              <a:ext uri="{FF2B5EF4-FFF2-40B4-BE49-F238E27FC236}">
                <a16:creationId xmlns:a16="http://schemas.microsoft.com/office/drawing/2014/main" id="{F4C05558-EB26-4F05-B019-8362CD6079BC}"/>
              </a:ext>
            </a:extLst>
          </p:cNvPr>
          <p:cNvSpPr txBox="1"/>
          <p:nvPr/>
        </p:nvSpPr>
        <p:spPr>
          <a:xfrm>
            <a:off x="433082" y="980728"/>
            <a:ext cx="5991835" cy="8463855"/>
          </a:xfrm>
          <a:prstGeom prst="rect">
            <a:avLst/>
          </a:prstGeom>
          <a:noFill/>
        </p:spPr>
        <p:txBody>
          <a:bodyPr wrap="square" rtlCol="0">
            <a:spAutoFit/>
          </a:bodyPr>
          <a:lstStyle/>
          <a:p>
            <a:pPr algn="just" defTabSz="914400"/>
            <a:r>
              <a:rPr lang="ca-ES" sz="1600" dirty="0">
                <a:solidFill>
                  <a:prstClr val="black"/>
                </a:solidFill>
                <a:latin typeface="Arial"/>
              </a:rPr>
              <a:t>Aquest apartat de l’informe d’activitat contractual inclou les pròrrogues aprovades al llarg de 2024.</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Durant aquest període s’han aprovat un total de </a:t>
            </a:r>
            <a:r>
              <a:rPr lang="ca-ES" sz="1600" b="1" dirty="0">
                <a:solidFill>
                  <a:srgbClr val="0000FF"/>
                </a:solidFill>
                <a:latin typeface="Arial"/>
              </a:rPr>
              <a:t>212</a:t>
            </a:r>
            <a:r>
              <a:rPr lang="ca-ES" sz="1600" dirty="0">
                <a:solidFill>
                  <a:prstClr val="black"/>
                </a:solidFill>
                <a:latin typeface="Arial"/>
              </a:rPr>
              <a:t> pròrrogues per un import de</a:t>
            </a:r>
            <a:r>
              <a:rPr lang="ca-ES" sz="1600" b="1" dirty="0">
                <a:solidFill>
                  <a:srgbClr val="0000FF"/>
                </a:solidFill>
                <a:latin typeface="Arial"/>
              </a:rPr>
              <a:t> 36.202.988,27€</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dirty="0">
              <a:solidFill>
                <a:prstClr val="black"/>
              </a:solidFill>
              <a:latin typeface="Arial"/>
            </a:endParaRPr>
          </a:p>
          <a:p>
            <a:pPr algn="just" defTabSz="914400"/>
            <a:r>
              <a:rPr lang="ca-ES" sz="1600" b="1" dirty="0">
                <a:solidFill>
                  <a:srgbClr val="C00000"/>
                </a:solidFill>
                <a:latin typeface="Arial"/>
              </a:rPr>
              <a:t>Pròrrogues per àrees i serveis promotors:</a:t>
            </a:r>
          </a:p>
          <a:p>
            <a:pPr algn="just" defTabSz="914400"/>
            <a:endParaRPr lang="ca-ES" sz="1600" b="1" dirty="0">
              <a:solidFill>
                <a:srgbClr val="C00000"/>
              </a:solidFill>
              <a:latin typeface="Arial"/>
            </a:endParaRPr>
          </a:p>
          <a:p>
            <a:pPr algn="just" defTabSz="914400"/>
            <a:r>
              <a:rPr lang="ca-ES" sz="1600" dirty="0">
                <a:solidFill>
                  <a:prstClr val="black"/>
                </a:solidFill>
                <a:latin typeface="Arial"/>
              </a:rPr>
              <a:t>Pel que fa al </a:t>
            </a:r>
            <a:r>
              <a:rPr lang="ca-ES" sz="1600" u="sng" dirty="0">
                <a:solidFill>
                  <a:prstClr val="black"/>
                </a:solidFill>
                <a:latin typeface="Arial"/>
              </a:rPr>
              <a:t>nombre</a:t>
            </a:r>
            <a:r>
              <a:rPr lang="ca-ES" sz="1600" dirty="0">
                <a:solidFill>
                  <a:prstClr val="black"/>
                </a:solidFill>
                <a:latin typeface="Arial"/>
              </a:rPr>
              <a:t>, destaca l’Àrea de Serveis Generals i Transició Digital amb un total de 110 pròrrogues, el que fa un total del 51,9% del total de les pròrrogues efectuades en aquest període. La segueixen l’Àrea d’Infraestructures i Territori, amb 28 pròrrogues el que suposa el 13,2% i l’Àrea de Sostenibilitat Social, Cicle de Vida i Comunitat, amb 16 pròrrogues el que suposa el 7,5%.</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Quant a l</a:t>
            </a:r>
            <a:r>
              <a:rPr lang="ca-ES" sz="1600" u="sng" dirty="0">
                <a:solidFill>
                  <a:prstClr val="black"/>
                </a:solidFill>
                <a:latin typeface="Arial"/>
              </a:rPr>
              <a:t>’import</a:t>
            </a:r>
            <a:r>
              <a:rPr lang="ca-ES" sz="1600" dirty="0">
                <a:solidFill>
                  <a:prstClr val="black"/>
                </a:solidFill>
                <a:latin typeface="Arial"/>
              </a:rPr>
              <a:t> d’aquestes, el 55,6% de l’import total l’ha tramès</a:t>
            </a:r>
            <a:r>
              <a:rPr kumimoji="0" lang="ca-ES" sz="1600" b="0" i="0" u="none" strike="noStrike" kern="1200" cap="none" spc="0" normalizeH="0" baseline="0" noProof="0" dirty="0">
                <a:ln>
                  <a:noFill/>
                </a:ln>
                <a:solidFill>
                  <a:prstClr val="black"/>
                </a:solidFill>
                <a:effectLst/>
                <a:uLnTx/>
                <a:uFillTx/>
                <a:latin typeface="Arial"/>
                <a:ea typeface="+mn-ea"/>
                <a:cs typeface="+mn-cs"/>
              </a:rPr>
              <a:t> l’Àrea de Serveis Generals i Transició Digital</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(20M€)</a:t>
            </a:r>
            <a:r>
              <a:rPr lang="ca-ES" sz="1600" dirty="0">
                <a:solidFill>
                  <a:prstClr val="black"/>
                </a:solidFill>
                <a:latin typeface="Arial"/>
              </a:rPr>
              <a:t>. A continuació es situa l’Àrea d’Infraestructures i Territori amb el 21,5% (7,8M€).</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 continuació es presenta la taula on es mostra, amb més detall, la distribució de les pròrrogues de totes àrees i serveis promotors:</a:t>
            </a:r>
          </a:p>
        </p:txBody>
      </p:sp>
      <p:sp>
        <p:nvSpPr>
          <p:cNvPr id="7" name="Contenidor de número de diapositiva 6">
            <a:extLst>
              <a:ext uri="{FF2B5EF4-FFF2-40B4-BE49-F238E27FC236}">
                <a16:creationId xmlns:a16="http://schemas.microsoft.com/office/drawing/2014/main" id="{6F9BD799-0654-4D79-B7DE-E03C6B4EEB7A}"/>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59</a:t>
            </a:fld>
            <a:endParaRPr lang="ca-ES" b="1">
              <a:solidFill>
                <a:schemeClr val="tx1"/>
              </a:solidFill>
            </a:endParaRPr>
          </a:p>
        </p:txBody>
      </p:sp>
      <p:pic>
        <p:nvPicPr>
          <p:cNvPr id="3" name="Imatge 2">
            <a:extLst>
              <a:ext uri="{FF2B5EF4-FFF2-40B4-BE49-F238E27FC236}">
                <a16:creationId xmlns:a16="http://schemas.microsoft.com/office/drawing/2014/main" id="{C4070D00-B9ED-1C52-E75F-E7DFC0D5820B}"/>
              </a:ext>
            </a:extLst>
          </p:cNvPr>
          <p:cNvPicPr>
            <a:picLocks noChangeAspect="1"/>
          </p:cNvPicPr>
          <p:nvPr/>
        </p:nvPicPr>
        <p:blipFill>
          <a:blip r:embed="rId2"/>
          <a:stretch>
            <a:fillRect/>
          </a:stretch>
        </p:blipFill>
        <p:spPr>
          <a:xfrm>
            <a:off x="1295688" y="2747417"/>
            <a:ext cx="4266621" cy="1048976"/>
          </a:xfrm>
          <a:prstGeom prst="rect">
            <a:avLst/>
          </a:prstGeom>
        </p:spPr>
      </p:pic>
    </p:spTree>
    <p:extLst>
      <p:ext uri="{BB962C8B-B14F-4D97-AF65-F5344CB8AC3E}">
        <p14:creationId xmlns:p14="http://schemas.microsoft.com/office/powerpoint/2010/main" val="104994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4D13BCB-3ED7-AAA3-ADBB-A6F1ED1CD0F1}"/>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6</a:t>
            </a:fld>
            <a:endParaRPr lang="ca-ES" b="1">
              <a:solidFill>
                <a:schemeClr val="tx1"/>
              </a:solidFill>
            </a:endParaRPr>
          </a:p>
        </p:txBody>
      </p:sp>
      <p:sp>
        <p:nvSpPr>
          <p:cNvPr id="3" name="QuadreDeText 2">
            <a:extLst>
              <a:ext uri="{FF2B5EF4-FFF2-40B4-BE49-F238E27FC236}">
                <a16:creationId xmlns:a16="http://schemas.microsoft.com/office/drawing/2014/main" id="{81FBBB10-A8AF-0727-27E3-596C2B091CFB}"/>
              </a:ext>
            </a:extLst>
          </p:cNvPr>
          <p:cNvSpPr txBox="1"/>
          <p:nvPr/>
        </p:nvSpPr>
        <p:spPr>
          <a:xfrm>
            <a:off x="1729946" y="6096000"/>
            <a:ext cx="3398108" cy="646331"/>
          </a:xfrm>
          <a:prstGeom prst="rect">
            <a:avLst/>
          </a:prstGeom>
          <a:noFill/>
        </p:spPr>
        <p:txBody>
          <a:bodyPr wrap="square" rtlCol="0">
            <a:spAutoFit/>
          </a:bodyPr>
          <a:lstStyle/>
          <a:p>
            <a:r>
              <a:rPr lang="ca-ES" sz="3600" b="1" dirty="0">
                <a:solidFill>
                  <a:srgbClr val="0000FF"/>
                </a:solidFill>
              </a:rPr>
              <a:t>ADJUDICACIONS</a:t>
            </a:r>
          </a:p>
        </p:txBody>
      </p:sp>
    </p:spTree>
    <p:extLst>
      <p:ext uri="{BB962C8B-B14F-4D97-AF65-F5344CB8AC3E}">
        <p14:creationId xmlns:p14="http://schemas.microsoft.com/office/powerpoint/2010/main" val="1516779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número de diapositiva 6">
            <a:extLst>
              <a:ext uri="{FF2B5EF4-FFF2-40B4-BE49-F238E27FC236}">
                <a16:creationId xmlns:a16="http://schemas.microsoft.com/office/drawing/2014/main" id="{E150AA06-F71B-4A20-A267-920BF4BA3B31}"/>
              </a:ext>
            </a:extLst>
          </p:cNvPr>
          <p:cNvSpPr>
            <a:spLocks noGrp="1"/>
          </p:cNvSpPr>
          <p:nvPr>
            <p:ph type="sldNum" sz="quarter" idx="12"/>
          </p:nvPr>
        </p:nvSpPr>
        <p:spPr>
          <a:xfrm>
            <a:off x="5890161" y="11300181"/>
            <a:ext cx="496352" cy="649111"/>
          </a:xfrm>
        </p:spPr>
        <p:txBody>
          <a:bodyPr/>
          <a:lstStyle/>
          <a:p>
            <a:fld id="{69A02D07-1340-466E-8F89-ABB91E672000}" type="slidenum">
              <a:rPr lang="ca-ES" b="1" smtClean="0">
                <a:solidFill>
                  <a:schemeClr val="tx1"/>
                </a:solidFill>
              </a:rPr>
              <a:t>60</a:t>
            </a:fld>
            <a:endParaRPr lang="ca-ES" b="1">
              <a:solidFill>
                <a:schemeClr val="tx1"/>
              </a:solidFill>
            </a:endParaRPr>
          </a:p>
        </p:txBody>
      </p:sp>
      <p:pic>
        <p:nvPicPr>
          <p:cNvPr id="4" name="Imatge 3">
            <a:extLst>
              <a:ext uri="{FF2B5EF4-FFF2-40B4-BE49-F238E27FC236}">
                <a16:creationId xmlns:a16="http://schemas.microsoft.com/office/drawing/2014/main" id="{0DFA08A6-B2E6-990B-44A5-12BEAB9E6925}"/>
              </a:ext>
            </a:extLst>
          </p:cNvPr>
          <p:cNvPicPr>
            <a:picLocks noChangeAspect="1"/>
          </p:cNvPicPr>
          <p:nvPr/>
        </p:nvPicPr>
        <p:blipFill>
          <a:blip r:embed="rId2"/>
          <a:stretch>
            <a:fillRect/>
          </a:stretch>
        </p:blipFill>
        <p:spPr>
          <a:xfrm>
            <a:off x="508245" y="850232"/>
            <a:ext cx="5878268" cy="5544173"/>
          </a:xfrm>
          <a:prstGeom prst="rect">
            <a:avLst/>
          </a:prstGeom>
        </p:spPr>
      </p:pic>
    </p:spTree>
    <p:extLst>
      <p:ext uri="{BB962C8B-B14F-4D97-AF65-F5344CB8AC3E}">
        <p14:creationId xmlns:p14="http://schemas.microsoft.com/office/powerpoint/2010/main" val="3885398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F5E152E-58FB-929A-FD29-66C6AE3F9EC8}"/>
              </a:ext>
            </a:extLst>
          </p:cNvPr>
          <p:cNvSpPr>
            <a:spLocks noGrp="1"/>
          </p:cNvSpPr>
          <p:nvPr>
            <p:ph type="sldNum" sz="quarter" idx="12"/>
          </p:nvPr>
        </p:nvSpPr>
        <p:spPr>
          <a:xfrm>
            <a:off x="5915714" y="11300181"/>
            <a:ext cx="518299" cy="649111"/>
          </a:xfrm>
        </p:spPr>
        <p:txBody>
          <a:bodyPr/>
          <a:lstStyle/>
          <a:p>
            <a:fld id="{69A02D07-1340-466E-8F89-ABB91E672000}" type="slidenum">
              <a:rPr lang="ca-ES" b="1" smtClean="0">
                <a:solidFill>
                  <a:schemeClr val="tx1"/>
                </a:solidFill>
              </a:rPr>
              <a:t>61</a:t>
            </a:fld>
            <a:endParaRPr lang="ca-ES" b="1">
              <a:solidFill>
                <a:schemeClr val="tx1"/>
              </a:solidFill>
            </a:endParaRPr>
          </a:p>
        </p:txBody>
      </p:sp>
      <p:sp>
        <p:nvSpPr>
          <p:cNvPr id="7" name="QuadreDeText 6">
            <a:extLst>
              <a:ext uri="{FF2B5EF4-FFF2-40B4-BE49-F238E27FC236}">
                <a16:creationId xmlns:a16="http://schemas.microsoft.com/office/drawing/2014/main" id="{E01F43E4-ADB1-7946-788F-A71BFED4CD47}"/>
              </a:ext>
            </a:extLst>
          </p:cNvPr>
          <p:cNvSpPr txBox="1"/>
          <p:nvPr/>
        </p:nvSpPr>
        <p:spPr>
          <a:xfrm>
            <a:off x="685561" y="663087"/>
            <a:ext cx="5486875"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Pròrrogues per tipus de contracte: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 </a:t>
            </a:r>
            <a:r>
              <a:rPr kumimoji="0" lang="ca-ES" sz="1600" b="0" i="0" u="sng" strike="noStrike" kern="1200" cap="none" spc="0" normalizeH="0" baseline="0" noProof="0" dirty="0">
                <a:ln>
                  <a:noFill/>
                </a:ln>
                <a:solidFill>
                  <a:prstClr val="black"/>
                </a:solidFill>
                <a:effectLst/>
                <a:uLnTx/>
                <a:uFillTx/>
                <a:latin typeface="Arial"/>
                <a:ea typeface="+mn-ea"/>
                <a:cs typeface="+mn-cs"/>
              </a:rPr>
              <a:t>nombre</a:t>
            </a:r>
            <a:r>
              <a:rPr kumimoji="0" lang="ca-ES" sz="1600" b="0" i="0" u="none" strike="noStrike" kern="1200" cap="none" spc="0" normalizeH="0" baseline="0" noProof="0" dirty="0">
                <a:ln>
                  <a:noFill/>
                </a:ln>
                <a:solidFill>
                  <a:prstClr val="black"/>
                </a:solidFill>
                <a:effectLst/>
                <a:uLnTx/>
                <a:uFillTx/>
                <a:latin typeface="Arial"/>
                <a:ea typeface="+mn-ea"/>
                <a:cs typeface="+mn-cs"/>
              </a:rPr>
              <a:t>, són les pròrrogues de serveis les majoritàries, suposant el 75,9% del total de pròrrogues aprovades.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t>
            </a:r>
            <a:r>
              <a:rPr kumimoji="0" lang="ca-ES" sz="1600" b="0" i="0" u="sng" strike="noStrike" kern="1200" cap="none" spc="0" normalizeH="0" baseline="0" noProof="0" dirty="0">
                <a:ln>
                  <a:noFill/>
                </a:ln>
                <a:solidFill>
                  <a:prstClr val="black"/>
                </a:solidFill>
                <a:effectLst/>
                <a:uLnTx/>
                <a:uFillTx/>
                <a:latin typeface="Arial"/>
                <a:ea typeface="+mn-ea"/>
                <a:cs typeface="+mn-cs"/>
              </a:rPr>
              <a:t>import,</a:t>
            </a:r>
            <a:r>
              <a:rPr kumimoji="0" lang="ca-ES" sz="1600" b="0" i="0" u="none" strike="noStrike" kern="1200" cap="none" spc="0" normalizeH="0" baseline="0" noProof="0" dirty="0">
                <a:ln>
                  <a:noFill/>
                </a:ln>
                <a:solidFill>
                  <a:prstClr val="black"/>
                </a:solidFill>
                <a:effectLst/>
                <a:uLnTx/>
                <a:uFillTx/>
                <a:latin typeface="Arial"/>
                <a:ea typeface="+mn-ea"/>
                <a:cs typeface="+mn-cs"/>
              </a:rPr>
              <a:t> també són les pròrrogues de serveis les que, amb </a:t>
            </a:r>
            <a:r>
              <a:rPr lang="ca-ES" sz="1600" dirty="0">
                <a:solidFill>
                  <a:prstClr val="black"/>
                </a:solidFill>
                <a:latin typeface="Arial"/>
              </a:rPr>
              <a:t>32,5</a:t>
            </a:r>
            <a:r>
              <a:rPr kumimoji="0" lang="ca-ES" sz="1600" b="0" i="0" u="none" strike="noStrike" kern="1200" cap="none" spc="0" normalizeH="0" baseline="0" noProof="0" dirty="0">
                <a:ln>
                  <a:noFill/>
                </a:ln>
                <a:solidFill>
                  <a:prstClr val="black"/>
                </a:solidFill>
                <a:effectLst/>
                <a:uLnTx/>
                <a:uFillTx/>
                <a:latin typeface="Arial"/>
                <a:ea typeface="+mn-ea"/>
                <a:cs typeface="+mn-cs"/>
              </a:rPr>
              <a:t>M </a:t>
            </a:r>
            <a:r>
              <a:rPr kumimoji="0" lang="ca-ES" sz="1600" b="0" i="0" u="none" strike="noStrike" kern="1200" cap="none" spc="0" normalizeH="0" baseline="0" noProof="0" dirty="0" err="1">
                <a:ln>
                  <a:noFill/>
                </a:ln>
                <a:solidFill>
                  <a:prstClr val="black"/>
                </a:solidFill>
                <a:effectLst/>
                <a:uLnTx/>
                <a:uFillTx/>
                <a:latin typeface="Arial"/>
                <a:ea typeface="+mn-ea"/>
                <a:cs typeface="+mn-cs"/>
              </a:rPr>
              <a:t>d’M</a:t>
            </a:r>
            <a:r>
              <a:rPr kumimoji="0" lang="ca-ES" sz="1600" b="0" i="0" u="none" strike="noStrike" kern="1200" cap="none" spc="0" normalizeH="0" baseline="0" noProof="0" dirty="0">
                <a:ln>
                  <a:noFill/>
                </a:ln>
                <a:solidFill>
                  <a:prstClr val="black"/>
                </a:solidFill>
                <a:effectLst/>
                <a:uLnTx/>
                <a:uFillTx/>
                <a:latin typeface="Arial"/>
                <a:ea typeface="+mn-ea"/>
                <a:cs typeface="+mn-cs"/>
              </a:rPr>
              <a:t>€, suposen el 89,8% de l’import total prorrogat en 2024.</a:t>
            </a:r>
          </a:p>
        </p:txBody>
      </p:sp>
      <p:pic>
        <p:nvPicPr>
          <p:cNvPr id="3" name="Imatge 2">
            <a:extLst>
              <a:ext uri="{FF2B5EF4-FFF2-40B4-BE49-F238E27FC236}">
                <a16:creationId xmlns:a16="http://schemas.microsoft.com/office/drawing/2014/main" id="{D4830562-4BA4-1F22-883F-A7301D1761AB}"/>
              </a:ext>
            </a:extLst>
          </p:cNvPr>
          <p:cNvPicPr>
            <a:picLocks noChangeAspect="1"/>
          </p:cNvPicPr>
          <p:nvPr/>
        </p:nvPicPr>
        <p:blipFill>
          <a:blip r:embed="rId2"/>
          <a:stretch>
            <a:fillRect/>
          </a:stretch>
        </p:blipFill>
        <p:spPr>
          <a:xfrm>
            <a:off x="771040" y="2933273"/>
            <a:ext cx="5486400" cy="1485900"/>
          </a:xfrm>
          <a:prstGeom prst="rect">
            <a:avLst/>
          </a:prstGeom>
        </p:spPr>
      </p:pic>
      <p:pic>
        <p:nvPicPr>
          <p:cNvPr id="5" name="Imatge 4">
            <a:extLst>
              <a:ext uri="{FF2B5EF4-FFF2-40B4-BE49-F238E27FC236}">
                <a16:creationId xmlns:a16="http://schemas.microsoft.com/office/drawing/2014/main" id="{0318DFC4-A693-87B0-BE20-7C8923A1CBED}"/>
              </a:ext>
            </a:extLst>
          </p:cNvPr>
          <p:cNvPicPr>
            <a:picLocks noChangeAspect="1"/>
          </p:cNvPicPr>
          <p:nvPr/>
        </p:nvPicPr>
        <p:blipFill>
          <a:blip r:embed="rId3"/>
          <a:stretch>
            <a:fillRect/>
          </a:stretch>
        </p:blipFill>
        <p:spPr>
          <a:xfrm>
            <a:off x="1251870" y="4525728"/>
            <a:ext cx="4663844" cy="3279932"/>
          </a:xfrm>
          <a:prstGeom prst="rect">
            <a:avLst/>
          </a:prstGeom>
        </p:spPr>
      </p:pic>
      <p:pic>
        <p:nvPicPr>
          <p:cNvPr id="6" name="Imatge 5">
            <a:extLst>
              <a:ext uri="{FF2B5EF4-FFF2-40B4-BE49-F238E27FC236}">
                <a16:creationId xmlns:a16="http://schemas.microsoft.com/office/drawing/2014/main" id="{7E210F5A-3770-3BF3-4A9C-936C4087B47C}"/>
              </a:ext>
            </a:extLst>
          </p:cNvPr>
          <p:cNvPicPr>
            <a:picLocks noChangeAspect="1"/>
          </p:cNvPicPr>
          <p:nvPr/>
        </p:nvPicPr>
        <p:blipFill>
          <a:blip r:embed="rId4"/>
          <a:stretch>
            <a:fillRect/>
          </a:stretch>
        </p:blipFill>
        <p:spPr>
          <a:xfrm>
            <a:off x="1166518" y="7772828"/>
            <a:ext cx="4834547" cy="3340898"/>
          </a:xfrm>
          <a:prstGeom prst="rect">
            <a:avLst/>
          </a:prstGeom>
        </p:spPr>
      </p:pic>
    </p:spTree>
    <p:extLst>
      <p:ext uri="{BB962C8B-B14F-4D97-AF65-F5344CB8AC3E}">
        <p14:creationId xmlns:p14="http://schemas.microsoft.com/office/powerpoint/2010/main" val="635352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ED2B8E03-10FB-2DCB-2BA4-CF2B82EFFE08}"/>
              </a:ext>
            </a:extLst>
          </p:cNvPr>
          <p:cNvSpPr>
            <a:spLocks noGrp="1"/>
          </p:cNvSpPr>
          <p:nvPr>
            <p:ph type="sldNum" sz="quarter" idx="12"/>
          </p:nvPr>
        </p:nvSpPr>
        <p:spPr>
          <a:xfrm>
            <a:off x="6032665" y="11300181"/>
            <a:ext cx="353848" cy="649111"/>
          </a:xfrm>
        </p:spPr>
        <p:txBody>
          <a:bodyPr/>
          <a:lstStyle/>
          <a:p>
            <a:fld id="{69A02D07-1340-466E-8F89-ABB91E672000}" type="slidenum">
              <a:rPr lang="ca-ES" b="1" smtClean="0">
                <a:solidFill>
                  <a:schemeClr val="tx1"/>
                </a:solidFill>
              </a:rPr>
              <a:t>62</a:t>
            </a:fld>
            <a:endParaRPr lang="ca-ES" b="1" dirty="0">
              <a:solidFill>
                <a:schemeClr val="tx1"/>
              </a:solidFill>
            </a:endParaRPr>
          </a:p>
        </p:txBody>
      </p:sp>
      <p:sp>
        <p:nvSpPr>
          <p:cNvPr id="3" name="QuadreDeText 2">
            <a:extLst>
              <a:ext uri="{FF2B5EF4-FFF2-40B4-BE49-F238E27FC236}">
                <a16:creationId xmlns:a16="http://schemas.microsoft.com/office/drawing/2014/main" id="{9E22382F-5383-A13A-7CAE-5F61964BFBF4}"/>
              </a:ext>
            </a:extLst>
          </p:cNvPr>
          <p:cNvSpPr txBox="1"/>
          <p:nvPr/>
        </p:nvSpPr>
        <p:spPr>
          <a:xfrm>
            <a:off x="721518" y="6096000"/>
            <a:ext cx="6136482" cy="1200329"/>
          </a:xfrm>
          <a:prstGeom prst="rect">
            <a:avLst/>
          </a:prstGeom>
          <a:noFill/>
        </p:spPr>
        <p:txBody>
          <a:bodyPr wrap="square" rtlCol="0">
            <a:spAutoFit/>
          </a:bodyPr>
          <a:lstStyle/>
          <a:p>
            <a:pPr marL="285750" indent="-285750">
              <a:buFont typeface="Arial" panose="020B0604020202020204" pitchFamily="34" charset="0"/>
              <a:buChar char="•"/>
            </a:pPr>
            <a:r>
              <a:rPr lang="ca-ES" b="1" dirty="0">
                <a:solidFill>
                  <a:srgbClr val="0000FF"/>
                </a:solidFill>
              </a:rPr>
              <a:t>SISTEMES PER A LA RACIONALITZACIÓ DE LA CONTRACTACIÓ</a:t>
            </a:r>
          </a:p>
          <a:p>
            <a:pPr marL="285750" indent="-285750">
              <a:buFont typeface="Arial" panose="020B0604020202020204" pitchFamily="34" charset="0"/>
              <a:buChar char="•"/>
            </a:pPr>
            <a:r>
              <a:rPr lang="ca-ES" b="1" dirty="0">
                <a:solidFill>
                  <a:srgbClr val="0000FF"/>
                </a:solidFill>
              </a:rPr>
              <a:t>ADJUDICACIONS NEXT GENERATION</a:t>
            </a:r>
          </a:p>
          <a:p>
            <a:pPr marL="285750" indent="-285750">
              <a:buFont typeface="Arial" panose="020B0604020202020204" pitchFamily="34" charset="0"/>
              <a:buChar char="•"/>
            </a:pPr>
            <a:r>
              <a:rPr lang="ca-ES" b="1" dirty="0">
                <a:solidFill>
                  <a:srgbClr val="0000FF"/>
                </a:solidFill>
              </a:rPr>
              <a:t>EXPEDIENTS EN EXECUCIÓ</a:t>
            </a:r>
          </a:p>
        </p:txBody>
      </p:sp>
    </p:spTree>
    <p:extLst>
      <p:ext uri="{BB962C8B-B14F-4D97-AF65-F5344CB8AC3E}">
        <p14:creationId xmlns:p14="http://schemas.microsoft.com/office/powerpoint/2010/main" val="1792029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835C404-2583-4F5C-AD7B-F6A1BE92DB46}"/>
              </a:ext>
            </a:extLst>
          </p:cNvPr>
          <p:cNvSpPr txBox="1"/>
          <p:nvPr/>
        </p:nvSpPr>
        <p:spPr>
          <a:xfrm>
            <a:off x="628148" y="559903"/>
            <a:ext cx="5951189" cy="830997"/>
          </a:xfrm>
          <a:prstGeom prst="rect">
            <a:avLst/>
          </a:prstGeom>
          <a:noFill/>
        </p:spPr>
        <p:txBody>
          <a:bodyPr wrap="square" rtlCol="0">
            <a:spAutoFit/>
          </a:bodyPr>
          <a:lstStyle/>
          <a:p>
            <a:pPr defTabSz="914400"/>
            <a:r>
              <a:rPr lang="ca-ES" sz="1600" b="1" dirty="0">
                <a:solidFill>
                  <a:srgbClr val="0000FF"/>
                </a:solidFill>
                <a:latin typeface="Arial"/>
              </a:rPr>
              <a:t>10. SISTEMES PER A LA RACIONALITZACIÓ DE LA </a:t>
            </a:r>
          </a:p>
          <a:p>
            <a:pPr defTabSz="914400"/>
            <a:r>
              <a:rPr lang="ca-ES" sz="1600" b="1" dirty="0">
                <a:solidFill>
                  <a:srgbClr val="0000FF"/>
                </a:solidFill>
                <a:latin typeface="Arial"/>
              </a:rPr>
              <a:t>      CONTRACTACIÓ</a:t>
            </a:r>
          </a:p>
          <a:p>
            <a:pPr defTabSz="914400"/>
            <a:r>
              <a:rPr lang="ca-ES" sz="1600" b="1" i="1" dirty="0">
                <a:solidFill>
                  <a:srgbClr val="0000FF"/>
                </a:solidFill>
                <a:latin typeface="Arial"/>
              </a:rPr>
              <a:t>      (Àrees de la Corporació)</a:t>
            </a:r>
          </a:p>
        </p:txBody>
      </p:sp>
      <p:sp>
        <p:nvSpPr>
          <p:cNvPr id="4" name="3 CuadroTexto">
            <a:extLst>
              <a:ext uri="{FF2B5EF4-FFF2-40B4-BE49-F238E27FC236}">
                <a16:creationId xmlns:a16="http://schemas.microsoft.com/office/drawing/2014/main" id="{8275A9C8-2EF7-4C86-B4BC-597A3CA8BC71}"/>
              </a:ext>
            </a:extLst>
          </p:cNvPr>
          <p:cNvSpPr txBox="1"/>
          <p:nvPr/>
        </p:nvSpPr>
        <p:spPr>
          <a:xfrm>
            <a:off x="553793" y="2243738"/>
            <a:ext cx="5951189" cy="584775"/>
          </a:xfrm>
          <a:prstGeom prst="rect">
            <a:avLst/>
          </a:prstGeom>
          <a:noFill/>
        </p:spPr>
        <p:txBody>
          <a:bodyPr wrap="square" rtlCol="0">
            <a:spAutoFit/>
          </a:bodyPr>
          <a:lstStyle/>
          <a:p>
            <a:pPr algn="just" defTabSz="914400"/>
            <a:r>
              <a:rPr lang="ca-ES" sz="1600" dirty="0">
                <a:solidFill>
                  <a:prstClr val="black"/>
                </a:solidFill>
                <a:latin typeface="Arial"/>
              </a:rPr>
              <a:t>Al llarg de 2024 s’han aprovat 6 acords marc (12 lots) amb pluralitat d’empreses per un total de </a:t>
            </a:r>
            <a:r>
              <a:rPr lang="ca-ES" sz="1600" b="1" dirty="0">
                <a:solidFill>
                  <a:srgbClr val="0000FF"/>
                </a:solidFill>
                <a:latin typeface="Arial"/>
              </a:rPr>
              <a:t>5.083.022,22€</a:t>
            </a:r>
            <a:r>
              <a:rPr lang="ca-ES" sz="1600" b="1" dirty="0">
                <a:solidFill>
                  <a:prstClr val="black"/>
                </a:solidFill>
                <a:latin typeface="Arial"/>
              </a:rPr>
              <a:t>. </a:t>
            </a:r>
            <a:endParaRPr lang="ca-ES" sz="1600" dirty="0">
              <a:solidFill>
                <a:prstClr val="black"/>
              </a:solidFill>
              <a:latin typeface="Arial"/>
            </a:endParaRPr>
          </a:p>
        </p:txBody>
      </p:sp>
      <p:sp>
        <p:nvSpPr>
          <p:cNvPr id="6" name="QuadreDeText 5">
            <a:extLst>
              <a:ext uri="{FF2B5EF4-FFF2-40B4-BE49-F238E27FC236}">
                <a16:creationId xmlns:a16="http://schemas.microsoft.com/office/drawing/2014/main" id="{923369FB-9A30-45D3-A4A0-FA1CDD5A3FAB}"/>
              </a:ext>
            </a:extLst>
          </p:cNvPr>
          <p:cNvSpPr txBox="1"/>
          <p:nvPr/>
        </p:nvSpPr>
        <p:spPr>
          <a:xfrm>
            <a:off x="553793" y="6390219"/>
            <a:ext cx="5951189" cy="830997"/>
          </a:xfrm>
          <a:prstGeom prst="rect">
            <a:avLst/>
          </a:prstGeom>
          <a:noFill/>
        </p:spPr>
        <p:txBody>
          <a:bodyPr wrap="square" rtlCol="0">
            <a:spAutoFit/>
          </a:bodyPr>
          <a:lstStyle/>
          <a:p>
            <a:pPr algn="just" defTabSz="914400"/>
            <a:r>
              <a:rPr lang="ca-ES" sz="1600" dirty="0">
                <a:solidFill>
                  <a:prstClr val="black"/>
                </a:solidFill>
                <a:latin typeface="Arial"/>
              </a:rPr>
              <a:t>Cal tenir en compte que els imports són els de licitació ja que els imports adjudicats es coneixeran a mida que es concretin els contractes basats en aquests acords marc.</a:t>
            </a:r>
          </a:p>
        </p:txBody>
      </p:sp>
      <p:sp>
        <p:nvSpPr>
          <p:cNvPr id="8" name="Contenidor de número de diapositiva 7">
            <a:extLst>
              <a:ext uri="{FF2B5EF4-FFF2-40B4-BE49-F238E27FC236}">
                <a16:creationId xmlns:a16="http://schemas.microsoft.com/office/drawing/2014/main" id="{11FF4262-DACB-4BE8-9B06-9FD6CCCB4B0B}"/>
              </a:ext>
            </a:extLst>
          </p:cNvPr>
          <p:cNvSpPr>
            <a:spLocks noGrp="1"/>
          </p:cNvSpPr>
          <p:nvPr>
            <p:ph type="sldNum" sz="quarter" idx="12"/>
          </p:nvPr>
        </p:nvSpPr>
        <p:spPr>
          <a:xfrm>
            <a:off x="6008913" y="11300181"/>
            <a:ext cx="377599" cy="649111"/>
          </a:xfrm>
        </p:spPr>
        <p:txBody>
          <a:bodyPr/>
          <a:lstStyle/>
          <a:p>
            <a:fld id="{69A02D07-1340-466E-8F89-ABB91E672000}" type="slidenum">
              <a:rPr lang="ca-ES" b="1" smtClean="0">
                <a:solidFill>
                  <a:schemeClr val="tx1"/>
                </a:solidFill>
              </a:rPr>
              <a:t>63</a:t>
            </a:fld>
            <a:endParaRPr lang="ca-ES" b="1">
              <a:solidFill>
                <a:schemeClr val="tx1"/>
              </a:solidFill>
            </a:endParaRPr>
          </a:p>
        </p:txBody>
      </p:sp>
      <p:pic>
        <p:nvPicPr>
          <p:cNvPr id="10" name="Imatge 9">
            <a:extLst>
              <a:ext uri="{FF2B5EF4-FFF2-40B4-BE49-F238E27FC236}">
                <a16:creationId xmlns:a16="http://schemas.microsoft.com/office/drawing/2014/main" id="{A5600E40-1FD4-6CAF-62E6-55CD5EA23EB4}"/>
              </a:ext>
            </a:extLst>
          </p:cNvPr>
          <p:cNvPicPr>
            <a:picLocks noChangeAspect="1"/>
          </p:cNvPicPr>
          <p:nvPr/>
        </p:nvPicPr>
        <p:blipFill>
          <a:blip r:embed="rId2"/>
          <a:stretch>
            <a:fillRect/>
          </a:stretch>
        </p:blipFill>
        <p:spPr>
          <a:xfrm>
            <a:off x="628148" y="3274609"/>
            <a:ext cx="5802480" cy="2744417"/>
          </a:xfrm>
          <a:prstGeom prst="rect">
            <a:avLst/>
          </a:prstGeom>
        </p:spPr>
      </p:pic>
      <p:sp>
        <p:nvSpPr>
          <p:cNvPr id="7" name="QuadreDeText 6">
            <a:extLst>
              <a:ext uri="{FF2B5EF4-FFF2-40B4-BE49-F238E27FC236}">
                <a16:creationId xmlns:a16="http://schemas.microsoft.com/office/drawing/2014/main" id="{1DEB1E0A-1831-B253-48FA-E1E7DB2E7812}"/>
              </a:ext>
            </a:extLst>
          </p:cNvPr>
          <p:cNvSpPr txBox="1"/>
          <p:nvPr/>
        </p:nvSpPr>
        <p:spPr>
          <a:xfrm>
            <a:off x="553793" y="8930049"/>
            <a:ext cx="59511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 aprovat un expedient promogut per la Direcció de Serveis de Formació consistent en el Sistema Dinàmic d’Adquisició per a la selecció d’empreses per al servei de desenvolupament de recursos formatius en diferents formats multimèdia.</a:t>
            </a:r>
          </a:p>
        </p:txBody>
      </p:sp>
      <p:pic>
        <p:nvPicPr>
          <p:cNvPr id="9" name="Imatge 8">
            <a:extLst>
              <a:ext uri="{FF2B5EF4-FFF2-40B4-BE49-F238E27FC236}">
                <a16:creationId xmlns:a16="http://schemas.microsoft.com/office/drawing/2014/main" id="{9CF7147E-6401-ED91-1C3E-DC0BF281AEE9}"/>
              </a:ext>
            </a:extLst>
          </p:cNvPr>
          <p:cNvPicPr>
            <a:picLocks noChangeAspect="1"/>
          </p:cNvPicPr>
          <p:nvPr/>
        </p:nvPicPr>
        <p:blipFill>
          <a:blip r:embed="rId3"/>
          <a:stretch>
            <a:fillRect/>
          </a:stretch>
        </p:blipFill>
        <p:spPr>
          <a:xfrm>
            <a:off x="628148" y="7989455"/>
            <a:ext cx="5802480" cy="556907"/>
          </a:xfrm>
          <a:prstGeom prst="rect">
            <a:avLst/>
          </a:prstGeom>
        </p:spPr>
      </p:pic>
    </p:spTree>
    <p:extLst>
      <p:ext uri="{BB962C8B-B14F-4D97-AF65-F5344CB8AC3E}">
        <p14:creationId xmlns:p14="http://schemas.microsoft.com/office/powerpoint/2010/main" val="44664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4AA5E7CB-645E-1F94-F1BA-1ECFD42A4BFD}"/>
              </a:ext>
            </a:extLst>
          </p:cNvPr>
          <p:cNvSpPr>
            <a:spLocks noGrp="1"/>
          </p:cNvSpPr>
          <p:nvPr>
            <p:ph type="sldNum" sz="quarter" idx="12"/>
          </p:nvPr>
        </p:nvSpPr>
        <p:spPr>
          <a:xfrm>
            <a:off x="5925787" y="11300181"/>
            <a:ext cx="460726" cy="649111"/>
          </a:xfrm>
        </p:spPr>
        <p:txBody>
          <a:bodyPr/>
          <a:lstStyle/>
          <a:p>
            <a:fld id="{69A02D07-1340-466E-8F89-ABB91E672000}" type="slidenum">
              <a:rPr lang="ca-ES" b="1" smtClean="0">
                <a:solidFill>
                  <a:schemeClr val="tx1"/>
                </a:solidFill>
              </a:rPr>
              <a:t>64</a:t>
            </a:fld>
            <a:endParaRPr lang="ca-ES" b="1">
              <a:solidFill>
                <a:schemeClr val="tx1"/>
              </a:solidFill>
            </a:endParaRPr>
          </a:p>
        </p:txBody>
      </p:sp>
      <p:sp>
        <p:nvSpPr>
          <p:cNvPr id="4" name="QuadreDeText 3">
            <a:extLst>
              <a:ext uri="{FF2B5EF4-FFF2-40B4-BE49-F238E27FC236}">
                <a16:creationId xmlns:a16="http://schemas.microsoft.com/office/drawing/2014/main" id="{A6A4F1F3-66F8-D364-E842-CC9BA968C657}"/>
              </a:ext>
            </a:extLst>
          </p:cNvPr>
          <p:cNvSpPr txBox="1"/>
          <p:nvPr/>
        </p:nvSpPr>
        <p:spPr>
          <a:xfrm>
            <a:off x="642444" y="488006"/>
            <a:ext cx="62155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11. ADJUDICACIONS FINANÇADES PER FONS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dirty="0">
                <a:solidFill>
                  <a:srgbClr val="0000FF"/>
                </a:solidFill>
                <a:latin typeface="Arial"/>
              </a:rPr>
              <a:t>      NEXT-GENERATION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600" b="1" i="1" dirty="0">
                <a:solidFill>
                  <a:srgbClr val="0000FF"/>
                </a:solidFill>
                <a:latin typeface="Arial"/>
              </a:rPr>
              <a:t>      (Àrees de la Corporació)</a:t>
            </a:r>
            <a:endParaRPr kumimoji="0" lang="ca-ES" sz="1600" b="1" i="1" u="none" strike="noStrike" kern="1200" cap="none" spc="0" normalizeH="0" baseline="0" noProof="0" dirty="0">
              <a:ln>
                <a:noFill/>
              </a:ln>
              <a:solidFill>
                <a:srgbClr val="0000FF"/>
              </a:solidFill>
              <a:effectLst/>
              <a:uLnTx/>
              <a:uFillTx/>
              <a:latin typeface="Arial"/>
              <a:ea typeface="+mn-ea"/>
              <a:cs typeface="+mn-cs"/>
            </a:endParaRPr>
          </a:p>
        </p:txBody>
      </p:sp>
      <p:sp>
        <p:nvSpPr>
          <p:cNvPr id="6" name="QuadreDeText 5">
            <a:extLst>
              <a:ext uri="{FF2B5EF4-FFF2-40B4-BE49-F238E27FC236}">
                <a16:creationId xmlns:a16="http://schemas.microsoft.com/office/drawing/2014/main" id="{3B06AB63-6A1B-874A-3D3B-5466D7E6E309}"/>
              </a:ext>
            </a:extLst>
          </p:cNvPr>
          <p:cNvSpPr txBox="1"/>
          <p:nvPr/>
        </p:nvSpPr>
        <p:spPr>
          <a:xfrm>
            <a:off x="608533" y="1521108"/>
            <a:ext cx="5744069"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Al llarg de 2024 s’han adjudicat </a:t>
            </a:r>
            <a:r>
              <a:rPr lang="ca-ES" sz="1600" b="1" dirty="0">
                <a:latin typeface="Arial" panose="020B0604020202020204" pitchFamily="34" charset="0"/>
                <a:cs typeface="Arial" panose="020B0604020202020204" pitchFamily="34" charset="0"/>
              </a:rPr>
              <a:t>43</a:t>
            </a:r>
            <a:r>
              <a:rPr lang="ca-ES" sz="1600" dirty="0">
                <a:latin typeface="Arial" panose="020B0604020202020204" pitchFamily="34" charset="0"/>
                <a:cs typeface="Arial" panose="020B0604020202020204" pitchFamily="34" charset="0"/>
              </a:rPr>
              <a:t> contractes finançats pel Fons Europeu-</a:t>
            </a:r>
            <a:r>
              <a:rPr lang="ca-ES" sz="1600" dirty="0" err="1">
                <a:latin typeface="Arial" panose="020B0604020202020204" pitchFamily="34" charset="0"/>
                <a:cs typeface="Arial" panose="020B0604020202020204" pitchFamily="34" charset="0"/>
              </a:rPr>
              <a:t>Next</a:t>
            </a:r>
            <a:r>
              <a:rPr lang="ca-ES" sz="1600" dirty="0">
                <a:latin typeface="Arial" panose="020B0604020202020204" pitchFamily="34" charset="0"/>
                <a:cs typeface="Arial" panose="020B0604020202020204" pitchFamily="34" charset="0"/>
              </a:rPr>
              <a:t> </a:t>
            </a:r>
            <a:r>
              <a:rPr lang="ca-ES" sz="1600" dirty="0" err="1">
                <a:latin typeface="Arial" panose="020B0604020202020204" pitchFamily="34" charset="0"/>
                <a:cs typeface="Arial" panose="020B0604020202020204" pitchFamily="34" charset="0"/>
              </a:rPr>
              <a:t>Generation</a:t>
            </a:r>
            <a:r>
              <a:rPr lang="ca-ES" sz="1600" dirty="0">
                <a:latin typeface="Arial" panose="020B0604020202020204" pitchFamily="34" charset="0"/>
                <a:cs typeface="Arial" panose="020B0604020202020204" pitchFamily="34" charset="0"/>
              </a:rPr>
              <a:t> per un import total de </a:t>
            </a:r>
            <a:r>
              <a:rPr lang="ca-ES" sz="1600" b="1" dirty="0">
                <a:latin typeface="Arial" panose="020B0604020202020204" pitchFamily="34" charset="0"/>
                <a:cs typeface="Arial" panose="020B0604020202020204" pitchFamily="34" charset="0"/>
              </a:rPr>
              <a:t>5.458.411,72€</a:t>
            </a:r>
            <a:r>
              <a:rPr lang="ca-ES" sz="1600" dirty="0">
                <a:latin typeface="Arial" panose="020B0604020202020204" pitchFamily="34" charset="0"/>
                <a:cs typeface="Arial" panose="020B0604020202020204" pitchFamily="34" charset="0"/>
              </a:rPr>
              <a:t>.</a:t>
            </a:r>
          </a:p>
        </p:txBody>
      </p:sp>
      <p:sp>
        <p:nvSpPr>
          <p:cNvPr id="8" name="QuadreDeText 7">
            <a:extLst>
              <a:ext uri="{FF2B5EF4-FFF2-40B4-BE49-F238E27FC236}">
                <a16:creationId xmlns:a16="http://schemas.microsoft.com/office/drawing/2014/main" id="{CB0553CA-5A7D-9ADF-1E52-07EBE303971B}"/>
              </a:ext>
            </a:extLst>
          </p:cNvPr>
          <p:cNvSpPr txBox="1"/>
          <p:nvPr/>
        </p:nvSpPr>
        <p:spPr>
          <a:xfrm>
            <a:off x="608534" y="3244062"/>
            <a:ext cx="5744069"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La taula següent mostra que el 74% (32 adjudicacions) han estat promogudes des de la Gerència de Serveis de Comerç i el seu import total suposa el 49% de l’import total adjudicat amb aquest finançament.</a:t>
            </a:r>
          </a:p>
        </p:txBody>
      </p:sp>
      <p:sp>
        <p:nvSpPr>
          <p:cNvPr id="10" name="QuadreDeText 9">
            <a:extLst>
              <a:ext uri="{FF2B5EF4-FFF2-40B4-BE49-F238E27FC236}">
                <a16:creationId xmlns:a16="http://schemas.microsoft.com/office/drawing/2014/main" id="{B81EA666-3BCD-EA94-069F-6E3D9C04CECA}"/>
              </a:ext>
            </a:extLst>
          </p:cNvPr>
          <p:cNvSpPr txBox="1"/>
          <p:nvPr/>
        </p:nvSpPr>
        <p:spPr>
          <a:xfrm>
            <a:off x="649584" y="6327332"/>
            <a:ext cx="5758357"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tipus de contracte, son els subministraments els que suposen el 70% del nombre d’adjudicacions i el 77% de l’import total. </a:t>
            </a:r>
          </a:p>
        </p:txBody>
      </p:sp>
      <p:sp>
        <p:nvSpPr>
          <p:cNvPr id="12" name="QuadreDeText 11">
            <a:extLst>
              <a:ext uri="{FF2B5EF4-FFF2-40B4-BE49-F238E27FC236}">
                <a16:creationId xmlns:a16="http://schemas.microsoft.com/office/drawing/2014/main" id="{641C5FFB-8C39-165A-4E02-09618D638762}"/>
              </a:ext>
            </a:extLst>
          </p:cNvPr>
          <p:cNvSpPr txBox="1"/>
          <p:nvPr/>
        </p:nvSpPr>
        <p:spPr>
          <a:xfrm>
            <a:off x="634986" y="8750406"/>
            <a:ext cx="5744069" cy="1323439"/>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la distribució d’aquestes adjudicacions per tipus de procediment i atenent al nombre, és el procediment simplificat els que suposa el 58% del total. Atenent a l’import, és el procediment ordinari el que suposa el 50% de l’import total.</a:t>
            </a:r>
          </a:p>
        </p:txBody>
      </p:sp>
      <p:pic>
        <p:nvPicPr>
          <p:cNvPr id="3" name="Imatge 2">
            <a:extLst>
              <a:ext uri="{FF2B5EF4-FFF2-40B4-BE49-F238E27FC236}">
                <a16:creationId xmlns:a16="http://schemas.microsoft.com/office/drawing/2014/main" id="{F3C5EAB1-AAD0-F766-BB5E-FD28A6B1DEBD}"/>
              </a:ext>
            </a:extLst>
          </p:cNvPr>
          <p:cNvPicPr>
            <a:picLocks noChangeAspect="1"/>
          </p:cNvPicPr>
          <p:nvPr/>
        </p:nvPicPr>
        <p:blipFill>
          <a:blip r:embed="rId2"/>
          <a:stretch>
            <a:fillRect/>
          </a:stretch>
        </p:blipFill>
        <p:spPr>
          <a:xfrm>
            <a:off x="1932565" y="2554210"/>
            <a:ext cx="2992869" cy="573713"/>
          </a:xfrm>
          <a:prstGeom prst="rect">
            <a:avLst/>
          </a:prstGeom>
        </p:spPr>
      </p:pic>
      <p:pic>
        <p:nvPicPr>
          <p:cNvPr id="5" name="Imatge 4">
            <a:extLst>
              <a:ext uri="{FF2B5EF4-FFF2-40B4-BE49-F238E27FC236}">
                <a16:creationId xmlns:a16="http://schemas.microsoft.com/office/drawing/2014/main" id="{A01BDB2A-2F99-6C3B-B7D1-19C87FD43D76}"/>
              </a:ext>
            </a:extLst>
          </p:cNvPr>
          <p:cNvPicPr>
            <a:picLocks noChangeAspect="1"/>
          </p:cNvPicPr>
          <p:nvPr/>
        </p:nvPicPr>
        <p:blipFill>
          <a:blip r:embed="rId3"/>
          <a:stretch>
            <a:fillRect/>
          </a:stretch>
        </p:blipFill>
        <p:spPr>
          <a:xfrm>
            <a:off x="685850" y="4481657"/>
            <a:ext cx="5589439" cy="1524920"/>
          </a:xfrm>
          <a:prstGeom prst="rect">
            <a:avLst/>
          </a:prstGeom>
        </p:spPr>
      </p:pic>
      <p:pic>
        <p:nvPicPr>
          <p:cNvPr id="13" name="Imatge 12">
            <a:extLst>
              <a:ext uri="{FF2B5EF4-FFF2-40B4-BE49-F238E27FC236}">
                <a16:creationId xmlns:a16="http://schemas.microsoft.com/office/drawing/2014/main" id="{7FC54BC7-8031-DB31-20E0-0B8C68C5D704}"/>
              </a:ext>
            </a:extLst>
          </p:cNvPr>
          <p:cNvPicPr>
            <a:picLocks noChangeAspect="1"/>
          </p:cNvPicPr>
          <p:nvPr/>
        </p:nvPicPr>
        <p:blipFill>
          <a:blip r:embed="rId4"/>
          <a:stretch>
            <a:fillRect/>
          </a:stretch>
        </p:blipFill>
        <p:spPr>
          <a:xfrm>
            <a:off x="706396" y="7417622"/>
            <a:ext cx="5601248" cy="1176262"/>
          </a:xfrm>
          <a:prstGeom prst="rect">
            <a:avLst/>
          </a:prstGeom>
        </p:spPr>
      </p:pic>
      <p:pic>
        <p:nvPicPr>
          <p:cNvPr id="15" name="Imatge 14">
            <a:extLst>
              <a:ext uri="{FF2B5EF4-FFF2-40B4-BE49-F238E27FC236}">
                <a16:creationId xmlns:a16="http://schemas.microsoft.com/office/drawing/2014/main" id="{31720298-B0C8-A419-48AB-D3D9F465B0A7}"/>
              </a:ext>
            </a:extLst>
          </p:cNvPr>
          <p:cNvPicPr>
            <a:picLocks noChangeAspect="1"/>
          </p:cNvPicPr>
          <p:nvPr/>
        </p:nvPicPr>
        <p:blipFill>
          <a:blip r:embed="rId5"/>
          <a:stretch>
            <a:fillRect/>
          </a:stretch>
        </p:blipFill>
        <p:spPr>
          <a:xfrm>
            <a:off x="777807" y="10189984"/>
            <a:ext cx="5622992" cy="1290282"/>
          </a:xfrm>
          <a:prstGeom prst="rect">
            <a:avLst/>
          </a:prstGeom>
        </p:spPr>
      </p:pic>
    </p:spTree>
    <p:extLst>
      <p:ext uri="{BB962C8B-B14F-4D97-AF65-F5344CB8AC3E}">
        <p14:creationId xmlns:p14="http://schemas.microsoft.com/office/powerpoint/2010/main" val="2363656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27E3EBF-D17D-45CC-A5A6-2FB103BE8FD6}"/>
              </a:ext>
            </a:extLst>
          </p:cNvPr>
          <p:cNvSpPr txBox="1"/>
          <p:nvPr/>
        </p:nvSpPr>
        <p:spPr>
          <a:xfrm>
            <a:off x="441270" y="651407"/>
            <a:ext cx="59970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12. EXPEDIENTS EN EXECUCIÓ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(Àrees de la corporació, O.R.G.T. </a:t>
            </a:r>
            <a:r>
              <a:rPr lang="ca-ES" sz="1600" b="1" i="1" dirty="0">
                <a:solidFill>
                  <a:srgbClr val="0000FF"/>
                </a:solidFill>
                <a:latin typeface="Arial"/>
              </a:rPr>
              <a:t>,</a:t>
            </a:r>
            <a:r>
              <a:rPr kumimoji="0" lang="ca-ES" sz="1600" b="1" i="1" u="none" strike="noStrike" kern="1200" cap="none" spc="0" normalizeH="0" baseline="0" noProof="0" dirty="0">
                <a:ln>
                  <a:noFill/>
                </a:ln>
                <a:solidFill>
                  <a:srgbClr val="0000FF"/>
                </a:solidFill>
                <a:effectLst/>
                <a:uLnTx/>
                <a:uFillTx/>
                <a:latin typeface="Arial"/>
                <a:ea typeface="+mn-ea"/>
                <a:cs typeface="+mn-cs"/>
              </a:rPr>
              <a:t>I. Teatre, Patronat d’Apostes i Consorci del Patrimoni de Sitges)</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D6F891B9-0815-42D4-8D21-883C4923FC17}"/>
              </a:ext>
            </a:extLst>
          </p:cNvPr>
          <p:cNvSpPr/>
          <p:nvPr/>
        </p:nvSpPr>
        <p:spPr>
          <a:xfrm>
            <a:off x="429839" y="1943414"/>
            <a:ext cx="5997085"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Són tots aquells expedients que es troben en fase d’execució</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data 31 de </a:t>
            </a:r>
            <a:r>
              <a:rPr lang="ca-ES" sz="1600" dirty="0">
                <a:solidFill>
                  <a:prstClr val="black"/>
                </a:solidFill>
                <a:latin typeface="Arial"/>
              </a:rPr>
              <a:t>desembre</a:t>
            </a:r>
            <a:r>
              <a:rPr kumimoji="0" lang="ca-ES" sz="1600" b="0" i="0" u="none" strike="noStrike" kern="1200" cap="none" spc="0" normalizeH="0" baseline="0" noProof="0" dirty="0">
                <a:ln>
                  <a:noFill/>
                </a:ln>
                <a:solidFill>
                  <a:prstClr val="black"/>
                </a:solidFill>
                <a:effectLst/>
                <a:uLnTx/>
                <a:uFillTx/>
                <a:latin typeface="Arial"/>
                <a:ea typeface="+mn-ea"/>
                <a:cs typeface="+mn-cs"/>
              </a:rPr>
              <a:t> de 2024 el nombre d’expedients en execució per part de la Corporació</a:t>
            </a:r>
            <a:r>
              <a:rPr lang="ca-ES" sz="1600" dirty="0">
                <a:solidFill>
                  <a:prstClr val="black"/>
                </a:solidFill>
                <a:latin typeface="Arial"/>
              </a:rPr>
              <a:t>, l’ORGT, l’Institut del Teatre, el Patronat d’Apostes i el Consorci del Patrimoni de Sitges</a:t>
            </a:r>
            <a:r>
              <a:rPr kumimoji="0" lang="ca-ES" sz="1600" b="0" i="0" u="none" strike="noStrike" kern="1200" cap="none" spc="0" normalizeH="0" baseline="0" noProof="0" dirty="0">
                <a:ln>
                  <a:noFill/>
                </a:ln>
                <a:solidFill>
                  <a:prstClr val="black"/>
                </a:solidFill>
                <a:effectLst/>
                <a:uLnTx/>
                <a:uFillTx/>
                <a:latin typeface="Arial"/>
                <a:ea typeface="+mn-ea"/>
                <a:cs typeface="+mn-cs"/>
              </a:rPr>
              <a:t> ha estat de </a:t>
            </a:r>
            <a:r>
              <a:rPr lang="ca-ES" sz="1600" b="1" dirty="0">
                <a:solidFill>
                  <a:srgbClr val="0000FF"/>
                </a:solidFill>
                <a:latin typeface="Arial"/>
              </a:rPr>
              <a:t>575</a:t>
            </a:r>
            <a:r>
              <a:rPr lang="ca-ES" sz="1600" dirty="0">
                <a:solidFill>
                  <a:prstClr val="black"/>
                </a:solidFill>
                <a:latin typeface="Arial"/>
              </a:rPr>
              <a:t> desglossats tal i com mostra la taula següent:</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Contenidor de número de diapositiva 6">
            <a:extLst>
              <a:ext uri="{FF2B5EF4-FFF2-40B4-BE49-F238E27FC236}">
                <a16:creationId xmlns:a16="http://schemas.microsoft.com/office/drawing/2014/main" id="{CFB390C7-063A-4BC3-8170-A6B36C195B4E}"/>
              </a:ext>
            </a:extLst>
          </p:cNvPr>
          <p:cNvSpPr>
            <a:spLocks noGrp="1"/>
          </p:cNvSpPr>
          <p:nvPr>
            <p:ph type="sldNum" sz="quarter" idx="12"/>
          </p:nvPr>
        </p:nvSpPr>
        <p:spPr>
          <a:xfrm>
            <a:off x="6080165" y="11300181"/>
            <a:ext cx="306347"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1"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ca-ES" sz="9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2" name="Imatge 1">
            <a:extLst>
              <a:ext uri="{FF2B5EF4-FFF2-40B4-BE49-F238E27FC236}">
                <a16:creationId xmlns:a16="http://schemas.microsoft.com/office/drawing/2014/main" id="{5FD53BA9-E12D-9F94-9762-8B069A41B304}"/>
              </a:ext>
            </a:extLst>
          </p:cNvPr>
          <p:cNvPicPr>
            <a:picLocks noChangeAspect="1"/>
          </p:cNvPicPr>
          <p:nvPr/>
        </p:nvPicPr>
        <p:blipFill>
          <a:blip r:embed="rId3"/>
          <a:stretch>
            <a:fillRect/>
          </a:stretch>
        </p:blipFill>
        <p:spPr>
          <a:xfrm>
            <a:off x="572628" y="4203123"/>
            <a:ext cx="5813884" cy="916769"/>
          </a:xfrm>
          <a:prstGeom prst="rect">
            <a:avLst/>
          </a:prstGeom>
        </p:spPr>
      </p:pic>
      <p:pic>
        <p:nvPicPr>
          <p:cNvPr id="6" name="Imatge 5">
            <a:extLst>
              <a:ext uri="{FF2B5EF4-FFF2-40B4-BE49-F238E27FC236}">
                <a16:creationId xmlns:a16="http://schemas.microsoft.com/office/drawing/2014/main" id="{0C8ADD5B-EC33-B0BE-CC6E-5733127EDAA6}"/>
              </a:ext>
            </a:extLst>
          </p:cNvPr>
          <p:cNvPicPr>
            <a:picLocks noChangeAspect="1"/>
          </p:cNvPicPr>
          <p:nvPr/>
        </p:nvPicPr>
        <p:blipFill>
          <a:blip r:embed="rId4"/>
          <a:stretch>
            <a:fillRect/>
          </a:stretch>
        </p:blipFill>
        <p:spPr>
          <a:xfrm>
            <a:off x="609630" y="7285201"/>
            <a:ext cx="5828725" cy="754983"/>
          </a:xfrm>
          <a:prstGeom prst="rect">
            <a:avLst/>
          </a:prstGeom>
        </p:spPr>
      </p:pic>
      <p:sp>
        <p:nvSpPr>
          <p:cNvPr id="4" name="QuadreDeText 3">
            <a:extLst>
              <a:ext uri="{FF2B5EF4-FFF2-40B4-BE49-F238E27FC236}">
                <a16:creationId xmlns:a16="http://schemas.microsoft.com/office/drawing/2014/main" id="{7D2624FD-658A-64BF-B4E6-E566233AB081}"/>
              </a:ext>
            </a:extLst>
          </p:cNvPr>
          <p:cNvSpPr txBox="1"/>
          <p:nvPr/>
        </p:nvSpPr>
        <p:spPr>
          <a:xfrm>
            <a:off x="495517" y="6229347"/>
            <a:ext cx="5890995" cy="584775"/>
          </a:xfrm>
          <a:prstGeom prst="rect">
            <a:avLst/>
          </a:prstGeom>
          <a:noFill/>
        </p:spPr>
        <p:txBody>
          <a:bodyPr wrap="square" rtlCol="0">
            <a:spAutoFit/>
          </a:bodyPr>
          <a:lstStyle/>
          <a:p>
            <a:pPr algn="just"/>
            <a:r>
              <a:rPr lang="ca-ES" sz="1600" dirty="0"/>
              <a:t>El desglossament dels expedients en fase d’execució tramitats pel Servei de Gestió de la Contractació és el següent:</a:t>
            </a:r>
          </a:p>
        </p:txBody>
      </p:sp>
    </p:spTree>
    <p:extLst>
      <p:ext uri="{BB962C8B-B14F-4D97-AF65-F5344CB8AC3E}">
        <p14:creationId xmlns:p14="http://schemas.microsoft.com/office/powerpoint/2010/main" val="2898526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ABE606BD-53CE-64B7-7645-2B74D7E82C7E}"/>
              </a:ext>
            </a:extLst>
          </p:cNvPr>
          <p:cNvSpPr>
            <a:spLocks noGrp="1"/>
          </p:cNvSpPr>
          <p:nvPr>
            <p:ph type="sldNum" sz="quarter" idx="12"/>
          </p:nvPr>
        </p:nvSpPr>
        <p:spPr>
          <a:xfrm>
            <a:off x="5949537" y="11300181"/>
            <a:ext cx="436975" cy="649111"/>
          </a:xfrm>
        </p:spPr>
        <p:txBody>
          <a:bodyPr/>
          <a:lstStyle/>
          <a:p>
            <a:fld id="{69A02D07-1340-466E-8F89-ABB91E672000}" type="slidenum">
              <a:rPr lang="ca-ES" b="1" smtClean="0">
                <a:solidFill>
                  <a:schemeClr val="tx1"/>
                </a:solidFill>
              </a:rPr>
              <a:t>66</a:t>
            </a:fld>
            <a:endParaRPr lang="ca-ES" b="1">
              <a:solidFill>
                <a:schemeClr val="tx1"/>
              </a:solidFill>
            </a:endParaRPr>
          </a:p>
        </p:txBody>
      </p:sp>
      <p:sp>
        <p:nvSpPr>
          <p:cNvPr id="3" name="QuadreDeText 2">
            <a:extLst>
              <a:ext uri="{FF2B5EF4-FFF2-40B4-BE49-F238E27FC236}">
                <a16:creationId xmlns:a16="http://schemas.microsoft.com/office/drawing/2014/main" id="{9EC1A87A-DB38-942B-E380-1E0BA8710129}"/>
              </a:ext>
            </a:extLst>
          </p:cNvPr>
          <p:cNvSpPr txBox="1"/>
          <p:nvPr/>
        </p:nvSpPr>
        <p:spPr>
          <a:xfrm>
            <a:off x="781050" y="6096000"/>
            <a:ext cx="5295900" cy="646331"/>
          </a:xfrm>
          <a:prstGeom prst="rect">
            <a:avLst/>
          </a:prstGeom>
          <a:noFill/>
        </p:spPr>
        <p:txBody>
          <a:bodyPr wrap="square" rtlCol="0">
            <a:spAutoFit/>
          </a:bodyPr>
          <a:lstStyle/>
          <a:p>
            <a:r>
              <a:rPr lang="ca-ES" sz="3600" b="1" dirty="0">
                <a:solidFill>
                  <a:srgbClr val="0000FF"/>
                </a:solidFill>
              </a:rPr>
              <a:t>RESUM DADES PRINCIPALS</a:t>
            </a:r>
          </a:p>
        </p:txBody>
      </p:sp>
    </p:spTree>
    <p:extLst>
      <p:ext uri="{BB962C8B-B14F-4D97-AF65-F5344CB8AC3E}">
        <p14:creationId xmlns:p14="http://schemas.microsoft.com/office/powerpoint/2010/main" val="664751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123F0C7D-F477-4B2C-9352-C4FABC734D3D}"/>
              </a:ext>
            </a:extLst>
          </p:cNvPr>
          <p:cNvSpPr txBox="1"/>
          <p:nvPr/>
        </p:nvSpPr>
        <p:spPr>
          <a:xfrm>
            <a:off x="332025" y="551497"/>
            <a:ext cx="6193950" cy="10433625"/>
          </a:xfrm>
          <a:prstGeom prst="rect">
            <a:avLst/>
          </a:prstGeom>
          <a:noFill/>
        </p:spPr>
        <p:txBody>
          <a:bodyPr wrap="square" rtlCol="0">
            <a:spAutoFit/>
          </a:bodyPr>
          <a:lstStyle/>
          <a:p>
            <a:pPr defTabSz="914400"/>
            <a:r>
              <a:rPr lang="ca-ES" sz="1600" b="1" dirty="0">
                <a:solidFill>
                  <a:srgbClr val="0000FF"/>
                </a:solidFill>
                <a:latin typeface="Arial"/>
              </a:rPr>
              <a:t>13. RESUM DE LES DADES PRINCIPALS </a:t>
            </a:r>
          </a:p>
          <a:p>
            <a:pPr defTabSz="914400"/>
            <a:r>
              <a:rPr lang="ca-ES" sz="1600" i="1" dirty="0">
                <a:solidFill>
                  <a:prstClr val="black"/>
                </a:solidFill>
                <a:latin typeface="Arial"/>
              </a:rPr>
              <a:t>           </a:t>
            </a:r>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GLOBAL</a:t>
            </a:r>
          </a:p>
          <a:p>
            <a:pPr algn="just" defTabSz="914400"/>
            <a:endParaRPr lang="ca-ES" sz="1600" b="1" dirty="0">
              <a:solidFill>
                <a:srgbClr val="0000FF"/>
              </a:solidFill>
              <a:latin typeface="Arial"/>
            </a:endParaRPr>
          </a:p>
          <a:p>
            <a:pPr marL="284400" algn="just" defTabSz="914400">
              <a:tabLst>
                <a:tab pos="180000" algn="l"/>
              </a:tabLst>
            </a:pPr>
            <a:r>
              <a:rPr lang="ca-ES" sz="1600" dirty="0">
                <a:solidFill>
                  <a:prstClr val="black"/>
                </a:solidFill>
                <a:latin typeface="Arial"/>
              </a:rPr>
              <a:t>Al  llarg de 2024 les diferents àrees de la corporació i el seu sector públic han aprovat un total de </a:t>
            </a:r>
            <a:r>
              <a:rPr lang="ca-ES" sz="1600" b="1" dirty="0">
                <a:solidFill>
                  <a:prstClr val="black"/>
                </a:solidFill>
                <a:latin typeface="Arial"/>
              </a:rPr>
              <a:t>637 adjudicacions</a:t>
            </a:r>
            <a:r>
              <a:rPr lang="ca-ES" sz="1600" dirty="0">
                <a:solidFill>
                  <a:prstClr val="black"/>
                </a:solidFill>
                <a:latin typeface="Arial"/>
              </a:rPr>
              <a:t> per un import de </a:t>
            </a:r>
            <a:r>
              <a:rPr lang="ca-ES" sz="1600" b="1" dirty="0">
                <a:solidFill>
                  <a:prstClr val="black"/>
                </a:solidFill>
                <a:latin typeface="Arial"/>
              </a:rPr>
              <a:t>102.559.600,75€. </a:t>
            </a:r>
          </a:p>
          <a:p>
            <a:pPr marL="284400" algn="just" defTabSz="914400">
              <a:tabLst>
                <a:tab pos="180000" algn="l"/>
              </a:tabLst>
            </a:pPr>
            <a:r>
              <a:rPr lang="ca-ES" sz="1600" dirty="0">
                <a:solidFill>
                  <a:prstClr val="black"/>
                </a:solidFill>
                <a:latin typeface="Arial"/>
              </a:rPr>
              <a:t>Les adjudicacions per part de les àrees de la corporació suposen el 81% del nombre total d’adjudicacions i el 88% de l’import total adjudicat i el seu sector públic el 19% de adjudicacions i el 12% de l’import.</a:t>
            </a:r>
          </a:p>
          <a:p>
            <a:pPr marL="284400" algn="just" defTabSz="914400">
              <a:tabLst>
                <a:tab pos="180000" algn="l"/>
              </a:tabLst>
            </a:pPr>
            <a:endParaRPr lang="ca-ES" sz="1600" b="1" dirty="0">
              <a:solidFill>
                <a:srgbClr val="C00000"/>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ADJUDICACIONS PER ÀMBITS</a:t>
            </a:r>
          </a:p>
          <a:p>
            <a:pPr algn="just" defTabSz="914400"/>
            <a:endParaRPr lang="ca-ES" sz="1600" b="1" dirty="0">
              <a:solidFill>
                <a:srgbClr val="C00000"/>
              </a:solidFill>
              <a:latin typeface="Arial"/>
            </a:endParaRPr>
          </a:p>
          <a:p>
            <a:pPr marL="284400" algn="just" defTabSz="914400">
              <a:defRPr/>
            </a:pPr>
            <a:r>
              <a:rPr lang="ca-ES" sz="1600" u="sng" dirty="0">
                <a:solidFill>
                  <a:prstClr val="black"/>
                </a:solidFill>
                <a:latin typeface="Arial"/>
              </a:rPr>
              <a:t>Àrees de la corporació</a:t>
            </a:r>
            <a:r>
              <a:rPr lang="ca-ES" sz="1600" dirty="0">
                <a:solidFill>
                  <a:prstClr val="black"/>
                </a:solidFill>
                <a:latin typeface="Arial"/>
              </a:rPr>
              <a:t>: </a:t>
            </a:r>
          </a:p>
          <a:p>
            <a:pPr marL="284400" algn="just" defTabSz="914400">
              <a:defRPr/>
            </a:pPr>
            <a:r>
              <a:rPr lang="ca-ES" sz="1600" dirty="0">
                <a:solidFill>
                  <a:prstClr val="black"/>
                </a:solidFill>
                <a:latin typeface="Arial"/>
              </a:rPr>
              <a:t>Pel que fa al nombre, destaquen les àrees de Serveis Generals i Transició Digital, d’Infraestructures i Territori i de Cultura que han estat les àrees amb més activitat contractual al llarg de 2024.               </a:t>
            </a:r>
          </a:p>
          <a:p>
            <a:pPr marL="284400" algn="just" defTabSz="914400">
              <a:defRPr/>
            </a:pPr>
            <a:r>
              <a:rPr lang="ca-ES" sz="1600" dirty="0">
                <a:solidFill>
                  <a:prstClr val="black"/>
                </a:solidFill>
                <a:latin typeface="Arial"/>
              </a:rPr>
              <a:t>Pel que fa a l’import, destaca l’Àrea de Serveis Generals i Transició Digital que assumeix el volum econòmic més important, el 46,8% de l’import total adjudicat seguit de l’Àrea d’Infraestructures i Territori que suposa el 33,5% del total.</a:t>
            </a:r>
          </a:p>
          <a:p>
            <a:pPr marL="284400" algn="just" defTabSz="914400">
              <a:defRPr/>
            </a:pPr>
            <a:endParaRPr lang="ca-ES" sz="1600" dirty="0">
              <a:solidFill>
                <a:prstClr val="black"/>
              </a:solidFill>
              <a:latin typeface="Arial"/>
            </a:endParaRPr>
          </a:p>
          <a:p>
            <a:pPr marL="284400" algn="just" defTabSz="914400">
              <a:defRPr/>
            </a:pPr>
            <a:r>
              <a:rPr lang="ca-ES" sz="1600" u="sng" dirty="0">
                <a:solidFill>
                  <a:prstClr val="black"/>
                </a:solidFill>
                <a:latin typeface="Arial"/>
              </a:rPr>
              <a:t>Ens del sector públic</a:t>
            </a:r>
            <a:r>
              <a:rPr lang="ca-ES" sz="1600" dirty="0">
                <a:solidFill>
                  <a:prstClr val="black"/>
                </a:solidFill>
                <a:latin typeface="Arial"/>
              </a:rPr>
              <a:t>:</a:t>
            </a:r>
          </a:p>
          <a:p>
            <a:pPr marL="284400" algn="just" defTabSz="914400">
              <a:defRPr/>
            </a:pPr>
            <a:r>
              <a:rPr lang="ca-ES" sz="1600" dirty="0">
                <a:solidFill>
                  <a:prstClr val="black"/>
                </a:solidFill>
                <a:latin typeface="Arial"/>
              </a:rPr>
              <a:t>Pel que fa al nombre, la Xal, SL és l’organisme que ha adjudicat més contractes, el 34% i el segueix el Centre de Cultura Contemporània que ha adjudicat el 22% del total adjudicat pel sector públic.</a:t>
            </a:r>
          </a:p>
          <a:p>
            <a:pPr marL="284400" algn="just" defTabSz="914400">
              <a:defRPr/>
            </a:pPr>
            <a:r>
              <a:rPr lang="ca-ES" sz="1600" dirty="0">
                <a:solidFill>
                  <a:prstClr val="black"/>
                </a:solidFill>
                <a:latin typeface="Arial"/>
              </a:rPr>
              <a:t>Pel que fa a l’import, es l’ORGT el que suposa el 43% de l’import total adjudicat pel sector públic.</a:t>
            </a:r>
          </a:p>
          <a:p>
            <a:pPr marL="284400" algn="just"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ADJUDICACIONS TIPUS DE CONTRACTE</a:t>
            </a:r>
          </a:p>
          <a:p>
            <a:pPr algn="just" defTabSz="914400"/>
            <a:endParaRPr lang="ca-ES" sz="1600" b="1" dirty="0">
              <a:solidFill>
                <a:srgbClr val="0000FF"/>
              </a:solidFill>
              <a:latin typeface="Arial"/>
            </a:endParaRPr>
          </a:p>
          <a:p>
            <a:pPr marL="284400" algn="just" defTabSz="914400"/>
            <a:r>
              <a:rPr lang="ca-ES" sz="1600" dirty="0">
                <a:solidFill>
                  <a:prstClr val="black"/>
                </a:solidFill>
                <a:latin typeface="Arial"/>
              </a:rPr>
              <a:t>Segons la tipologia de contractes, són majoritaris, en nombre, els </a:t>
            </a:r>
            <a:r>
              <a:rPr lang="ca-ES" sz="1600" b="1" dirty="0">
                <a:solidFill>
                  <a:prstClr val="black"/>
                </a:solidFill>
                <a:latin typeface="Arial"/>
              </a:rPr>
              <a:t>contractes de serveis </a:t>
            </a:r>
            <a:r>
              <a:rPr lang="ca-ES" sz="1600" dirty="0">
                <a:solidFill>
                  <a:prstClr val="black"/>
                </a:solidFill>
                <a:latin typeface="Arial"/>
              </a:rPr>
              <a:t>representant el 49,8% sobre el nombre total d’adjudicacions de les àrees de la corporació i el seu sector públic.</a:t>
            </a:r>
          </a:p>
          <a:p>
            <a:pPr marL="284400" algn="just" defTabSz="914400"/>
            <a:r>
              <a:rPr lang="ca-ES" sz="1600" dirty="0">
                <a:solidFill>
                  <a:prstClr val="black"/>
                </a:solidFill>
                <a:latin typeface="Arial"/>
              </a:rPr>
              <a:t>Pel que fa a l’import, son els contractes d’obres els que suposen un major volum econòmic, un 32,1% sobre el total, seguit dels contractes de serveis amb el 26,1%, els subministraments amb el 18,7 i els privats amb el 18,4%.</a:t>
            </a:r>
          </a:p>
        </p:txBody>
      </p:sp>
      <p:sp>
        <p:nvSpPr>
          <p:cNvPr id="4" name="Contenidor de número de diapositiva 3">
            <a:extLst>
              <a:ext uri="{FF2B5EF4-FFF2-40B4-BE49-F238E27FC236}">
                <a16:creationId xmlns:a16="http://schemas.microsoft.com/office/drawing/2014/main" id="{23B8B190-581A-4D4E-BB2A-6940EA7799E0}"/>
              </a:ext>
            </a:extLst>
          </p:cNvPr>
          <p:cNvSpPr>
            <a:spLocks noGrp="1"/>
          </p:cNvSpPr>
          <p:nvPr>
            <p:ph type="sldNum" sz="quarter" idx="12"/>
          </p:nvPr>
        </p:nvSpPr>
        <p:spPr>
          <a:xfrm>
            <a:off x="5985163" y="11300181"/>
            <a:ext cx="401349" cy="649111"/>
          </a:xfrm>
        </p:spPr>
        <p:txBody>
          <a:bodyPr/>
          <a:lstStyle/>
          <a:p>
            <a:fld id="{69A02D07-1340-466E-8F89-ABB91E672000}" type="slidenum">
              <a:rPr lang="ca-ES" b="1" smtClean="0">
                <a:solidFill>
                  <a:schemeClr val="tx1"/>
                </a:solidFill>
              </a:rPr>
              <a:t>67</a:t>
            </a:fld>
            <a:endParaRPr lang="ca-ES" b="1">
              <a:solidFill>
                <a:schemeClr val="tx1"/>
              </a:solidFill>
            </a:endParaRPr>
          </a:p>
        </p:txBody>
      </p:sp>
    </p:spTree>
    <p:extLst>
      <p:ext uri="{BB962C8B-B14F-4D97-AF65-F5344CB8AC3E}">
        <p14:creationId xmlns:p14="http://schemas.microsoft.com/office/powerpoint/2010/main" val="9412242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73065C57-0D78-EBF6-ECBE-EEEA446F190C}"/>
              </a:ext>
            </a:extLst>
          </p:cNvPr>
          <p:cNvSpPr>
            <a:spLocks noGrp="1"/>
          </p:cNvSpPr>
          <p:nvPr>
            <p:ph type="sldNum" sz="quarter" idx="12"/>
          </p:nvPr>
        </p:nvSpPr>
        <p:spPr>
          <a:xfrm>
            <a:off x="6044539" y="11300181"/>
            <a:ext cx="341973" cy="649111"/>
          </a:xfrm>
        </p:spPr>
        <p:txBody>
          <a:bodyPr/>
          <a:lstStyle/>
          <a:p>
            <a:fld id="{69A02D07-1340-466E-8F89-ABB91E672000}" type="slidenum">
              <a:rPr lang="ca-ES" b="1" smtClean="0">
                <a:solidFill>
                  <a:schemeClr val="tx1"/>
                </a:solidFill>
              </a:rPr>
              <a:t>68</a:t>
            </a:fld>
            <a:endParaRPr lang="ca-ES" b="1">
              <a:solidFill>
                <a:schemeClr val="tx1"/>
              </a:solidFill>
            </a:endParaRPr>
          </a:p>
        </p:txBody>
      </p:sp>
      <p:sp>
        <p:nvSpPr>
          <p:cNvPr id="4" name="QuadreDeText 3">
            <a:extLst>
              <a:ext uri="{FF2B5EF4-FFF2-40B4-BE49-F238E27FC236}">
                <a16:creationId xmlns:a16="http://schemas.microsoft.com/office/drawing/2014/main" id="{A1FCCBEC-6CD9-8E70-A766-FBF68F88D205}"/>
              </a:ext>
            </a:extLst>
          </p:cNvPr>
          <p:cNvSpPr txBox="1"/>
          <p:nvPr/>
        </p:nvSpPr>
        <p:spPr>
          <a:xfrm>
            <a:off x="303143" y="418456"/>
            <a:ext cx="6083370"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ADJUDICACIONS PER TIPUS DE PROCEDIMENT</a:t>
            </a:r>
          </a:p>
          <a:p>
            <a:pPr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contractació per </a:t>
            </a:r>
            <a:r>
              <a:rPr kumimoji="0" lang="ca-ES" sz="1600" b="1" i="0" u="none" strike="noStrike" kern="1200" cap="none" spc="0" normalizeH="0" baseline="0" noProof="0" dirty="0">
                <a:ln>
                  <a:noFill/>
                </a:ln>
                <a:solidFill>
                  <a:prstClr val="black"/>
                </a:solidFill>
                <a:effectLst/>
                <a:uLnTx/>
                <a:uFillTx/>
                <a:latin typeface="Arial"/>
                <a:ea typeface="+mn-ea"/>
                <a:cs typeface="+mn-cs"/>
              </a:rPr>
              <a:t>procediments </a:t>
            </a:r>
            <a:r>
              <a:rPr lang="ca-ES" sz="1600" b="1" dirty="0">
                <a:solidFill>
                  <a:prstClr val="black"/>
                </a:solidFill>
                <a:latin typeface="Arial"/>
              </a:rPr>
              <a:t>o</a:t>
            </a:r>
            <a:r>
              <a:rPr kumimoji="0" lang="ca-ES" sz="1600" b="1" i="0" u="none" strike="noStrike" kern="1200" cap="none" spc="0" normalizeH="0" baseline="0" noProof="0" dirty="0" err="1">
                <a:ln>
                  <a:noFill/>
                </a:ln>
                <a:solidFill>
                  <a:prstClr val="black"/>
                </a:solidFill>
                <a:effectLst/>
                <a:uLnTx/>
                <a:uFillTx/>
                <a:latin typeface="Arial"/>
                <a:ea typeface="+mn-ea"/>
                <a:cs typeface="+mn-cs"/>
              </a:rPr>
              <a:t>berts</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ha suposat el </a:t>
            </a:r>
            <a:r>
              <a:rPr lang="ca-ES" sz="1600" b="1" dirty="0">
                <a:solidFill>
                  <a:prstClr val="black"/>
                </a:solidFill>
                <a:latin typeface="Arial"/>
              </a:rPr>
              <a:t>81</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del nombre total d’adjudicacions i el </a:t>
            </a:r>
            <a:r>
              <a:rPr kumimoji="0" lang="ca-ES" sz="1600" b="1" i="0" u="none" strike="noStrike" kern="1200" cap="none" spc="0" normalizeH="0" baseline="0" noProof="0" dirty="0">
                <a:ln>
                  <a:noFill/>
                </a:ln>
                <a:solidFill>
                  <a:prstClr val="black"/>
                </a:solidFill>
                <a:effectLst/>
                <a:uLnTx/>
                <a:uFillTx/>
                <a:latin typeface="Arial"/>
                <a:ea typeface="+mn-ea"/>
                <a:cs typeface="+mn-cs"/>
              </a:rPr>
              <a:t>93% </a:t>
            </a:r>
            <a:r>
              <a:rPr kumimoji="0" lang="ca-ES" sz="1600" b="0" i="0" u="none" strike="noStrike" kern="1200" cap="none" spc="0" normalizeH="0" baseline="0" noProof="0" dirty="0">
                <a:ln>
                  <a:noFill/>
                </a:ln>
                <a:solidFill>
                  <a:prstClr val="black"/>
                </a:solidFill>
                <a:effectLst/>
                <a:uLnTx/>
                <a:uFillTx/>
                <a:latin typeface="Arial"/>
                <a:ea typeface="+mn-ea"/>
                <a:cs typeface="+mn-cs"/>
              </a:rPr>
              <a:t>del volum econòmic. El </a:t>
            </a:r>
            <a:r>
              <a:rPr lang="ca-ES" sz="1600" dirty="0">
                <a:solidFill>
                  <a:prstClr val="black"/>
                </a:solidFill>
                <a:latin typeface="Arial"/>
              </a:rPr>
              <a:t>19</a:t>
            </a:r>
            <a:r>
              <a:rPr kumimoji="0" lang="ca-ES" sz="1600" b="0" i="0" u="none" strike="noStrike" kern="1200" cap="none" spc="0" normalizeH="0" baseline="0" noProof="0" dirty="0">
                <a:ln>
                  <a:noFill/>
                </a:ln>
                <a:solidFill>
                  <a:prstClr val="black"/>
                </a:solidFill>
                <a:effectLst/>
                <a:uLnTx/>
                <a:uFillTx/>
                <a:latin typeface="Arial"/>
                <a:ea typeface="+mn-ea"/>
                <a:cs typeface="+mn-cs"/>
              </a:rPr>
              <a:t>% restant del nombre total d’adjudicacions corresponen als contractes adjudicats per procediments sense publicitat, el que suposa el </a:t>
            </a:r>
            <a:r>
              <a:rPr lang="ca-ES" sz="1600" dirty="0">
                <a:solidFill>
                  <a:prstClr val="black"/>
                </a:solidFill>
                <a:latin typeface="Arial"/>
              </a:rPr>
              <a:t>7</a:t>
            </a:r>
            <a:r>
              <a:rPr kumimoji="0" lang="ca-ES" sz="1600" b="0" i="0" u="none" strike="noStrike" kern="1200" cap="none" spc="0" normalizeH="0" baseline="0" noProof="0" dirty="0">
                <a:ln>
                  <a:noFill/>
                </a:ln>
                <a:solidFill>
                  <a:prstClr val="black"/>
                </a:solidFill>
                <a:effectLst/>
                <a:uLnTx/>
                <a:uFillTx/>
                <a:latin typeface="Arial"/>
                <a:ea typeface="+mn-ea"/>
                <a:cs typeface="+mn-cs"/>
              </a:rPr>
              <a:t>% de l’import total adjudicat.</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Dins de la contractació per procediment obert, els procediments de licitació més emprats en 2024 han estat el</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i="0" u="none" strike="noStrike" kern="1200" cap="none" spc="0" normalizeH="0" baseline="0" noProof="0" dirty="0">
                <a:ln>
                  <a:noFill/>
                </a:ln>
                <a:solidFill>
                  <a:prstClr val="black"/>
                </a:solidFill>
                <a:effectLst/>
                <a:uLnTx/>
                <a:uFillTx/>
                <a:latin typeface="Arial"/>
                <a:ea typeface="+mn-ea"/>
                <a:cs typeface="+mn-cs"/>
              </a:rPr>
              <a:t>procediment</a:t>
            </a:r>
            <a:r>
              <a:rPr kumimoji="0" lang="ca-ES" sz="1600" b="1" i="0" u="none" strike="noStrike" kern="1200" cap="none" spc="0" normalizeH="0" baseline="0" noProof="0" dirty="0">
                <a:ln>
                  <a:noFill/>
                </a:ln>
                <a:solidFill>
                  <a:prstClr val="black"/>
                </a:solidFill>
                <a:effectLst/>
                <a:uLnTx/>
                <a:uFillTx/>
                <a:latin typeface="Arial"/>
                <a:ea typeface="+mn-ea"/>
                <a:cs typeface="+mn-cs"/>
              </a:rPr>
              <a:t> Obert Ordinari </a:t>
            </a:r>
            <a:r>
              <a:rPr kumimoji="0" lang="ca-ES" sz="1600" i="0" u="none" strike="noStrike" kern="1200" cap="none" spc="0" normalizeH="0" baseline="0" noProof="0" dirty="0">
                <a:ln>
                  <a:noFill/>
                </a:ln>
                <a:solidFill>
                  <a:prstClr val="black"/>
                </a:solidFill>
                <a:effectLst/>
                <a:uLnTx/>
                <a:uFillTx/>
                <a:latin typeface="Arial"/>
                <a:ea typeface="+mn-ea"/>
                <a:cs typeface="+mn-cs"/>
              </a:rPr>
              <a:t>(harmonitzat i no harmonitzat) </a:t>
            </a:r>
            <a:r>
              <a:rPr kumimoji="0" lang="ca-ES" sz="1600" b="0" i="0" u="none" strike="noStrike" kern="1200" cap="none" spc="0" normalizeH="0" baseline="0" noProof="0" dirty="0">
                <a:ln>
                  <a:noFill/>
                </a:ln>
                <a:solidFill>
                  <a:prstClr val="black"/>
                </a:solidFill>
                <a:effectLst/>
                <a:uLnTx/>
                <a:uFillTx/>
                <a:latin typeface="Arial"/>
                <a:ea typeface="+mn-ea"/>
                <a:cs typeface="+mn-cs"/>
              </a:rPr>
              <a:t>amb </a:t>
            </a:r>
            <a:r>
              <a:rPr lang="ca-ES" sz="1600" dirty="0">
                <a:solidFill>
                  <a:prstClr val="black"/>
                </a:solidFill>
                <a:latin typeface="Arial"/>
              </a:rPr>
              <a:t>218</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 que representen el </a:t>
            </a:r>
            <a:r>
              <a:rPr kumimoji="0" lang="ca-ES" sz="1600" b="1" i="0" u="none" strike="noStrike" kern="1200" cap="none" spc="0" normalizeH="0" baseline="0" noProof="0" dirty="0">
                <a:ln>
                  <a:noFill/>
                </a:ln>
                <a:solidFill>
                  <a:prstClr val="black"/>
                </a:solidFill>
                <a:effectLst/>
                <a:uLnTx/>
                <a:uFillTx/>
                <a:latin typeface="Arial"/>
                <a:ea typeface="+mn-ea"/>
                <a:cs typeface="+mn-cs"/>
              </a:rPr>
              <a:t>34%</a:t>
            </a:r>
            <a:r>
              <a:rPr kumimoji="0" lang="ca-ES" sz="1600" b="0" i="0" u="none" strike="noStrike" kern="1200" cap="none" spc="0" normalizeH="0" baseline="0" noProof="0" dirty="0">
                <a:ln>
                  <a:noFill/>
                </a:ln>
                <a:solidFill>
                  <a:prstClr val="black"/>
                </a:solidFill>
                <a:effectLst/>
                <a:uLnTx/>
                <a:uFillTx/>
                <a:latin typeface="Arial"/>
                <a:ea typeface="+mn-ea"/>
                <a:cs typeface="+mn-cs"/>
              </a:rPr>
              <a:t> pel que fa al nombre total de contractes i el </a:t>
            </a:r>
            <a:r>
              <a:rPr lang="ca-ES" sz="1600" b="1" dirty="0">
                <a:solidFill>
                  <a:prstClr val="black"/>
                </a:solidFill>
                <a:latin typeface="Arial"/>
              </a:rPr>
              <a:t>54</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pel que fa a l’import total adjudicat per procediments </a:t>
            </a:r>
            <a:r>
              <a:rPr lang="ca-ES" sz="1600" dirty="0">
                <a:solidFill>
                  <a:prstClr val="black"/>
                </a:solidFill>
                <a:latin typeface="Arial"/>
              </a:rPr>
              <a:t>o</a:t>
            </a:r>
            <a:r>
              <a:rPr kumimoji="0" lang="ca-ES" sz="1600" b="0" i="0" u="none" strike="noStrike" kern="1200" cap="none" spc="0" normalizeH="0" baseline="0" noProof="0" dirty="0" err="1">
                <a:ln>
                  <a:noFill/>
                </a:ln>
                <a:solidFill>
                  <a:prstClr val="black"/>
                </a:solidFill>
                <a:effectLst/>
                <a:uLnTx/>
                <a:uFillTx/>
                <a:latin typeface="Arial"/>
                <a:ea typeface="+mn-ea"/>
                <a:cs typeface="+mn-cs"/>
              </a:rPr>
              <a:t>berts</a:t>
            </a:r>
            <a:r>
              <a:rPr kumimoji="0" lang="ca-ES" sz="1600" b="0" i="0" u="none" strike="noStrike" kern="1200" cap="none" spc="0" normalizeH="0" baseline="0" noProof="0" dirty="0">
                <a:ln>
                  <a:noFill/>
                </a:ln>
                <a:solidFill>
                  <a:prstClr val="black"/>
                </a:solidFill>
                <a:effectLst/>
                <a:uLnTx/>
                <a:uFillTx/>
                <a:latin typeface="Arial"/>
                <a:ea typeface="+mn-ea"/>
                <a:cs typeface="+mn-cs"/>
              </a:rPr>
              <a:t> i el </a:t>
            </a:r>
            <a:r>
              <a:rPr kumimoji="0" lang="ca-ES" sz="1600" i="0" u="none" strike="noStrike" kern="1200" cap="none" spc="0" normalizeH="0" baseline="0" noProof="0" dirty="0">
                <a:ln>
                  <a:noFill/>
                </a:ln>
                <a:solidFill>
                  <a:prstClr val="black"/>
                </a:solidFill>
                <a:effectLst/>
                <a:uLnTx/>
                <a:uFillTx/>
                <a:latin typeface="Arial"/>
                <a:ea typeface="+mn-ea"/>
                <a:cs typeface="+mn-cs"/>
              </a:rPr>
              <a:t>Procediment Simplificat, </a:t>
            </a:r>
            <a:r>
              <a:rPr kumimoji="0" lang="ca-ES" sz="1600" b="0" i="0" u="none" strike="noStrike" kern="1200" cap="none" spc="0" normalizeH="0" baseline="0" noProof="0" dirty="0">
                <a:ln>
                  <a:noFill/>
                </a:ln>
                <a:solidFill>
                  <a:prstClr val="black"/>
                </a:solidFill>
                <a:effectLst/>
                <a:uLnTx/>
                <a:uFillTx/>
                <a:latin typeface="Arial"/>
                <a:ea typeface="+mn-ea"/>
                <a:cs typeface="+mn-cs"/>
              </a:rPr>
              <a:t>amb </a:t>
            </a:r>
            <a:r>
              <a:rPr lang="ca-ES" sz="1600" dirty="0">
                <a:solidFill>
                  <a:prstClr val="black"/>
                </a:solidFill>
                <a:latin typeface="Arial"/>
              </a:rPr>
              <a:t>199</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adjudicacions, el que suposa el </a:t>
            </a:r>
            <a:r>
              <a:rPr kumimoji="0" lang="ca-ES" sz="1600" i="0" u="none" strike="noStrike" kern="1200" cap="none" spc="0" normalizeH="0" baseline="0" noProof="0" dirty="0">
                <a:ln>
                  <a:noFill/>
                </a:ln>
                <a:solidFill>
                  <a:prstClr val="black"/>
                </a:solidFill>
                <a:effectLst/>
                <a:uLnTx/>
                <a:uFillTx/>
                <a:latin typeface="Arial"/>
                <a:ea typeface="+mn-ea"/>
                <a:cs typeface="+mn-cs"/>
              </a:rPr>
              <a:t>31% </a:t>
            </a:r>
            <a:r>
              <a:rPr kumimoji="0" lang="ca-ES" sz="1600" b="0" i="0" u="none" strike="noStrike" kern="1200" cap="none" spc="0" normalizeH="0" baseline="0" noProof="0" dirty="0">
                <a:ln>
                  <a:noFill/>
                </a:ln>
                <a:solidFill>
                  <a:prstClr val="black"/>
                </a:solidFill>
                <a:effectLst/>
                <a:uLnTx/>
                <a:uFillTx/>
                <a:latin typeface="Arial"/>
                <a:ea typeface="+mn-ea"/>
                <a:cs typeface="+mn-cs"/>
              </a:rPr>
              <a:t>del nombre total de contractes i el 32,5% de l’import total adjudicat per procediments amb publicitat.</a:t>
            </a:r>
          </a:p>
        </p:txBody>
      </p:sp>
      <p:sp>
        <p:nvSpPr>
          <p:cNvPr id="5" name="QuadreDeText 4">
            <a:extLst>
              <a:ext uri="{FF2B5EF4-FFF2-40B4-BE49-F238E27FC236}">
                <a16:creationId xmlns:a16="http://schemas.microsoft.com/office/drawing/2014/main" id="{1C7CFF1E-1D87-5376-6B19-BE0718B2DB03}"/>
              </a:ext>
            </a:extLst>
          </p:cNvPr>
          <p:cNvSpPr txBox="1"/>
          <p:nvPr/>
        </p:nvSpPr>
        <p:spPr>
          <a:xfrm>
            <a:off x="332025" y="5188059"/>
            <a:ext cx="6193950" cy="6494085"/>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srgbClr val="C00000"/>
                </a:solidFill>
                <a:latin typeface="Arial"/>
              </a:rPr>
              <a:t>CONTRACTACIÓ MENOR </a:t>
            </a:r>
          </a:p>
          <a:p>
            <a:pPr algn="just" defTabSz="914400"/>
            <a:r>
              <a:rPr lang="ca-ES" sz="1600" i="1" dirty="0">
                <a:solidFill>
                  <a:srgbClr val="C00000"/>
                </a:solidFill>
                <a:latin typeface="Arial"/>
              </a:rPr>
              <a:t>     (no inclou el sector públic)</a:t>
            </a:r>
          </a:p>
          <a:p>
            <a:pPr marL="285750" indent="-285750" algn="just" defTabSz="914400">
              <a:buFont typeface="Arial" panose="020B0604020202020204" pitchFamily="34" charset="0"/>
              <a:buChar char="•"/>
            </a:pPr>
            <a:endParaRPr lang="ca-ES" sz="1600" i="1" dirty="0">
              <a:solidFill>
                <a:srgbClr val="C00000"/>
              </a:solidFill>
              <a:latin typeface="Arial"/>
            </a:endParaRPr>
          </a:p>
          <a:p>
            <a:pPr marL="284400" algn="just" defTabSz="914400"/>
            <a:r>
              <a:rPr lang="ca-ES" sz="1600" dirty="0">
                <a:solidFill>
                  <a:prstClr val="black"/>
                </a:solidFill>
                <a:latin typeface="Arial"/>
              </a:rPr>
              <a:t>En total s’han informat </a:t>
            </a:r>
            <a:r>
              <a:rPr lang="ca-ES" sz="1600" b="1" dirty="0">
                <a:solidFill>
                  <a:prstClr val="black"/>
                </a:solidFill>
                <a:latin typeface="Arial"/>
              </a:rPr>
              <a:t>16.801 contractes menors </a:t>
            </a:r>
            <a:r>
              <a:rPr lang="ca-ES" sz="1600" dirty="0">
                <a:solidFill>
                  <a:prstClr val="black"/>
                </a:solidFill>
                <a:latin typeface="Arial"/>
              </a:rPr>
              <a:t>per un import de </a:t>
            </a:r>
            <a:r>
              <a:rPr lang="ca-ES" sz="1600" b="1" dirty="0">
                <a:solidFill>
                  <a:prstClr val="black"/>
                </a:solidFill>
                <a:latin typeface="Arial"/>
              </a:rPr>
              <a:t>25.528.262,20€.</a:t>
            </a:r>
            <a:r>
              <a:rPr lang="ca-ES" sz="1600" dirty="0">
                <a:solidFill>
                  <a:prstClr val="black"/>
                </a:solidFill>
                <a:latin typeface="Arial"/>
              </a:rPr>
              <a:t> La contractació menor suposa el </a:t>
            </a:r>
            <a:r>
              <a:rPr lang="ca-ES" sz="1600" b="1" dirty="0">
                <a:solidFill>
                  <a:prstClr val="black"/>
                </a:solidFill>
                <a:latin typeface="Arial"/>
              </a:rPr>
              <a:t>22</a:t>
            </a:r>
            <a:r>
              <a:rPr lang="ca-ES" sz="1600" b="1" dirty="0">
                <a:solidFill>
                  <a:srgbClr val="000000"/>
                </a:solidFill>
                <a:latin typeface="Arial"/>
              </a:rPr>
              <a:t>% </a:t>
            </a:r>
            <a:r>
              <a:rPr lang="ca-ES" sz="1600" dirty="0">
                <a:solidFill>
                  <a:prstClr val="black"/>
                </a:solidFill>
                <a:latin typeface="Arial"/>
              </a:rPr>
              <a:t>de l’import total adjudicat per les diferents àrees de la corporació.</a:t>
            </a:r>
          </a:p>
          <a:p>
            <a:pPr marL="284400" algn="just" defTabSz="914400"/>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r>
              <a:rPr lang="ca-ES" sz="1600" dirty="0">
                <a:solidFill>
                  <a:prstClr val="black"/>
                </a:solidFill>
                <a:latin typeface="Arial"/>
              </a:rPr>
              <a:t>L’Àrea de Serveis Generals i Transició Digital és la que ha            tingut més activitat contractual menor tant en nombre (25%) com en import (20%).</a:t>
            </a:r>
          </a:p>
          <a:p>
            <a:pPr marL="284400" marR="0" lvl="0" indent="0" algn="just" defTabSz="914400" fontAlgn="auto">
              <a:lnSpc>
                <a:spcPct val="100000"/>
              </a:lnSpc>
              <a:spcBef>
                <a:spcPts val="0"/>
              </a:spcBef>
              <a:spcAft>
                <a:spcPts val="0"/>
              </a:spcAft>
              <a:buClrTx/>
              <a:buSzTx/>
              <a:buFontTx/>
              <a:buNone/>
              <a:tabLst/>
              <a:defRPr/>
            </a:pPr>
            <a:r>
              <a:rPr lang="ca-ES" sz="1600" dirty="0">
                <a:solidFill>
                  <a:prstClr val="black"/>
                </a:solidFill>
                <a:latin typeface="Arial"/>
              </a:rPr>
              <a:t>Són majoritaris els contractes de serveis tan pel que fa al      nombre </a:t>
            </a:r>
            <a:r>
              <a:rPr kumimoji="0" lang="ca-ES" sz="1600" b="0" i="0" u="none" strike="noStrike" kern="1200" cap="none" spc="0" normalizeH="0" baseline="0" noProof="0" dirty="0">
                <a:ln>
                  <a:noFill/>
                </a:ln>
                <a:solidFill>
                  <a:prstClr val="black"/>
                </a:solidFill>
                <a:effectLst/>
                <a:uLnTx/>
                <a:uFillTx/>
                <a:latin typeface="Arial"/>
                <a:ea typeface="+mn-ea"/>
                <a:cs typeface="+mn-cs"/>
              </a:rPr>
              <a:t>(56%) </a:t>
            </a:r>
            <a:r>
              <a:rPr lang="ca-ES" sz="1600" dirty="0">
                <a:solidFill>
                  <a:prstClr val="black"/>
                </a:solidFill>
                <a:latin typeface="Arial"/>
              </a:rPr>
              <a:t>com pel que fa a l’import adjudicat </a:t>
            </a:r>
            <a:r>
              <a:rPr kumimoji="0" lang="ca-ES" sz="1600" b="0" i="0" u="none" strike="noStrike" kern="1200" cap="none" spc="0" normalizeH="0" baseline="0" noProof="0" dirty="0">
                <a:ln>
                  <a:noFill/>
                </a:ln>
                <a:solidFill>
                  <a:prstClr val="black"/>
                </a:solidFill>
                <a:effectLst/>
                <a:uLnTx/>
                <a:uFillTx/>
                <a:latin typeface="Arial"/>
                <a:ea typeface="+mn-ea"/>
                <a:cs typeface="+mn-cs"/>
              </a:rPr>
              <a:t>(72%).</a:t>
            </a:r>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    ESTALVI ECONÒMIC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L’estalvi obtingut de l’adjudicació realitzada per les àrees de la corporació, l’ORGT, l’Institut del Teatre</a:t>
            </a:r>
            <a:r>
              <a:rPr lang="ca-ES" sz="1600" dirty="0">
                <a:solidFill>
                  <a:prstClr val="black"/>
                </a:solidFill>
                <a:latin typeface="Arial"/>
              </a:rPr>
              <a:t>, el</a:t>
            </a:r>
            <a:r>
              <a:rPr kumimoji="0" lang="ca-ES" sz="1600" b="0" i="0" u="none" strike="noStrike" kern="1200" cap="none" spc="0" normalizeH="0" baseline="0" noProof="0" dirty="0">
                <a:ln>
                  <a:noFill/>
                </a:ln>
                <a:solidFill>
                  <a:prstClr val="black"/>
                </a:solidFill>
                <a:effectLst/>
                <a:uLnTx/>
                <a:uFillTx/>
                <a:latin typeface="Arial"/>
                <a:ea typeface="+mn-ea"/>
                <a:cs typeface="+mn-cs"/>
              </a:rPr>
              <a:t> Patronat d'Apostes i el Consorci del Patrimoni de Sitges (calculat en base a la part fixa dels imports de licitació i adjudicació), es situa en </a:t>
            </a:r>
            <a:r>
              <a:rPr kumimoji="0" lang="ca-ES" sz="1600" b="1" i="0" u="none" strike="noStrike" kern="1200" cap="none" spc="0" normalizeH="0" baseline="0" noProof="0" dirty="0">
                <a:ln>
                  <a:noFill/>
                </a:ln>
                <a:solidFill>
                  <a:prstClr val="black"/>
                </a:solidFill>
                <a:effectLst/>
                <a:uLnTx/>
                <a:uFillTx/>
                <a:latin typeface="Arial"/>
                <a:ea typeface="+mn-ea"/>
                <a:cs typeface="+mn-cs"/>
              </a:rPr>
              <a:t>12,9</a:t>
            </a:r>
            <a:r>
              <a:rPr kumimoji="0" lang="ca-ES" sz="1600" b="0" i="0" u="none" strike="noStrike" kern="1200" cap="none" spc="0" normalizeH="0" baseline="0" noProof="0" dirty="0">
                <a:ln>
                  <a:noFill/>
                </a:ln>
                <a:solidFill>
                  <a:prstClr val="black"/>
                </a:solidFill>
                <a:effectLst/>
                <a:uLnTx/>
                <a:uFillTx/>
                <a:latin typeface="Arial"/>
                <a:ea typeface="+mn-ea"/>
                <a:cs typeface="+mn-cs"/>
              </a:rPr>
              <a:t>% sobre l’import fix aprovat. El percentatge més elevat el presenten els contractes d’obres (17,1%). Atenent al procediment, el que presenta el percentatge més alt és el procediment Simplificat-Sumari (19,1%)</a:t>
            </a:r>
          </a:p>
          <a:p>
            <a:pPr marL="284400" marR="0" lvl="0" indent="0" algn="just" defTabSz="914400" fontAlgn="auto">
              <a:lnSpc>
                <a:spcPct val="100000"/>
              </a:lnSpc>
              <a:spcBef>
                <a:spcPts val="0"/>
              </a:spcBef>
              <a:spcAft>
                <a:spcPts val="0"/>
              </a:spcAft>
              <a:buClrTx/>
              <a:buSzTx/>
              <a:buFontTx/>
              <a:buNone/>
              <a:tabLst/>
              <a:defRPr/>
            </a:pPr>
            <a:endParaRPr lang="ca-ES" sz="1600" dirty="0">
              <a:solidFill>
                <a:prstClr val="black"/>
              </a:solidFill>
              <a:latin typeface="Arial"/>
            </a:endParaRPr>
          </a:p>
        </p:txBody>
      </p:sp>
    </p:spTree>
    <p:extLst>
      <p:ext uri="{BB962C8B-B14F-4D97-AF65-F5344CB8AC3E}">
        <p14:creationId xmlns:p14="http://schemas.microsoft.com/office/powerpoint/2010/main" val="40604346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82A60F-058C-4765-9A07-528C9FA693A7}"/>
              </a:ext>
            </a:extLst>
          </p:cNvPr>
          <p:cNvSpPr txBox="1"/>
          <p:nvPr/>
        </p:nvSpPr>
        <p:spPr>
          <a:xfrm>
            <a:off x="94687" y="527862"/>
            <a:ext cx="6291826" cy="7232749"/>
          </a:xfrm>
          <a:prstGeom prst="rect">
            <a:avLst/>
          </a:prstGeom>
          <a:noFill/>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5701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000" algn="l"/>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CONCURRÈNCIA</a:t>
            </a: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 concurrència, la </a:t>
            </a:r>
            <a:r>
              <a:rPr kumimoji="0" lang="ca-ES" sz="1600" b="1" i="0" u="none" strike="noStrike" kern="1200" cap="none" spc="0" normalizeH="0" baseline="0" noProof="0" dirty="0">
                <a:ln>
                  <a:noFill/>
                </a:ln>
                <a:solidFill>
                  <a:prstClr val="black"/>
                </a:solidFill>
                <a:effectLst/>
                <a:uLnTx/>
                <a:uFillTx/>
                <a:latin typeface="Arial"/>
                <a:ea typeface="+mn-ea"/>
                <a:cs typeface="+mn-cs"/>
              </a:rPr>
              <a:t>ràtio licitadors per adjudicació o índex de concurrència </a:t>
            </a:r>
            <a:r>
              <a:rPr kumimoji="0" lang="ca-ES" sz="1600" b="0" i="0" u="none" strike="noStrike" kern="1200" cap="none" spc="0" normalizeH="0" baseline="0" noProof="0" dirty="0">
                <a:ln>
                  <a:noFill/>
                </a:ln>
                <a:solidFill>
                  <a:prstClr val="black"/>
                </a:solidFill>
                <a:effectLst/>
                <a:uLnTx/>
                <a:uFillTx/>
                <a:latin typeface="Arial"/>
                <a:ea typeface="+mn-ea"/>
                <a:cs typeface="+mn-cs"/>
              </a:rPr>
              <a:t>es situa, en </a:t>
            </a:r>
            <a:r>
              <a:rPr lang="ca-ES" sz="1600" dirty="0">
                <a:solidFill>
                  <a:prstClr val="black"/>
                </a:solidFill>
                <a:latin typeface="Arial"/>
              </a:rPr>
              <a:t>2024</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b="1" dirty="0">
                <a:solidFill>
                  <a:prstClr val="black"/>
                </a:solidFill>
                <a:latin typeface="Arial"/>
              </a:rPr>
              <a:t>3,9</a:t>
            </a:r>
            <a:r>
              <a:rPr kumimoji="0" lang="ca-ES" sz="1600" b="0" i="0" u="none" strike="noStrike" kern="1200" cap="none" spc="0" normalizeH="0" baseline="0" noProof="0" dirty="0">
                <a:ln>
                  <a:noFill/>
                </a:ln>
                <a:solidFill>
                  <a:prstClr val="black"/>
                </a:solidFill>
                <a:effectLst/>
                <a:uLnTx/>
                <a:uFillTx/>
                <a:latin typeface="Arial"/>
                <a:ea typeface="+mn-ea"/>
                <a:cs typeface="+mn-cs"/>
              </a:rPr>
              <a:t> empreses licitadores per adjudicació.</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d’obres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presenten la concurrència és mes alta, </a:t>
            </a:r>
            <a:r>
              <a:rPr kumimoji="0" lang="ca-ES" sz="1600" b="1" i="0" u="none" strike="noStrike" kern="1200" cap="none" spc="0" normalizeH="0" baseline="0" noProof="0" dirty="0">
                <a:ln>
                  <a:noFill/>
                </a:ln>
                <a:solidFill>
                  <a:prstClr val="black"/>
                </a:solidFill>
                <a:effectLst/>
                <a:uLnTx/>
                <a:uFillTx/>
                <a:latin typeface="Arial"/>
                <a:ea typeface="+mn-ea"/>
                <a:cs typeface="+mn-cs"/>
              </a:rPr>
              <a:t>5,7</a:t>
            </a:r>
            <a:r>
              <a:rPr kumimoji="0" lang="ca-ES" sz="1600" b="0" i="0" u="none" strike="noStrike" kern="1200" cap="none" spc="0" normalizeH="0" baseline="0" noProof="0" dirty="0">
                <a:ln>
                  <a:noFill/>
                </a:ln>
                <a:solidFill>
                  <a:prstClr val="black"/>
                </a:solidFill>
                <a:effectLst/>
                <a:uLnTx/>
                <a:uFillTx/>
                <a:latin typeface="Arial"/>
                <a:ea typeface="+mn-ea"/>
                <a:cs typeface="+mn-cs"/>
              </a:rPr>
              <a:t> licitadors per adjudicació. </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Si s'atén al tipus de procediment, 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per Procediment Obert Simplificat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 obtenen la ràtio licitadors per adjudicació més elevada amb </a:t>
            </a:r>
            <a:r>
              <a:rPr kumimoji="0" lang="ca-ES" sz="1600" b="1" i="0" u="none" strike="noStrike" kern="1200" cap="none" spc="0" normalizeH="0" baseline="0" noProof="0" dirty="0">
                <a:ln>
                  <a:noFill/>
                </a:ln>
                <a:solidFill>
                  <a:prstClr val="black"/>
                </a:solidFill>
                <a:effectLst/>
                <a:uLnTx/>
                <a:uFillTx/>
                <a:latin typeface="Arial"/>
                <a:ea typeface="+mn-ea"/>
                <a:cs typeface="+mn-cs"/>
              </a:rPr>
              <a:t>4,5</a:t>
            </a:r>
            <a:r>
              <a:rPr lang="ca-ES" sz="1600" b="1" dirty="0">
                <a:solidFill>
                  <a:prstClr val="black"/>
                </a:solidFill>
                <a:latin typeface="Arial"/>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La concurrència en els acords marc es situa en 6,7 licitadors per adjudicació.</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a:t>
            </a:r>
            <a:r>
              <a:rPr kumimoji="0" lang="ca-ES" sz="1600" b="1" i="0" u="none" strike="noStrike" kern="1200" cap="none" spc="0" normalizeH="0" baseline="0" noProof="0" dirty="0">
                <a:ln>
                  <a:noFill/>
                </a:ln>
                <a:solidFill>
                  <a:prstClr val="black"/>
                </a:solidFill>
                <a:effectLst/>
                <a:uLnTx/>
                <a:uFillTx/>
                <a:latin typeface="Arial"/>
                <a:ea typeface="+mn-ea"/>
                <a:cs typeface="+mn-cs"/>
              </a:rPr>
              <a:t>percentatge de licitacions amb una sola oferta </a:t>
            </a:r>
            <a:r>
              <a:rPr kumimoji="0" lang="ca-ES" sz="1600" b="0" i="0" u="none" strike="noStrike" kern="1200" cap="none" spc="0" normalizeH="0" baseline="0" noProof="0" dirty="0">
                <a:ln>
                  <a:noFill/>
                </a:ln>
                <a:solidFill>
                  <a:prstClr val="black"/>
                </a:solidFill>
                <a:effectLst/>
                <a:uLnTx/>
                <a:uFillTx/>
                <a:latin typeface="Arial"/>
                <a:ea typeface="+mn-ea"/>
                <a:cs typeface="+mn-cs"/>
              </a:rPr>
              <a:t>suposa el </a:t>
            </a:r>
            <a:r>
              <a:rPr lang="ca-ES" sz="1600" b="1" dirty="0">
                <a:solidFill>
                  <a:prstClr val="black"/>
                </a:solidFill>
                <a:latin typeface="Arial"/>
              </a:rPr>
              <a:t>27</a:t>
            </a:r>
            <a:r>
              <a:rPr kumimoji="0" lang="ca-ES" sz="1600" b="1" i="0" u="none" strike="noStrike" kern="1200" cap="none" spc="0" normalizeH="0" baseline="0" noProof="0" dirty="0">
                <a:ln>
                  <a:noFill/>
                </a:ln>
                <a:solidFill>
                  <a:prstClr val="black"/>
                </a:solidFill>
                <a:effectLst/>
                <a:uLnTx/>
                <a:uFillTx/>
                <a:latin typeface="Arial"/>
                <a:ea typeface="+mn-ea"/>
                <a:cs typeface="+mn-cs"/>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d’adjudicacions per procediment obert.</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5040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Són les licitacions de serveis les que presenten un major percentatge de licitacions amb una sola oferta, </a:t>
            </a:r>
            <a:r>
              <a:rPr lang="ca-ES" sz="1600" dirty="0">
                <a:solidFill>
                  <a:prstClr val="black"/>
                </a:solidFill>
                <a:latin typeface="Arial"/>
              </a:rPr>
              <a:t>el 35</a:t>
            </a:r>
            <a:r>
              <a:rPr kumimoji="0" lang="ca-ES" sz="1600" b="0" i="0" u="none" strike="noStrike" kern="1200" cap="none" spc="0" normalizeH="0" baseline="0" noProof="0" dirty="0">
                <a:ln>
                  <a:noFill/>
                </a:ln>
                <a:solidFill>
                  <a:prstClr val="black"/>
                </a:solidFill>
                <a:effectLst/>
                <a:uLnTx/>
                <a:uFillTx/>
                <a:latin typeface="Arial"/>
                <a:ea typeface="+mn-ea"/>
                <a:cs typeface="+mn-cs"/>
              </a:rPr>
              <a:t>% del total.</a:t>
            </a: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Són les licitacions per procediment simplificat-sumari les que presenten un major percentatge de licitacions amb una sola oferta, el 36% del total d’adjudicacions.</a:t>
            </a:r>
          </a:p>
          <a:p>
            <a:pPr marL="5040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5040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En 2024 s’han declarat deserts el 6% del total dels lots licitats per procediments oberts.</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Contenidor de número de diapositiva 4">
            <a:extLst>
              <a:ext uri="{FF2B5EF4-FFF2-40B4-BE49-F238E27FC236}">
                <a16:creationId xmlns:a16="http://schemas.microsoft.com/office/drawing/2014/main" id="{D71FE38F-0B1E-4583-9FDB-22799039362E}"/>
              </a:ext>
            </a:extLst>
          </p:cNvPr>
          <p:cNvSpPr>
            <a:spLocks noGrp="1"/>
          </p:cNvSpPr>
          <p:nvPr>
            <p:ph type="sldNum" sz="quarter" idx="12"/>
          </p:nvPr>
        </p:nvSpPr>
        <p:spPr>
          <a:xfrm>
            <a:off x="5961413" y="11300181"/>
            <a:ext cx="425100" cy="649111"/>
          </a:xfrm>
        </p:spPr>
        <p:txBody>
          <a:bodyPr/>
          <a:lstStyle/>
          <a:p>
            <a:fld id="{69A02D07-1340-466E-8F89-ABB91E672000}" type="slidenum">
              <a:rPr lang="ca-ES" b="1" smtClean="0">
                <a:solidFill>
                  <a:schemeClr val="tx1"/>
                </a:solidFill>
              </a:rPr>
              <a:t>69</a:t>
            </a:fld>
            <a:endParaRPr lang="ca-ES" b="1" dirty="0">
              <a:solidFill>
                <a:schemeClr val="tx1"/>
              </a:solidFill>
            </a:endParaRPr>
          </a:p>
        </p:txBody>
      </p:sp>
      <p:sp>
        <p:nvSpPr>
          <p:cNvPr id="6" name="QuadreDeText 5">
            <a:extLst>
              <a:ext uri="{FF2B5EF4-FFF2-40B4-BE49-F238E27FC236}">
                <a16:creationId xmlns:a16="http://schemas.microsoft.com/office/drawing/2014/main" id="{A5DBB468-9F4B-7E3F-5014-D9E7567A50C6}"/>
              </a:ext>
            </a:extLst>
          </p:cNvPr>
          <p:cNvSpPr txBox="1"/>
          <p:nvPr/>
        </p:nvSpPr>
        <p:spPr>
          <a:xfrm>
            <a:off x="399029" y="7760611"/>
            <a:ext cx="6059941" cy="3293209"/>
          </a:xfrm>
          <a:prstGeom prst="rect">
            <a:avLst/>
          </a:prstGeom>
          <a:noFill/>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TIPOLOGIA D’EMPRESES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tipologia de les empreses adjudicatàries</a:t>
            </a:r>
            <a:r>
              <a:rPr lang="ca-ES" sz="1600" dirty="0">
                <a:solidFill>
                  <a:prstClr val="black"/>
                </a:solidFill>
                <a:latin typeface="Arial"/>
              </a:rPr>
              <a:t> per</a:t>
            </a:r>
            <a:r>
              <a:rPr kumimoji="0" lang="ca-ES" sz="1600" b="0" i="0" u="none" strike="noStrike" kern="1200" cap="none" spc="0" normalizeH="0" baseline="0" noProof="0" dirty="0">
                <a:ln>
                  <a:noFill/>
                </a:ln>
                <a:solidFill>
                  <a:prstClr val="black"/>
                </a:solidFill>
                <a:effectLst/>
                <a:uLnTx/>
                <a:uFillTx/>
                <a:latin typeface="Arial"/>
                <a:ea typeface="+mn-ea"/>
                <a:cs typeface="+mn-cs"/>
              </a:rPr>
              <a:t> procediments oberts adjudicats al llarg de 2024, presenta la següent distribució, pel que fa al nombre: el 8</a:t>
            </a:r>
            <a:r>
              <a:rPr lang="ca-ES" sz="1600" dirty="0">
                <a:solidFill>
                  <a:prstClr val="black"/>
                </a:solidFill>
                <a:latin typeface="Arial"/>
              </a:rPr>
              <a:t>2</a:t>
            </a:r>
            <a:r>
              <a:rPr kumimoji="0" lang="ca-ES" sz="1600" b="0" i="0" u="none" strike="noStrike" kern="1200" cap="none" spc="0" normalizeH="0" baseline="0" noProof="0" dirty="0">
                <a:ln>
                  <a:noFill/>
                </a:ln>
                <a:solidFill>
                  <a:prstClr val="black"/>
                </a:solidFill>
                <a:effectLst/>
                <a:uLnTx/>
                <a:uFillTx/>
                <a:latin typeface="Arial"/>
                <a:ea typeface="+mn-ea"/>
                <a:cs typeface="+mn-cs"/>
              </a:rPr>
              <a:t>% han estat pimes, el 13%, grans </a:t>
            </a:r>
            <a:r>
              <a:rPr lang="ca-ES" sz="1600" dirty="0">
                <a:solidFill>
                  <a:prstClr val="black"/>
                </a:solidFill>
                <a:latin typeface="Arial"/>
              </a:rPr>
              <a:t>e</a:t>
            </a:r>
            <a:r>
              <a:rPr kumimoji="0" lang="ca-ES" sz="1600" b="0" i="0" u="none" strike="noStrike" kern="1200" cap="none" spc="0" normalizeH="0" baseline="0" noProof="0" dirty="0" err="1">
                <a:ln>
                  <a:noFill/>
                </a:ln>
                <a:solidFill>
                  <a:prstClr val="black"/>
                </a:solidFill>
                <a:effectLst/>
                <a:uLnTx/>
                <a:uFillTx/>
                <a:latin typeface="Arial"/>
                <a:ea typeface="+mn-ea"/>
                <a:cs typeface="+mn-cs"/>
              </a:rPr>
              <a:t>mpreses</a:t>
            </a:r>
            <a:r>
              <a:rPr kumimoji="0" lang="ca-ES" sz="1600" b="0" i="0" u="none" strike="noStrike" kern="1200" cap="none" spc="0" normalizeH="0" baseline="0" noProof="0" dirty="0">
                <a:ln>
                  <a:noFill/>
                </a:ln>
                <a:solidFill>
                  <a:prstClr val="black"/>
                </a:solidFill>
                <a:effectLst/>
                <a:uLnTx/>
                <a:uFillTx/>
                <a:latin typeface="Arial"/>
                <a:ea typeface="+mn-ea"/>
                <a:cs typeface="+mn-cs"/>
              </a:rPr>
              <a:t> i el 5 % restant altres tipus d’empresa.</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a:t>
            </a:r>
            <a:r>
              <a:rPr lang="ca-ES" sz="1600" dirty="0">
                <a:solidFill>
                  <a:prstClr val="black"/>
                </a:solidFill>
                <a:latin typeface="Arial"/>
              </a:rPr>
              <a:t>fa a l’import, el 83% de l’import tota adjudicat ha estat a pimes el 15% a grans empreses i el 2% a altres tipologies.</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La tipologia </a:t>
            </a:r>
            <a:r>
              <a:rPr lang="ca-ES" sz="1600" dirty="0">
                <a:solidFill>
                  <a:prstClr val="black"/>
                </a:solidFill>
                <a:latin typeface="Arial"/>
              </a:rPr>
              <a:t>de les empreses licitadores (només referida a les àrees de la corporació) presenta els percentatges següents: 87% pimes, 9% grans empreses i 4% altres tipologies.</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9281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975A2BB-5042-4CA9-B02F-5DBE9453B167}"/>
              </a:ext>
            </a:extLst>
          </p:cNvPr>
          <p:cNvSpPr txBox="1"/>
          <p:nvPr/>
        </p:nvSpPr>
        <p:spPr>
          <a:xfrm>
            <a:off x="636097" y="340578"/>
            <a:ext cx="5582763" cy="3293209"/>
          </a:xfrm>
          <a:prstGeom prst="rect">
            <a:avLst/>
          </a:prstGeom>
          <a:noFill/>
        </p:spPr>
        <p:txBody>
          <a:bodyPr wrap="square" rtlCol="0">
            <a:spAutoFit/>
          </a:bodyPr>
          <a:lstStyle/>
          <a:p>
            <a:pPr defTabSz="914400"/>
            <a:r>
              <a:rPr lang="ca-ES" sz="1600" b="1" dirty="0">
                <a:solidFill>
                  <a:srgbClr val="0000FF"/>
                </a:solidFill>
                <a:latin typeface="Arial"/>
              </a:rPr>
              <a:t>1. ADJUDICACIONS</a:t>
            </a:r>
          </a:p>
          <a:p>
            <a:pPr defTabSz="914400"/>
            <a:endParaRPr lang="ca-ES" sz="1600" b="1" dirty="0">
              <a:solidFill>
                <a:srgbClr val="0000FF"/>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L’activitat contractual analitzada en aquest primer epígraf recull les adjudicacions promogudes des de les diferents àrees de la corporació i del seu sector públic efectuades al llarg de 2024, independentment de les dates de tramitació o any de la seva execució.</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En la taula següent es presenta l’activitat contractual que es concreta en un total de </a:t>
            </a:r>
            <a:r>
              <a:rPr lang="ca-ES" sz="1600" b="1" dirty="0">
                <a:solidFill>
                  <a:srgbClr val="0000FF"/>
                </a:solidFill>
                <a:latin typeface="Arial" panose="020B0604020202020204" pitchFamily="34" charset="0"/>
                <a:cs typeface="Arial" panose="020B0604020202020204" pitchFamily="34" charset="0"/>
              </a:rPr>
              <a:t>637</a:t>
            </a:r>
            <a:r>
              <a:rPr lang="ca-ES" sz="1600" b="1" dirty="0">
                <a:solidFill>
                  <a:prstClr val="black"/>
                </a:solidFill>
                <a:latin typeface="Arial" panose="020B0604020202020204" pitchFamily="34" charset="0"/>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adjudicacions per un import global de </a:t>
            </a:r>
            <a:r>
              <a:rPr lang="ca-ES" sz="1600" b="1" dirty="0">
                <a:solidFill>
                  <a:srgbClr val="0000FF"/>
                </a:solidFill>
                <a:latin typeface="Arial" panose="020B0604020202020204" pitchFamily="34" charset="0"/>
                <a:cs typeface="Arial" panose="020B0604020202020204" pitchFamily="34" charset="0"/>
              </a:rPr>
              <a:t>102.559.600,75 € </a:t>
            </a:r>
            <a:r>
              <a:rPr lang="ca-ES" sz="1600" dirty="0">
                <a:latin typeface="Arial" panose="020B0604020202020204" pitchFamily="34" charset="0"/>
                <a:cs typeface="Arial" panose="020B0604020202020204" pitchFamily="34" charset="0"/>
              </a:rPr>
              <a:t>amb el detall que mostra la següent taula:</a:t>
            </a:r>
          </a:p>
        </p:txBody>
      </p:sp>
      <p:sp>
        <p:nvSpPr>
          <p:cNvPr id="4" name="Contenidor de número de diapositiva 3">
            <a:extLst>
              <a:ext uri="{FF2B5EF4-FFF2-40B4-BE49-F238E27FC236}">
                <a16:creationId xmlns:a16="http://schemas.microsoft.com/office/drawing/2014/main" id="{E621A889-3A51-4E8D-8860-3B1783BDC79B}"/>
              </a:ext>
            </a:extLst>
          </p:cNvPr>
          <p:cNvSpPr>
            <a:spLocks noGrp="1"/>
          </p:cNvSpPr>
          <p:nvPr>
            <p:ph type="sldNum" sz="quarter" idx="12"/>
          </p:nvPr>
        </p:nvSpPr>
        <p:spPr>
          <a:xfrm>
            <a:off x="6099349" y="11300181"/>
            <a:ext cx="287163" cy="649111"/>
          </a:xfrm>
        </p:spPr>
        <p:txBody>
          <a:bodyPr/>
          <a:lstStyle/>
          <a:p>
            <a:fld id="{69A02D07-1340-466E-8F89-ABB91E672000}" type="slidenum">
              <a:rPr lang="ca-ES" b="1" smtClean="0">
                <a:solidFill>
                  <a:schemeClr val="tx1"/>
                </a:solidFill>
              </a:rPr>
              <a:t>7</a:t>
            </a:fld>
            <a:endParaRPr lang="ca-ES" b="1" dirty="0">
              <a:solidFill>
                <a:schemeClr val="tx1"/>
              </a:solidFill>
            </a:endParaRPr>
          </a:p>
        </p:txBody>
      </p:sp>
      <p:sp>
        <p:nvSpPr>
          <p:cNvPr id="5" name="QuadreDeText 4">
            <a:extLst>
              <a:ext uri="{FF2B5EF4-FFF2-40B4-BE49-F238E27FC236}">
                <a16:creationId xmlns:a16="http://schemas.microsoft.com/office/drawing/2014/main" id="{7005C5A7-8327-BBB3-679A-233572CFDAB4}"/>
              </a:ext>
            </a:extLst>
          </p:cNvPr>
          <p:cNvSpPr txBox="1"/>
          <p:nvPr/>
        </p:nvSpPr>
        <p:spPr>
          <a:xfrm>
            <a:off x="727968" y="8531664"/>
            <a:ext cx="5658544" cy="1077218"/>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Del total de les adjudicacions de 2024, el 81% correspon a les Àrees de la Corporació i el 19% al seu sector públic. Pel que fa als imports, els percentatges es situen en el 88% i el 12%.</a:t>
            </a:r>
          </a:p>
        </p:txBody>
      </p:sp>
      <p:pic>
        <p:nvPicPr>
          <p:cNvPr id="6" name="Imatge 5">
            <a:extLst>
              <a:ext uri="{FF2B5EF4-FFF2-40B4-BE49-F238E27FC236}">
                <a16:creationId xmlns:a16="http://schemas.microsoft.com/office/drawing/2014/main" id="{3EA5E445-BBAE-16B9-16BF-3E7588496BA1}"/>
              </a:ext>
            </a:extLst>
          </p:cNvPr>
          <p:cNvPicPr>
            <a:picLocks noChangeAspect="1"/>
          </p:cNvPicPr>
          <p:nvPr/>
        </p:nvPicPr>
        <p:blipFill>
          <a:blip r:embed="rId2"/>
          <a:stretch>
            <a:fillRect/>
          </a:stretch>
        </p:blipFill>
        <p:spPr>
          <a:xfrm>
            <a:off x="495522" y="5664414"/>
            <a:ext cx="3197243" cy="2218657"/>
          </a:xfrm>
          <a:prstGeom prst="rect">
            <a:avLst/>
          </a:prstGeom>
        </p:spPr>
      </p:pic>
      <p:pic>
        <p:nvPicPr>
          <p:cNvPr id="8" name="Imatge 7">
            <a:extLst>
              <a:ext uri="{FF2B5EF4-FFF2-40B4-BE49-F238E27FC236}">
                <a16:creationId xmlns:a16="http://schemas.microsoft.com/office/drawing/2014/main" id="{7262D59E-0DBA-06B6-7241-E3AB928E4451}"/>
              </a:ext>
            </a:extLst>
          </p:cNvPr>
          <p:cNvPicPr>
            <a:picLocks noChangeAspect="1"/>
          </p:cNvPicPr>
          <p:nvPr/>
        </p:nvPicPr>
        <p:blipFill>
          <a:blip r:embed="rId3"/>
          <a:stretch>
            <a:fillRect/>
          </a:stretch>
        </p:blipFill>
        <p:spPr>
          <a:xfrm>
            <a:off x="3326330" y="5664414"/>
            <a:ext cx="2892530" cy="2192850"/>
          </a:xfrm>
          <a:prstGeom prst="rect">
            <a:avLst/>
          </a:prstGeom>
        </p:spPr>
      </p:pic>
      <p:pic>
        <p:nvPicPr>
          <p:cNvPr id="7" name="Imatge 6">
            <a:extLst>
              <a:ext uri="{FF2B5EF4-FFF2-40B4-BE49-F238E27FC236}">
                <a16:creationId xmlns:a16="http://schemas.microsoft.com/office/drawing/2014/main" id="{7328FBD0-89EB-B455-F0C0-CAD4AC9C144E}"/>
              </a:ext>
            </a:extLst>
          </p:cNvPr>
          <p:cNvPicPr>
            <a:picLocks noChangeAspect="1"/>
          </p:cNvPicPr>
          <p:nvPr/>
        </p:nvPicPr>
        <p:blipFill>
          <a:blip r:embed="rId4"/>
          <a:stretch>
            <a:fillRect/>
          </a:stretch>
        </p:blipFill>
        <p:spPr>
          <a:xfrm>
            <a:off x="960503" y="3878764"/>
            <a:ext cx="4933950" cy="1111250"/>
          </a:xfrm>
          <a:prstGeom prst="rect">
            <a:avLst/>
          </a:prstGeom>
        </p:spPr>
      </p:pic>
    </p:spTree>
    <p:extLst>
      <p:ext uri="{BB962C8B-B14F-4D97-AF65-F5344CB8AC3E}">
        <p14:creationId xmlns:p14="http://schemas.microsoft.com/office/powerpoint/2010/main" val="3299797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14BBDD-FBCC-4432-BB4B-3C22A38D6973}"/>
              </a:ext>
            </a:extLst>
          </p:cNvPr>
          <p:cNvSpPr txBox="1"/>
          <p:nvPr/>
        </p:nvSpPr>
        <p:spPr>
          <a:xfrm>
            <a:off x="227889" y="2883844"/>
            <a:ext cx="6255656" cy="846385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RESERVA SOCIAL </a:t>
            </a:r>
          </a:p>
          <a:p>
            <a:pPr marR="0" lvl="0" algn="just" defTabSz="914400" rtl="0" eaLnBrk="1" fontAlgn="auto" latinLnBrk="0" hangingPunct="1">
              <a:lnSpc>
                <a:spcPct val="100000"/>
              </a:lnSpc>
              <a:spcBef>
                <a:spcPts val="0"/>
              </a:spcBef>
              <a:spcAft>
                <a:spcPts val="0"/>
              </a:spcAft>
              <a:buClrTx/>
              <a:buSzTx/>
              <a:tabLst/>
              <a:defRPr/>
            </a:pPr>
            <a:r>
              <a:rPr kumimoji="0" lang="ca-ES" sz="1600" i="1" u="none" strike="noStrike" kern="1200" cap="none" spc="0" normalizeH="0" baseline="0" noProof="0" dirty="0">
                <a:ln>
                  <a:noFill/>
                </a:ln>
                <a:solidFill>
                  <a:srgbClr val="C00000"/>
                </a:solidFill>
                <a:effectLst/>
                <a:uLnTx/>
                <a:uFillTx/>
                <a:latin typeface="Arial"/>
                <a:ea typeface="+mn-ea"/>
                <a:cs typeface="+mn-cs"/>
              </a:rPr>
              <a:t>     (no inclou el sector públic)</a:t>
            </a:r>
          </a:p>
          <a:p>
            <a:pPr marR="0" lvl="0" algn="just" defTabSz="914400" rtl="0" eaLnBrk="1" fontAlgn="auto" latinLnBrk="0" hangingPunct="1">
              <a:lnSpc>
                <a:spcPct val="100000"/>
              </a:lnSpc>
              <a:spcBef>
                <a:spcPts val="0"/>
              </a:spcBef>
              <a:spcAft>
                <a:spcPts val="0"/>
              </a:spcAft>
              <a:buClrTx/>
              <a:buSzTx/>
              <a:tabLst/>
              <a:defRPr/>
            </a:pPr>
            <a:endParaRPr kumimoji="0" lang="ca-ES" sz="1600" i="1"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 adjudicat un contracte, amb reserva social, de subministrament de productes de xarcuteria promogut des de la Gerència de Serveis Residencials d’Estades Temporals i Respir per un import de 72.703,60€. Si considerem la despesa anualitzada, la corresponent a 2024 ha estat de 212.872,06€</a:t>
            </a: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CLÀUSULES MEDIAMBIENTALS I SOCIALS</a:t>
            </a:r>
          </a:p>
          <a:p>
            <a:pPr marR="0" lvl="0" algn="just" defTabSz="914400" rtl="0" eaLnBrk="1" fontAlgn="auto" latinLnBrk="0" hangingPunct="1">
              <a:lnSpc>
                <a:spcPct val="100000"/>
              </a:lnSpc>
              <a:spcBef>
                <a:spcPts val="0"/>
              </a:spcBef>
              <a:spcAft>
                <a:spcPts val="0"/>
              </a:spcAft>
              <a:buClrTx/>
              <a:buSzTx/>
              <a:tabLst/>
              <a:defRPr/>
            </a:pPr>
            <a:r>
              <a:rPr kumimoji="0" lang="ca-ES" sz="1600" b="1" i="1" u="none" strike="noStrike" kern="1200" cap="none" spc="0" normalizeH="0" baseline="0" noProof="0" dirty="0">
                <a:ln>
                  <a:noFill/>
                </a:ln>
                <a:solidFill>
                  <a:srgbClr val="C00000"/>
                </a:solidFill>
                <a:effectLst/>
                <a:uLnTx/>
                <a:uFillTx/>
                <a:latin typeface="Arial"/>
                <a:ea typeface="+mn-ea"/>
                <a:cs typeface="+mn-cs"/>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mediambientals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dirty="0">
                <a:solidFill>
                  <a:prstClr val="black"/>
                </a:solidFill>
                <a:latin typeface="Arial"/>
              </a:rPr>
              <a:t>aquest període </a:t>
            </a:r>
            <a:r>
              <a:rPr kumimoji="0" lang="ca-ES" sz="1600" b="0" i="0" u="none" strike="noStrike" kern="1200" cap="none" spc="0" normalizeH="0" baseline="0" noProof="0" dirty="0">
                <a:ln>
                  <a:noFill/>
                </a:ln>
                <a:solidFill>
                  <a:prstClr val="black"/>
                </a:solidFill>
                <a:effectLst/>
                <a:uLnTx/>
                <a:uFillTx/>
                <a:latin typeface="Arial"/>
                <a:ea typeface="+mn-ea"/>
                <a:cs typeface="+mn-cs"/>
              </a:rPr>
              <a:t>s’han adjudicat </a:t>
            </a:r>
            <a:r>
              <a:rPr kumimoji="0" lang="ca-ES" sz="1600" b="1" i="0" u="none" strike="noStrike" kern="1200" cap="none" spc="0" normalizeH="0" baseline="0" noProof="0" dirty="0">
                <a:ln>
                  <a:noFill/>
                </a:ln>
                <a:solidFill>
                  <a:prstClr val="black"/>
                </a:solidFill>
                <a:effectLst/>
                <a:uLnTx/>
                <a:uFillTx/>
                <a:latin typeface="Arial"/>
                <a:ea typeface="+mn-ea"/>
                <a:cs typeface="+mn-cs"/>
              </a:rPr>
              <a:t>91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31.154.765,93€</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18% del nombre total d’adjudicacions i el 34% del total del volum econòmic adjudicat al llarg d’aquest període.</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socials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aquest període s’han adjudicat</a:t>
            </a:r>
            <a:r>
              <a:rPr kumimoji="0" lang="ca-ES" sz="1600" b="1" i="0" u="none" strike="noStrike" kern="1200" cap="none" spc="0" normalizeH="0" baseline="0" noProof="0" dirty="0">
                <a:ln>
                  <a:noFill/>
                </a:ln>
                <a:solidFill>
                  <a:prstClr val="black"/>
                </a:solidFill>
                <a:effectLst/>
                <a:uLnTx/>
                <a:uFillTx/>
                <a:latin typeface="Arial"/>
                <a:ea typeface="+mn-ea"/>
                <a:cs typeface="+mn-cs"/>
              </a:rPr>
              <a:t> 3</a:t>
            </a:r>
            <a:r>
              <a:rPr lang="ca-ES" sz="1600" b="1" dirty="0">
                <a:solidFill>
                  <a:prstClr val="black"/>
                </a:solidFill>
                <a:latin typeface="Arial"/>
              </a:rPr>
              <a:t>39</a:t>
            </a:r>
            <a:r>
              <a:rPr kumimoji="0" lang="ca-ES" sz="1600" b="1" i="0" u="none" strike="noStrike" kern="1200" cap="none" spc="0" normalizeH="0" baseline="0" noProof="0" dirty="0">
                <a:ln>
                  <a:noFill/>
                </a:ln>
                <a:solidFill>
                  <a:prstClr val="black"/>
                </a:solidFill>
                <a:effectLst/>
                <a:uLnTx/>
                <a:uFillTx/>
                <a:latin typeface="Arial"/>
                <a:ea typeface="+mn-ea"/>
                <a:cs typeface="+mn-cs"/>
              </a:rPr>
              <a:t>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amb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71.049.026,96€</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66% del nombre total d’adjudicacions i el </a:t>
            </a:r>
            <a:r>
              <a:rPr lang="ca-ES" sz="1600" dirty="0">
                <a:solidFill>
                  <a:prstClr val="black"/>
                </a:solidFill>
                <a:latin typeface="Arial"/>
              </a:rPr>
              <a:t>79</a:t>
            </a:r>
            <a:r>
              <a:rPr kumimoji="0" lang="ca-ES" sz="1600" b="0" i="0" u="none" strike="noStrike" kern="1200" cap="none" spc="0" normalizeH="0" baseline="0" noProof="0" dirty="0">
                <a:ln>
                  <a:noFill/>
                </a:ln>
                <a:solidFill>
                  <a:prstClr val="black"/>
                </a:solidFill>
                <a:effectLst/>
                <a:uLnTx/>
                <a:uFillTx/>
                <a:latin typeface="Arial"/>
                <a:ea typeface="+mn-ea"/>
                <a:cs typeface="+mn-cs"/>
              </a:rPr>
              <a:t>% del total del volum econòmic adjudicat.</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PR</a:t>
            </a:r>
            <a:r>
              <a:rPr lang="ca-ES" sz="1600" b="1" dirty="0">
                <a:solidFill>
                  <a:srgbClr val="C00000"/>
                </a:solidFill>
                <a:latin typeface="Arial"/>
              </a:rPr>
              <a:t>ÒRROGUES</a:t>
            </a:r>
          </a:p>
          <a:p>
            <a:pPr marR="0" lvl="0" algn="just" defTabSz="914400" rtl="0" eaLnBrk="1" fontAlgn="auto" latinLnBrk="0" hangingPunct="1">
              <a:lnSpc>
                <a:spcPct val="100000"/>
              </a:lnSpc>
              <a:spcBef>
                <a:spcPts val="0"/>
              </a:spcBef>
              <a:spcAft>
                <a:spcPts val="0"/>
              </a:spcAft>
              <a:buClrTx/>
              <a:buSzTx/>
              <a:tabLst/>
              <a:defRPr/>
            </a:pPr>
            <a:r>
              <a:rPr lang="ca-ES" sz="1600" b="1" dirty="0">
                <a:solidFill>
                  <a:srgbClr val="C00000"/>
                </a:solidFill>
                <a:latin typeface="Arial"/>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r>
              <a:rPr lang="ca-ES" sz="1600" b="1" dirty="0">
                <a:solidFill>
                  <a:srgbClr val="C00000"/>
                </a:solidFill>
                <a:latin typeface="Arial"/>
              </a:rPr>
              <a:t> </a:t>
            </a:r>
          </a:p>
          <a:p>
            <a:pPr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2024 s’ha aprovat un total de </a:t>
            </a:r>
            <a:r>
              <a:rPr lang="ca-ES" sz="1600" b="1" dirty="0">
                <a:solidFill>
                  <a:prstClr val="black"/>
                </a:solidFill>
                <a:latin typeface="Arial"/>
              </a:rPr>
              <a:t>212</a:t>
            </a:r>
            <a:r>
              <a:rPr kumimoji="0" lang="ca-ES" sz="1600" b="0" i="0" u="none" strike="noStrike" kern="1200" cap="none" spc="0" normalizeH="0" baseline="0" noProof="0" dirty="0">
                <a:ln>
                  <a:noFill/>
                </a:ln>
                <a:solidFill>
                  <a:prstClr val="black"/>
                </a:solidFill>
                <a:effectLst/>
                <a:uLnTx/>
                <a:uFillTx/>
                <a:latin typeface="Arial"/>
                <a:ea typeface="+mn-ea"/>
                <a:cs typeface="+mn-cs"/>
              </a:rPr>
              <a:t> pròrrogues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36.202.988,27€</a:t>
            </a:r>
            <a:r>
              <a:rPr kumimoji="0" lang="ca-ES" sz="1600" b="0" i="0" u="none" strike="noStrike" kern="1200" cap="none" spc="0" normalizeH="0" baseline="0" noProof="0" dirty="0">
                <a:ln>
                  <a:noFill/>
                </a:ln>
                <a:solidFill>
                  <a:prstClr val="black"/>
                </a:solidFill>
                <a:effectLst/>
                <a:uLnTx/>
                <a:uFillTx/>
                <a:latin typeface="Arial"/>
                <a:ea typeface="+mn-ea"/>
                <a:cs typeface="+mn-cs"/>
              </a:rPr>
              <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 51,9% del nombre total de pròrrogues corresponen a l’Àrea de Serveis Generals i Transició Digital.</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el 55</a:t>
            </a:r>
            <a:r>
              <a:rPr lang="ca-ES" sz="1600" dirty="0">
                <a:solidFill>
                  <a:prstClr val="black"/>
                </a:solidFill>
                <a:latin typeface="Arial"/>
              </a:rPr>
              <a:t>,6</a:t>
            </a:r>
            <a:r>
              <a:rPr kumimoji="0" lang="ca-ES" sz="1600" b="0" i="0" u="none" strike="noStrike" kern="1200" cap="none" spc="0" normalizeH="0" baseline="0" noProof="0" dirty="0">
                <a:ln>
                  <a:noFill/>
                </a:ln>
                <a:solidFill>
                  <a:prstClr val="black"/>
                </a:solidFill>
                <a:effectLst/>
                <a:uLnTx/>
                <a:uFillTx/>
                <a:latin typeface="Arial"/>
                <a:ea typeface="+mn-ea"/>
                <a:cs typeface="+mn-cs"/>
              </a:rPr>
              <a:t>% de l'import total l’</a:t>
            </a:r>
            <a:r>
              <a:rPr lang="ca-ES" sz="1600" dirty="0">
                <a:solidFill>
                  <a:prstClr val="black"/>
                </a:solidFill>
                <a:latin typeface="Arial"/>
              </a:rPr>
              <a:t>ha tramès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de Serveis Generals i Transició Digital</a:t>
            </a:r>
            <a:r>
              <a:rPr lang="ca-ES" sz="1600" dirty="0">
                <a:solidFill>
                  <a:prstClr val="black"/>
                </a:solidFill>
                <a:latin typeface="Arial"/>
              </a:rPr>
              <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 nombre, són les pròrrogues de serveis les més habituals</a:t>
            </a:r>
            <a:r>
              <a:rPr lang="ca-ES" sz="1600" dirty="0">
                <a:solidFill>
                  <a:prstClr val="black"/>
                </a:solidFill>
                <a:latin typeface="Arial"/>
              </a:rPr>
              <a:t> (75,9%).</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són els contractes de serveis els que suposen més volum econòmic (89,8%).</a:t>
            </a:r>
          </a:p>
        </p:txBody>
      </p:sp>
      <p:sp>
        <p:nvSpPr>
          <p:cNvPr id="5" name="Contenidor de número de diapositiva 4">
            <a:extLst>
              <a:ext uri="{FF2B5EF4-FFF2-40B4-BE49-F238E27FC236}">
                <a16:creationId xmlns:a16="http://schemas.microsoft.com/office/drawing/2014/main" id="{FC8D7E4C-A91A-433D-B742-207C7E98FB6C}"/>
              </a:ext>
            </a:extLst>
          </p:cNvPr>
          <p:cNvSpPr>
            <a:spLocks noGrp="1"/>
          </p:cNvSpPr>
          <p:nvPr>
            <p:ph type="sldNum" sz="quarter" idx="12"/>
          </p:nvPr>
        </p:nvSpPr>
        <p:spPr>
          <a:xfrm>
            <a:off x="5949537" y="11291925"/>
            <a:ext cx="460725" cy="649111"/>
          </a:xfrm>
        </p:spPr>
        <p:txBody>
          <a:bodyPr/>
          <a:lstStyle/>
          <a:p>
            <a:fld id="{69A02D07-1340-466E-8F89-ABB91E672000}" type="slidenum">
              <a:rPr lang="ca-ES" b="1" smtClean="0">
                <a:solidFill>
                  <a:schemeClr val="tx1"/>
                </a:solidFill>
              </a:rPr>
              <a:t>70</a:t>
            </a:fld>
            <a:endParaRPr lang="ca-ES" b="1">
              <a:solidFill>
                <a:schemeClr val="tx1"/>
              </a:solidFill>
            </a:endParaRPr>
          </a:p>
        </p:txBody>
      </p:sp>
      <p:sp>
        <p:nvSpPr>
          <p:cNvPr id="2" name="QuadreDeText 1">
            <a:extLst>
              <a:ext uri="{FF2B5EF4-FFF2-40B4-BE49-F238E27FC236}">
                <a16:creationId xmlns:a16="http://schemas.microsoft.com/office/drawing/2014/main" id="{E22061D3-36B1-3BBC-063D-38907DDF6846}"/>
              </a:ext>
            </a:extLst>
          </p:cNvPr>
          <p:cNvSpPr txBox="1"/>
          <p:nvPr/>
        </p:nvSpPr>
        <p:spPr>
          <a:xfrm>
            <a:off x="301172" y="575520"/>
            <a:ext cx="6109090" cy="2308324"/>
          </a:xfrm>
          <a:prstGeom prst="rect">
            <a:avLst/>
          </a:prstGeom>
          <a:noFill/>
        </p:spPr>
        <p:txBody>
          <a:bodyPr wrap="square" rtlCol="0">
            <a:spAutoFit/>
          </a:bodyPr>
          <a:lstStyle/>
          <a:p>
            <a:pPr marL="285750" indent="-285750">
              <a:buFont typeface="Arial" panose="020B0604020202020204" pitchFamily="34" charset="0"/>
              <a:buChar char="•"/>
            </a:pPr>
            <a:r>
              <a:rPr kumimoji="0" lang="ca-ES" sz="1600" b="1" i="0" u="none" strike="noStrike" kern="1200" cap="none" spc="0" normalizeH="0" baseline="0" noProof="0" dirty="0">
                <a:ln>
                  <a:noFill/>
                </a:ln>
                <a:solidFill>
                  <a:srgbClr val="C00000"/>
                </a:solidFill>
                <a:effectLst/>
                <a:uLnTx/>
                <a:uFillTx/>
                <a:latin typeface="Arial"/>
                <a:ea typeface="+mn-ea"/>
                <a:cs typeface="+mn-cs"/>
              </a:rPr>
              <a:t>LOTS EN BAIXA ANORMAL O DESPROPORCIONADA</a:t>
            </a:r>
          </a:p>
          <a:p>
            <a:pPr marR="0" lvl="0" algn="just" defTabSz="914400" rtl="0" eaLnBrk="1" fontAlgn="auto" latinLnBrk="0" hangingPunct="1">
              <a:lnSpc>
                <a:spcPct val="100000"/>
              </a:lnSpc>
              <a:spcBef>
                <a:spcPts val="0"/>
              </a:spcBef>
              <a:spcAft>
                <a:spcPts val="0"/>
              </a:spcAft>
              <a:buClrTx/>
              <a:buSzTx/>
              <a:tabLst/>
              <a:defRPr/>
            </a:pPr>
            <a:r>
              <a:rPr lang="ca-ES" sz="1600" i="1" dirty="0">
                <a:solidFill>
                  <a:srgbClr val="C00000"/>
                </a:solidFill>
                <a:latin typeface="Arial"/>
              </a:rPr>
              <a:t>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p>
          <a:p>
            <a:pPr marL="284400" marR="0" lvl="0" algn="just" defTabSz="914400" rtl="0" eaLnBrk="1" fontAlgn="auto" latinLnBrk="0" hangingPunct="1">
              <a:lnSpc>
                <a:spcPct val="100000"/>
              </a:lnSpc>
              <a:spcBef>
                <a:spcPts val="0"/>
              </a:spcBef>
              <a:spcAft>
                <a:spcPts val="0"/>
              </a:spcAft>
              <a:buClrTx/>
              <a:buSzTx/>
              <a:tabLst/>
              <a:defRPr/>
            </a:pPr>
            <a:endParaRPr lang="ca-ES" sz="1600" i="1" dirty="0">
              <a:solidFill>
                <a:srgbClr val="0000FF"/>
              </a:solidFill>
              <a:latin typeface="Arial"/>
            </a:endParaRPr>
          </a:p>
          <a:p>
            <a:pPr marL="284400" marR="0" lvl="0" algn="just" defTabSz="914400" rtl="0" eaLnBrk="1" fontAlgn="auto" latinLnBrk="0" hangingPunct="1">
              <a:lnSpc>
                <a:spcPct val="100000"/>
              </a:lnSpc>
              <a:spcBef>
                <a:spcPts val="0"/>
              </a:spcBef>
              <a:spcAft>
                <a:spcPts val="0"/>
              </a:spcAft>
              <a:buClrTx/>
              <a:buSzTx/>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Del total d’adjudicacions per procediment obert realitzades en 2024, 67 lots han estat declarats en baixa anormal o desproporcionada el que suposa el 17% del total de les adjudicacions. </a:t>
            </a:r>
            <a:r>
              <a:rPr lang="ca-ES" sz="1600" dirty="0">
                <a:solidFill>
                  <a:prstClr val="black"/>
                </a:solidFill>
                <a:latin typeface="Arial"/>
              </a:rPr>
              <a:t>Del total d’aquestes baixes el 85% han estat acceptades</a:t>
            </a:r>
          </a:p>
          <a:p>
            <a:pPr marL="284400" marR="0" lvl="0" algn="just" defTabSz="914400" rtl="0" eaLnBrk="1" fontAlgn="auto" latinLnBrk="0" hangingPunct="1">
              <a:lnSpc>
                <a:spcPct val="100000"/>
              </a:lnSpc>
              <a:spcBef>
                <a:spcPts val="0"/>
              </a:spcBef>
              <a:spcAft>
                <a:spcPts val="0"/>
              </a:spcAft>
              <a:buClrTx/>
              <a:buSzTx/>
              <a:tabLst/>
              <a:defRPr/>
            </a:pP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21510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F4A6B2F1-AC8E-298C-F02C-F1293A1F509E}"/>
              </a:ext>
            </a:extLst>
          </p:cNvPr>
          <p:cNvSpPr>
            <a:spLocks noGrp="1"/>
          </p:cNvSpPr>
          <p:nvPr>
            <p:ph type="sldNum" sz="quarter" idx="12"/>
          </p:nvPr>
        </p:nvSpPr>
        <p:spPr/>
        <p:txBody>
          <a:bodyPr/>
          <a:lstStyle/>
          <a:p>
            <a:fld id="{69A02D07-1340-466E-8F89-ABB91E672000}" type="slidenum">
              <a:rPr lang="ca-ES" smtClean="0"/>
              <a:t>71</a:t>
            </a:fld>
            <a:endParaRPr lang="ca-ES"/>
          </a:p>
        </p:txBody>
      </p:sp>
      <p:sp>
        <p:nvSpPr>
          <p:cNvPr id="6" name="QuadreDeText 5">
            <a:extLst>
              <a:ext uri="{FF2B5EF4-FFF2-40B4-BE49-F238E27FC236}">
                <a16:creationId xmlns:a16="http://schemas.microsoft.com/office/drawing/2014/main" id="{2174D5FE-E9C6-AF8B-9EFC-A30130EC7832}"/>
              </a:ext>
            </a:extLst>
          </p:cNvPr>
          <p:cNvSpPr txBox="1"/>
          <p:nvPr/>
        </p:nvSpPr>
        <p:spPr>
          <a:xfrm>
            <a:off x="301172" y="797105"/>
            <a:ext cx="6255655" cy="132343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a-ES" sz="1600" b="1" dirty="0">
                <a:solidFill>
                  <a:srgbClr val="C00000"/>
                </a:solidFill>
                <a:latin typeface="Arial"/>
              </a:rPr>
              <a:t>SISTEMES DE RACIONALITZACIÓ DE LA CONTRACTACIÓ</a:t>
            </a: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a:t>
            </a:r>
            <a:r>
              <a:rPr lang="ca-ES" sz="1600" dirty="0">
                <a:solidFill>
                  <a:prstClr val="black"/>
                </a:solidFill>
                <a:latin typeface="Arial"/>
              </a:rPr>
              <a:t>n</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adjudicat </a:t>
            </a:r>
            <a:r>
              <a:rPr kumimoji="0" lang="ca-ES" sz="1600" i="0" u="none" strike="noStrike" kern="1200" cap="none" spc="0" normalizeH="0" baseline="0" noProof="0" dirty="0">
                <a:ln>
                  <a:noFill/>
                </a:ln>
                <a:solidFill>
                  <a:prstClr val="black"/>
                </a:solidFill>
                <a:effectLst/>
                <a:uLnTx/>
                <a:uFillTx/>
                <a:latin typeface="Arial"/>
                <a:ea typeface="+mn-ea"/>
                <a:cs typeface="+mn-cs"/>
              </a:rPr>
              <a:t>6</a:t>
            </a:r>
            <a:r>
              <a:rPr kumimoji="0" lang="ca-ES" sz="1600" b="1" i="0" u="none" strike="noStrike" kern="1200" cap="none" spc="0" normalizeH="0" baseline="0" noProof="0" dirty="0">
                <a:ln>
                  <a:noFill/>
                </a:ln>
                <a:solidFill>
                  <a:prstClr val="black"/>
                </a:solidFill>
                <a:effectLst/>
                <a:uLnTx/>
                <a:uFillTx/>
                <a:latin typeface="Arial"/>
                <a:ea typeface="+mn-ea"/>
                <a:cs typeface="+mn-cs"/>
              </a:rPr>
              <a:t> acords marc </a:t>
            </a:r>
            <a:r>
              <a:rPr kumimoji="0" lang="ca-ES" sz="1600" b="0" i="0" u="none" strike="noStrike" kern="1200" cap="none" spc="0" normalizeH="0" baseline="0" noProof="0" dirty="0">
                <a:ln>
                  <a:noFill/>
                </a:ln>
                <a:solidFill>
                  <a:prstClr val="black"/>
                </a:solidFill>
                <a:effectLst/>
                <a:uLnTx/>
                <a:uFillTx/>
                <a:latin typeface="Arial"/>
                <a:ea typeface="+mn-ea"/>
                <a:cs typeface="+mn-cs"/>
              </a:rPr>
              <a:t>amb pluralitat d’empreses (12 lots) per un import total de </a:t>
            </a:r>
            <a:r>
              <a:rPr kumimoji="0" lang="ca-ES" sz="1600" b="1" i="0" u="none" strike="noStrike" kern="1200" cap="none" spc="0" normalizeH="0" baseline="0" noProof="0" dirty="0">
                <a:ln>
                  <a:noFill/>
                </a:ln>
                <a:solidFill>
                  <a:prstClr val="black"/>
                </a:solidFill>
                <a:effectLst/>
                <a:uLnTx/>
                <a:uFillTx/>
                <a:latin typeface="Arial"/>
                <a:ea typeface="+mn-ea"/>
                <a:cs typeface="+mn-cs"/>
              </a:rPr>
              <a:t>5.083.022,22€.</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i="0" u="none" strike="noStrike" kern="1200" cap="none" spc="0" normalizeH="0" baseline="0" noProof="0" dirty="0">
                <a:ln>
                  <a:noFill/>
                </a:ln>
                <a:solidFill>
                  <a:prstClr val="black"/>
                </a:solidFill>
                <a:effectLst/>
                <a:uLnTx/>
                <a:uFillTx/>
                <a:latin typeface="Arial"/>
                <a:ea typeface="+mn-ea"/>
                <a:cs typeface="+mn-cs"/>
              </a:rPr>
              <a:t>D’altra banda</a:t>
            </a:r>
            <a:r>
              <a:rPr lang="ca-ES" sz="1600" dirty="0">
                <a:solidFill>
                  <a:prstClr val="black"/>
                </a:solidFill>
                <a:latin typeface="Arial"/>
              </a:rPr>
              <a:t>, també s’ha aprovat un expedient consistent en el </a:t>
            </a:r>
            <a:r>
              <a:rPr lang="ca-ES" sz="1600" b="1" dirty="0">
                <a:solidFill>
                  <a:prstClr val="black"/>
                </a:solidFill>
                <a:latin typeface="Arial"/>
              </a:rPr>
              <a:t>sistema dinàmic d’adjudicació </a:t>
            </a:r>
            <a:r>
              <a:rPr lang="ca-ES" sz="1600" dirty="0">
                <a:solidFill>
                  <a:prstClr val="black"/>
                </a:solidFill>
                <a:latin typeface="Arial"/>
              </a:rPr>
              <a:t>per un import de 300.000e</a:t>
            </a:r>
            <a:endParaRPr kumimoji="0" lang="ca-ES" sz="1600" i="0" u="none" strike="noStrike" kern="1200" cap="none" spc="0" normalizeH="0" baseline="0" noProof="0" dirty="0">
              <a:ln>
                <a:noFill/>
              </a:ln>
              <a:solidFill>
                <a:prstClr val="black"/>
              </a:solidFill>
              <a:effectLst/>
              <a:uLnTx/>
              <a:uFillTx/>
              <a:latin typeface="Arial"/>
              <a:ea typeface="+mn-ea"/>
              <a:cs typeface="+mn-cs"/>
            </a:endParaRPr>
          </a:p>
        </p:txBody>
      </p:sp>
      <p:sp>
        <p:nvSpPr>
          <p:cNvPr id="4" name="QuadreDeText 3">
            <a:extLst>
              <a:ext uri="{FF2B5EF4-FFF2-40B4-BE49-F238E27FC236}">
                <a16:creationId xmlns:a16="http://schemas.microsoft.com/office/drawing/2014/main" id="{4B6BE61E-66B1-3C19-0781-E1284E69D14F}"/>
              </a:ext>
            </a:extLst>
          </p:cNvPr>
          <p:cNvSpPr txBox="1"/>
          <p:nvPr/>
        </p:nvSpPr>
        <p:spPr>
          <a:xfrm>
            <a:off x="301170" y="2350586"/>
            <a:ext cx="6255655" cy="83099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a-ES" sz="1600" b="1" dirty="0">
                <a:solidFill>
                  <a:srgbClr val="C00000"/>
                </a:solidFill>
                <a:latin typeface="Arial"/>
              </a:rPr>
              <a:t>ADJUDICACIONS NEXT GENERATION</a:t>
            </a: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 2024 s’han adjudicat </a:t>
            </a:r>
            <a:r>
              <a:rPr lang="ca-ES" sz="1600" b="0" dirty="0">
                <a:solidFill>
                  <a:prstClr val="black"/>
                </a:solidFill>
                <a:latin typeface="Arial"/>
              </a:rPr>
              <a:t>43</a:t>
            </a:r>
            <a:r>
              <a:rPr kumimoji="0" lang="ca-ES" sz="1600" i="0" u="none" strike="noStrike" kern="1200" cap="none" spc="0" normalizeH="0" baseline="0" noProof="0" dirty="0">
                <a:ln>
                  <a:noFill/>
                </a:ln>
                <a:solidFill>
                  <a:prstClr val="black"/>
                </a:solidFill>
                <a:effectLst/>
                <a:uLnTx/>
                <a:uFillTx/>
                <a:latin typeface="Arial"/>
                <a:ea typeface="+mn-ea"/>
                <a:cs typeface="+mn-cs"/>
              </a:rPr>
              <a:t> contractes </a:t>
            </a:r>
            <a:r>
              <a:rPr lang="ca-ES" sz="1600" dirty="0">
                <a:solidFill>
                  <a:prstClr val="black"/>
                </a:solidFill>
                <a:latin typeface="Arial"/>
              </a:rPr>
              <a:t>finançats pel Fons Europeu </a:t>
            </a:r>
            <a:r>
              <a:rPr kumimoji="0" lang="ca-ES" sz="1600" b="0" i="0" u="none" strike="noStrike" kern="1200" cap="none" spc="0" normalizeH="0" baseline="0" noProof="0" dirty="0">
                <a:ln>
                  <a:noFill/>
                </a:ln>
                <a:solidFill>
                  <a:prstClr val="black"/>
                </a:solidFill>
                <a:effectLst/>
                <a:uLnTx/>
                <a:uFillTx/>
                <a:latin typeface="Arial"/>
                <a:ea typeface="+mn-ea"/>
                <a:cs typeface="+mn-cs"/>
              </a:rPr>
              <a:t>per un import total de </a:t>
            </a:r>
            <a:r>
              <a:rPr kumimoji="0" lang="ca-ES" sz="1600" b="1" i="0" u="none" strike="noStrike" kern="1200" cap="none" spc="0" normalizeH="0" baseline="0" noProof="0" dirty="0">
                <a:ln>
                  <a:noFill/>
                </a:ln>
                <a:solidFill>
                  <a:prstClr val="black"/>
                </a:solidFill>
                <a:effectLst/>
                <a:uLnTx/>
                <a:uFillTx/>
                <a:latin typeface="Arial"/>
                <a:ea typeface="+mn-ea"/>
                <a:cs typeface="+mn-cs"/>
              </a:rPr>
              <a:t>5.485.411,72€.</a:t>
            </a:r>
          </a:p>
        </p:txBody>
      </p:sp>
      <p:sp>
        <p:nvSpPr>
          <p:cNvPr id="3" name="Rectangle 2">
            <a:extLst>
              <a:ext uri="{FF2B5EF4-FFF2-40B4-BE49-F238E27FC236}">
                <a16:creationId xmlns:a16="http://schemas.microsoft.com/office/drawing/2014/main" id="{D39726D9-DDF2-B56B-5A20-AC0B6A67923F}"/>
              </a:ext>
            </a:extLst>
          </p:cNvPr>
          <p:cNvSpPr/>
          <p:nvPr/>
        </p:nvSpPr>
        <p:spPr>
          <a:xfrm>
            <a:off x="301170" y="3411625"/>
            <a:ext cx="6255656" cy="1323439"/>
          </a:xfrm>
          <a:prstGeom prst="rect">
            <a:avLst/>
          </a:prstGeom>
        </p:spPr>
        <p:txBody>
          <a:bodyPr wrap="square">
            <a:spAutoFit/>
          </a:bodyPr>
          <a:lstStyle/>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EXPEDIENTS EN EXECUCIÓ </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data 31/12/2024 el nombre d’expedients en execució per part de la Corporació, l’O.R.G.T., l’Institut del Teatre, el Patronat d’Apostes i el Consorci de Patrimoni de Sitges ha estat de 575 .</a:t>
            </a:r>
          </a:p>
        </p:txBody>
      </p:sp>
    </p:spTree>
    <p:extLst>
      <p:ext uri="{BB962C8B-B14F-4D97-AF65-F5344CB8AC3E}">
        <p14:creationId xmlns:p14="http://schemas.microsoft.com/office/powerpoint/2010/main" val="539796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E650456-5F7C-460D-BE33-CF8CD3569037}"/>
              </a:ext>
            </a:extLst>
          </p:cNvPr>
          <p:cNvSpPr txBox="1"/>
          <p:nvPr/>
        </p:nvSpPr>
        <p:spPr>
          <a:xfrm>
            <a:off x="17240" y="7039435"/>
            <a:ext cx="684076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150" normalizeH="0" baseline="0" noProof="0" dirty="0">
                <a:ln>
                  <a:noFill/>
                </a:ln>
                <a:effectLst/>
                <a:uLnTx/>
                <a:uFillTx/>
                <a:latin typeface="Arial"/>
                <a:ea typeface="+mn-ea"/>
                <a:cs typeface="+mn-cs"/>
              </a:rPr>
              <a:t>EVOLUCIÓ DELS INDICADORS PRINCIPALS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u="none" strike="noStrike" kern="1200" cap="none" spc="0" normalizeH="0" baseline="0" noProof="0" dirty="0">
                <a:ln>
                  <a:noFill/>
                </a:ln>
                <a:solidFill>
                  <a:srgbClr val="0000FF"/>
                </a:solidFill>
                <a:effectLst/>
                <a:uLnTx/>
                <a:uFillTx/>
                <a:latin typeface="Arial"/>
                <a:ea typeface="+mn-ea"/>
                <a:cs typeface="+mn-cs"/>
              </a:rPr>
              <a:t>PERÍODE 2016-2024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i="1" dirty="0">
                <a:solidFill>
                  <a:srgbClr val="0000FF"/>
                </a:solidFill>
                <a:latin typeface="Arial"/>
              </a:rPr>
              <a:t>(</a:t>
            </a:r>
            <a:r>
              <a:rPr lang="es-ES" sz="2400" b="1" i="1" dirty="0" err="1">
                <a:solidFill>
                  <a:srgbClr val="0000FF"/>
                </a:solidFill>
                <a:latin typeface="Arial"/>
              </a:rPr>
              <a:t>Àrees</a:t>
            </a:r>
            <a:r>
              <a:rPr lang="es-ES" sz="2400" b="1" i="1" dirty="0">
                <a:solidFill>
                  <a:srgbClr val="0000FF"/>
                </a:solidFill>
                <a:latin typeface="Arial"/>
              </a:rPr>
              <a:t> de la </a:t>
            </a:r>
            <a:r>
              <a:rPr lang="es-ES" sz="2400" b="1" i="1" dirty="0" err="1">
                <a:solidFill>
                  <a:srgbClr val="0000FF"/>
                </a:solidFill>
                <a:latin typeface="Arial"/>
              </a:rPr>
              <a:t>Corporació</a:t>
            </a:r>
            <a:r>
              <a:rPr lang="es-ES" sz="2400" b="1" i="1" dirty="0">
                <a:solidFill>
                  <a:srgbClr val="0000FF"/>
                </a:solidFill>
                <a:latin typeface="Arial"/>
              </a:rPr>
              <a:t>)</a:t>
            </a:r>
            <a:endParaRPr kumimoji="0" lang="es-ES" sz="2400" b="1" i="1" u="none" strike="noStrike" kern="1200" cap="none" spc="0" normalizeH="0" baseline="0" noProof="0" dirty="0">
              <a:ln>
                <a:noFill/>
              </a:ln>
              <a:solidFill>
                <a:srgbClr val="0000FF"/>
              </a:solidFill>
              <a:effectLst/>
              <a:uLnTx/>
              <a:uFillTx/>
              <a:latin typeface="Arial"/>
              <a:ea typeface="+mn-ea"/>
              <a:cs typeface="+mn-cs"/>
            </a:endParaRPr>
          </a:p>
        </p:txBody>
      </p:sp>
      <p:pic>
        <p:nvPicPr>
          <p:cNvPr id="8" name="Imatge 7" descr="Imatge que conté text&#10;&#10;Descripció generada automàticament">
            <a:extLst>
              <a:ext uri="{FF2B5EF4-FFF2-40B4-BE49-F238E27FC236}">
                <a16:creationId xmlns:a16="http://schemas.microsoft.com/office/drawing/2014/main" id="{3499C556-6788-400E-88FB-ABEA092C5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316" y="10977249"/>
            <a:ext cx="1114425" cy="1524000"/>
          </a:xfrm>
          <a:prstGeom prst="rect">
            <a:avLst/>
          </a:prstGeom>
        </p:spPr>
      </p:pic>
      <p:cxnSp>
        <p:nvCxnSpPr>
          <p:cNvPr id="13" name="Connector recte 12">
            <a:extLst>
              <a:ext uri="{FF2B5EF4-FFF2-40B4-BE49-F238E27FC236}">
                <a16:creationId xmlns:a16="http://schemas.microsoft.com/office/drawing/2014/main" id="{05EF32D6-3A84-4D14-A26D-FBC0DE645A31}"/>
              </a:ext>
            </a:extLst>
          </p:cNvPr>
          <p:cNvCxnSpPr>
            <a:cxnSpLocks/>
          </p:cNvCxnSpPr>
          <p:nvPr/>
        </p:nvCxnSpPr>
        <p:spPr>
          <a:xfrm>
            <a:off x="420329" y="8603660"/>
            <a:ext cx="60173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recte 14">
            <a:extLst>
              <a:ext uri="{FF2B5EF4-FFF2-40B4-BE49-F238E27FC236}">
                <a16:creationId xmlns:a16="http://schemas.microsoft.com/office/drawing/2014/main" id="{5EAA2E00-D17D-42ED-9EF9-36773732C751}"/>
              </a:ext>
            </a:extLst>
          </p:cNvPr>
          <p:cNvCxnSpPr>
            <a:cxnSpLocks/>
          </p:cNvCxnSpPr>
          <p:nvPr/>
        </p:nvCxnSpPr>
        <p:spPr>
          <a:xfrm>
            <a:off x="422787" y="6840911"/>
            <a:ext cx="60173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4592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a16="http://schemas.microsoft.com/office/drawing/2014/main" id="{6E94C3E5-5D0C-4CEF-BA80-C90F9EE590D4}"/>
              </a:ext>
            </a:extLst>
          </p:cNvPr>
          <p:cNvSpPr txBox="1"/>
          <p:nvPr/>
        </p:nvSpPr>
        <p:spPr>
          <a:xfrm>
            <a:off x="516711" y="6066708"/>
            <a:ext cx="598568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 període 2016-2024, s'observa que el </a:t>
            </a:r>
            <a:r>
              <a:rPr kumimoji="0" lang="ca-ES" sz="1600" b="0" i="0" u="sng" strike="noStrike" kern="1200" cap="none" spc="0" normalizeH="0" baseline="0" noProof="0" dirty="0">
                <a:ln>
                  <a:noFill/>
                </a:ln>
                <a:solidFill>
                  <a:prstClr val="black"/>
                </a:solidFill>
                <a:effectLst/>
                <a:uLnTx/>
                <a:uFillTx/>
                <a:latin typeface="Arial"/>
                <a:ea typeface="+mn-ea"/>
                <a:cs typeface="+mn-cs"/>
              </a:rPr>
              <a:t>nombre d’adjudicacions,</a:t>
            </a:r>
            <a:r>
              <a:rPr kumimoji="0" lang="ca-ES" sz="1600" b="0" i="0" u="none" strike="noStrike" kern="1200" cap="none" spc="0" normalizeH="0" baseline="0" noProof="0" dirty="0">
                <a:ln>
                  <a:noFill/>
                </a:ln>
                <a:solidFill>
                  <a:prstClr val="black"/>
                </a:solidFill>
                <a:effectLst/>
                <a:uLnTx/>
                <a:uFillTx/>
                <a:latin typeface="Arial"/>
                <a:ea typeface="+mn-ea"/>
                <a:cs typeface="+mn-cs"/>
              </a:rPr>
              <a:t> des de 2020 a 2024</a:t>
            </a:r>
            <a:r>
              <a:rPr lang="ca-ES" sz="1600" dirty="0">
                <a:solidFill>
                  <a:prstClr val="black"/>
                </a:solidFill>
                <a:latin typeface="Arial"/>
              </a:rPr>
              <a:t>, presenta una</a:t>
            </a:r>
            <a:r>
              <a:rPr kumimoji="0" lang="ca-ES" sz="1600" b="0" i="0" u="none" strike="noStrike" kern="1200" cap="none" spc="0" normalizeH="0" baseline="0" noProof="0" dirty="0">
                <a:ln>
                  <a:noFill/>
                </a:ln>
                <a:solidFill>
                  <a:prstClr val="black"/>
                </a:solidFill>
                <a:effectLst/>
                <a:uLnTx/>
                <a:uFillTx/>
                <a:latin typeface="Arial"/>
                <a:ea typeface="+mn-ea"/>
                <a:cs typeface="+mn-cs"/>
              </a:rPr>
              <a:t> tendència a l’alça. En 2024, però, ha hagut un lleu descens respecte de 2023, màxim obtingut en aquest període, any en que s’incorporen les subscripcions a revistes.</a:t>
            </a:r>
          </a:p>
        </p:txBody>
      </p:sp>
      <p:sp>
        <p:nvSpPr>
          <p:cNvPr id="6" name="5 CuadroTexto">
            <a:extLst>
              <a:ext uri="{FF2B5EF4-FFF2-40B4-BE49-F238E27FC236}">
                <a16:creationId xmlns:a16="http://schemas.microsoft.com/office/drawing/2014/main" id="{6413FFD3-9676-4128-9F0B-F58407EA912A}"/>
              </a:ext>
            </a:extLst>
          </p:cNvPr>
          <p:cNvSpPr txBox="1"/>
          <p:nvPr/>
        </p:nvSpPr>
        <p:spPr>
          <a:xfrm>
            <a:off x="632826" y="10294321"/>
            <a:ext cx="5869572"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als </a:t>
            </a:r>
            <a:r>
              <a:rPr kumimoji="0" lang="ca-ES" sz="1600" b="0" i="0" u="sng" strike="noStrike" kern="1200" cap="none" spc="0" normalizeH="0" baseline="0" noProof="0" dirty="0">
                <a:ln>
                  <a:noFill/>
                </a:ln>
                <a:solidFill>
                  <a:prstClr val="black"/>
                </a:solidFill>
                <a:effectLst/>
                <a:uLnTx/>
                <a:uFillTx/>
                <a:latin typeface="Arial"/>
                <a:ea typeface="+mn-ea"/>
                <a:cs typeface="+mn-cs"/>
              </a:rPr>
              <a:t>imports adjudicats</a:t>
            </a:r>
            <a:r>
              <a:rPr kumimoji="0" lang="ca-ES" sz="1600" b="0" i="0" u="none" strike="noStrike" kern="1200" cap="none" spc="0" normalizeH="0" baseline="0" noProof="0" dirty="0">
                <a:ln>
                  <a:noFill/>
                </a:ln>
                <a:solidFill>
                  <a:prstClr val="black"/>
                </a:solidFill>
                <a:effectLst/>
                <a:uLnTx/>
                <a:uFillTx/>
                <a:latin typeface="Arial"/>
                <a:ea typeface="+mn-ea"/>
                <a:cs typeface="+mn-cs"/>
              </a:rPr>
              <a:t>, l'import adjudicat en 2024 ha experimentat un notable decrement respecte de 2023 al haver-se adjudicat, en 2023, expedients de molt pes econòmic. </a:t>
            </a:r>
          </a:p>
        </p:txBody>
      </p:sp>
      <p:sp>
        <p:nvSpPr>
          <p:cNvPr id="7" name="QuadreDeText 6">
            <a:extLst>
              <a:ext uri="{FF2B5EF4-FFF2-40B4-BE49-F238E27FC236}">
                <a16:creationId xmlns:a16="http://schemas.microsoft.com/office/drawing/2014/main" id="{A60A6652-47FB-4FF0-9D2B-E89CF0619239}"/>
              </a:ext>
            </a:extLst>
          </p:cNvPr>
          <p:cNvSpPr txBox="1"/>
          <p:nvPr/>
        </p:nvSpPr>
        <p:spPr>
          <a:xfrm>
            <a:off x="574769" y="378156"/>
            <a:ext cx="49493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ADJUDICACIONS: NOMBRE I IMPORT</a:t>
            </a:r>
          </a:p>
        </p:txBody>
      </p:sp>
      <p:sp>
        <p:nvSpPr>
          <p:cNvPr id="8" name="Contenidor de número de diapositiva 7">
            <a:extLst>
              <a:ext uri="{FF2B5EF4-FFF2-40B4-BE49-F238E27FC236}">
                <a16:creationId xmlns:a16="http://schemas.microsoft.com/office/drawing/2014/main" id="{F0876C93-01CD-4139-A386-549EBCBA87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QuadreDeText 10">
            <a:extLst>
              <a:ext uri="{FF2B5EF4-FFF2-40B4-BE49-F238E27FC236}">
                <a16:creationId xmlns:a16="http://schemas.microsoft.com/office/drawing/2014/main" id="{981FA2F8-9323-961A-8C8A-3E644021282E}"/>
              </a:ext>
            </a:extLst>
          </p:cNvPr>
          <p:cNvSpPr txBox="1"/>
          <p:nvPr/>
        </p:nvSpPr>
        <p:spPr>
          <a:xfrm>
            <a:off x="1565943" y="2929096"/>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2" name="Group 4">
            <a:extLst>
              <a:ext uri="{FF2B5EF4-FFF2-40B4-BE49-F238E27FC236}">
                <a16:creationId xmlns:a16="http://schemas.microsoft.com/office/drawing/2014/main" id="{D45DE391-AC8F-9009-06D8-667CD3F5ECFF}"/>
              </a:ext>
            </a:extLst>
          </p:cNvPr>
          <p:cNvGrpSpPr>
            <a:grpSpLocks noChangeAspect="1"/>
          </p:cNvGrpSpPr>
          <p:nvPr/>
        </p:nvGrpSpPr>
        <p:grpSpPr bwMode="auto">
          <a:xfrm>
            <a:off x="1701800" y="955675"/>
            <a:ext cx="3397250" cy="2082800"/>
            <a:chOff x="1072" y="602"/>
            <a:chExt cx="2140" cy="1312"/>
          </a:xfrm>
        </p:grpSpPr>
        <p:sp>
          <p:nvSpPr>
            <p:cNvPr id="5" name="AutoShape 3">
              <a:extLst>
                <a:ext uri="{FF2B5EF4-FFF2-40B4-BE49-F238E27FC236}">
                  <a16:creationId xmlns:a16="http://schemas.microsoft.com/office/drawing/2014/main" id="{2499CD9D-A8CA-DAE1-F034-6B0662E7DA81}"/>
                </a:ext>
              </a:extLst>
            </p:cNvPr>
            <p:cNvSpPr>
              <a:spLocks noChangeAspect="1" noChangeArrowheads="1" noTextEdit="1"/>
            </p:cNvSpPr>
            <p:nvPr/>
          </p:nvSpPr>
          <p:spPr bwMode="auto">
            <a:xfrm>
              <a:off x="1072" y="602"/>
              <a:ext cx="2132"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5">
              <a:extLst>
                <a:ext uri="{FF2B5EF4-FFF2-40B4-BE49-F238E27FC236}">
                  <a16:creationId xmlns:a16="http://schemas.microsoft.com/office/drawing/2014/main" id="{FF4D4A92-339F-066C-499B-E6A76A0CDB51}"/>
                </a:ext>
              </a:extLst>
            </p:cNvPr>
            <p:cNvSpPr>
              <a:spLocks noChangeArrowheads="1"/>
            </p:cNvSpPr>
            <p:nvPr/>
          </p:nvSpPr>
          <p:spPr bwMode="auto">
            <a:xfrm>
              <a:off x="1072" y="602"/>
              <a:ext cx="2132" cy="1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6">
              <a:extLst>
                <a:ext uri="{FF2B5EF4-FFF2-40B4-BE49-F238E27FC236}">
                  <a16:creationId xmlns:a16="http://schemas.microsoft.com/office/drawing/2014/main" id="{FFBA87B5-FAB9-A785-D429-CCD5C45F4599}"/>
                </a:ext>
              </a:extLst>
            </p:cNvPr>
            <p:cNvSpPr>
              <a:spLocks noChangeArrowheads="1"/>
            </p:cNvSpPr>
            <p:nvPr/>
          </p:nvSpPr>
          <p:spPr bwMode="auto">
            <a:xfrm>
              <a:off x="1072" y="726"/>
              <a:ext cx="2132" cy="121"/>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7">
              <a:extLst>
                <a:ext uri="{FF2B5EF4-FFF2-40B4-BE49-F238E27FC236}">
                  <a16:creationId xmlns:a16="http://schemas.microsoft.com/office/drawing/2014/main" id="{2D0FCBF2-9138-D546-A35B-BA0A6297F712}"/>
                </a:ext>
              </a:extLst>
            </p:cNvPr>
            <p:cNvSpPr>
              <a:spLocks noChangeArrowheads="1"/>
            </p:cNvSpPr>
            <p:nvPr/>
          </p:nvSpPr>
          <p:spPr bwMode="auto">
            <a:xfrm>
              <a:off x="1345" y="742"/>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5FB501CB-DCD3-0E8F-1515-4ED6F589A099}"/>
                </a:ext>
              </a:extLst>
            </p:cNvPr>
            <p:cNvSpPr>
              <a:spLocks noChangeArrowheads="1"/>
            </p:cNvSpPr>
            <p:nvPr/>
          </p:nvSpPr>
          <p:spPr bwMode="auto">
            <a:xfrm>
              <a:off x="1930" y="738"/>
              <a:ext cx="4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NOMBRE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FE9C3F3D-36DD-26FE-534D-B7A9C82BFADA}"/>
                </a:ext>
              </a:extLst>
            </p:cNvPr>
            <p:cNvSpPr>
              <a:spLocks noChangeArrowheads="1"/>
            </p:cNvSpPr>
            <p:nvPr/>
          </p:nvSpPr>
          <p:spPr bwMode="auto">
            <a:xfrm>
              <a:off x="2679" y="738"/>
              <a:ext cx="35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IMPORT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893A19D8-F24F-418D-B3CF-D40EA3EFA0B7}"/>
                </a:ext>
              </a:extLst>
            </p:cNvPr>
            <p:cNvSpPr>
              <a:spLocks noChangeArrowheads="1"/>
            </p:cNvSpPr>
            <p:nvPr/>
          </p:nvSpPr>
          <p:spPr bwMode="auto">
            <a:xfrm>
              <a:off x="1328" y="85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AA9746E3-8294-FA31-F0CB-D34ECBC396A5}"/>
                </a:ext>
              </a:extLst>
            </p:cNvPr>
            <p:cNvSpPr>
              <a:spLocks noChangeArrowheads="1"/>
            </p:cNvSpPr>
            <p:nvPr/>
          </p:nvSpPr>
          <p:spPr bwMode="auto">
            <a:xfrm>
              <a:off x="2034" y="85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A9E66371-7680-3825-30EA-9B9B9D4B7B0E}"/>
                </a:ext>
              </a:extLst>
            </p:cNvPr>
            <p:cNvSpPr>
              <a:spLocks noChangeArrowheads="1"/>
            </p:cNvSpPr>
            <p:nvPr/>
          </p:nvSpPr>
          <p:spPr bwMode="auto">
            <a:xfrm>
              <a:off x="2587" y="851"/>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73.373.165,00 €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5C69849F-E936-7A8E-E248-6B8467BABB7C}"/>
                </a:ext>
              </a:extLst>
            </p:cNvPr>
            <p:cNvSpPr>
              <a:spLocks noChangeArrowheads="1"/>
            </p:cNvSpPr>
            <p:nvPr/>
          </p:nvSpPr>
          <p:spPr bwMode="auto">
            <a:xfrm>
              <a:off x="2507" y="851"/>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AD4EA272-15E8-9622-05CF-E4B94818AE59}"/>
                </a:ext>
              </a:extLst>
            </p:cNvPr>
            <p:cNvSpPr>
              <a:spLocks noChangeArrowheads="1"/>
            </p:cNvSpPr>
            <p:nvPr/>
          </p:nvSpPr>
          <p:spPr bwMode="auto">
            <a:xfrm>
              <a:off x="2587" y="851"/>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5B685D5D-B03F-2D90-A1E9-02530E22BEDE}"/>
                </a:ext>
              </a:extLst>
            </p:cNvPr>
            <p:cNvSpPr>
              <a:spLocks noChangeArrowheads="1"/>
            </p:cNvSpPr>
            <p:nvPr/>
          </p:nvSpPr>
          <p:spPr bwMode="auto">
            <a:xfrm>
              <a:off x="1328" y="97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68838703-4540-2B1C-78D3-7A52C19428FB}"/>
                </a:ext>
              </a:extLst>
            </p:cNvPr>
            <p:cNvSpPr>
              <a:spLocks noChangeArrowheads="1"/>
            </p:cNvSpPr>
            <p:nvPr/>
          </p:nvSpPr>
          <p:spPr bwMode="auto">
            <a:xfrm>
              <a:off x="2034" y="97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4E28482C-1EED-A473-E035-C761BF0FDFED}"/>
                </a:ext>
              </a:extLst>
            </p:cNvPr>
            <p:cNvSpPr>
              <a:spLocks noChangeArrowheads="1"/>
            </p:cNvSpPr>
            <p:nvPr/>
          </p:nvSpPr>
          <p:spPr bwMode="auto">
            <a:xfrm>
              <a:off x="2587" y="967"/>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54.989.122,00 €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D485EC03-1FC3-FEFC-A55C-3CFD8CD7B60E}"/>
                </a:ext>
              </a:extLst>
            </p:cNvPr>
            <p:cNvSpPr>
              <a:spLocks noChangeArrowheads="1"/>
            </p:cNvSpPr>
            <p:nvPr/>
          </p:nvSpPr>
          <p:spPr bwMode="auto">
            <a:xfrm>
              <a:off x="2507" y="967"/>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5F17D4FB-6DA6-7D35-6BB2-960316870ABB}"/>
                </a:ext>
              </a:extLst>
            </p:cNvPr>
            <p:cNvSpPr>
              <a:spLocks noChangeArrowheads="1"/>
            </p:cNvSpPr>
            <p:nvPr/>
          </p:nvSpPr>
          <p:spPr bwMode="auto">
            <a:xfrm>
              <a:off x="2587" y="967"/>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AA0B8C66-B58A-5390-9CB8-559C980FCF4C}"/>
                </a:ext>
              </a:extLst>
            </p:cNvPr>
            <p:cNvSpPr>
              <a:spLocks noChangeArrowheads="1"/>
            </p:cNvSpPr>
            <p:nvPr/>
          </p:nvSpPr>
          <p:spPr bwMode="auto">
            <a:xfrm>
              <a:off x="1328" y="108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D6C2FB65-4B0D-59D4-8D5A-87F1C0058C89}"/>
                </a:ext>
              </a:extLst>
            </p:cNvPr>
            <p:cNvSpPr>
              <a:spLocks noChangeArrowheads="1"/>
            </p:cNvSpPr>
            <p:nvPr/>
          </p:nvSpPr>
          <p:spPr bwMode="auto">
            <a:xfrm>
              <a:off x="2034" y="108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2">
              <a:extLst>
                <a:ext uri="{FF2B5EF4-FFF2-40B4-BE49-F238E27FC236}">
                  <a16:creationId xmlns:a16="http://schemas.microsoft.com/office/drawing/2014/main" id="{87DFA6CE-20AB-D437-734A-36A9B84D3096}"/>
                </a:ext>
              </a:extLst>
            </p:cNvPr>
            <p:cNvSpPr>
              <a:spLocks noChangeArrowheads="1"/>
            </p:cNvSpPr>
            <p:nvPr/>
          </p:nvSpPr>
          <p:spPr bwMode="auto">
            <a:xfrm>
              <a:off x="2587" y="1083"/>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77.811.372,00 €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3">
              <a:extLst>
                <a:ext uri="{FF2B5EF4-FFF2-40B4-BE49-F238E27FC236}">
                  <a16:creationId xmlns:a16="http://schemas.microsoft.com/office/drawing/2014/main" id="{F52AD5FB-737F-9FA8-07DE-D97118DEBD36}"/>
                </a:ext>
              </a:extLst>
            </p:cNvPr>
            <p:cNvSpPr>
              <a:spLocks noChangeArrowheads="1"/>
            </p:cNvSpPr>
            <p:nvPr/>
          </p:nvSpPr>
          <p:spPr bwMode="auto">
            <a:xfrm>
              <a:off x="2507" y="1083"/>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4">
              <a:extLst>
                <a:ext uri="{FF2B5EF4-FFF2-40B4-BE49-F238E27FC236}">
                  <a16:creationId xmlns:a16="http://schemas.microsoft.com/office/drawing/2014/main" id="{1BA79ACB-A0DE-CF81-17C3-C679A0D38EA7}"/>
                </a:ext>
              </a:extLst>
            </p:cNvPr>
            <p:cNvSpPr>
              <a:spLocks noChangeArrowheads="1"/>
            </p:cNvSpPr>
            <p:nvPr/>
          </p:nvSpPr>
          <p:spPr bwMode="auto">
            <a:xfrm>
              <a:off x="2587" y="1083"/>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5">
              <a:extLst>
                <a:ext uri="{FF2B5EF4-FFF2-40B4-BE49-F238E27FC236}">
                  <a16:creationId xmlns:a16="http://schemas.microsoft.com/office/drawing/2014/main" id="{C88A4D4E-46DF-130E-6675-DE56BA74E787}"/>
                </a:ext>
              </a:extLst>
            </p:cNvPr>
            <p:cNvSpPr>
              <a:spLocks noChangeArrowheads="1"/>
            </p:cNvSpPr>
            <p:nvPr/>
          </p:nvSpPr>
          <p:spPr bwMode="auto">
            <a:xfrm>
              <a:off x="1328" y="120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7B2203FC-139D-9181-D2D9-BE3CF9326A2A}"/>
                </a:ext>
              </a:extLst>
            </p:cNvPr>
            <p:cNvSpPr>
              <a:spLocks noChangeArrowheads="1"/>
            </p:cNvSpPr>
            <p:nvPr/>
          </p:nvSpPr>
          <p:spPr bwMode="auto">
            <a:xfrm>
              <a:off x="2034" y="120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212AF06F-1E06-D577-8562-72ABAC2F4AED}"/>
                </a:ext>
              </a:extLst>
            </p:cNvPr>
            <p:cNvSpPr>
              <a:spLocks noChangeArrowheads="1"/>
            </p:cNvSpPr>
            <p:nvPr/>
          </p:nvSpPr>
          <p:spPr bwMode="auto">
            <a:xfrm>
              <a:off x="2587" y="1200"/>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79.409.700,00 €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2FDB50AE-F30E-F758-3F52-22ABC0CD3CCA}"/>
                </a:ext>
              </a:extLst>
            </p:cNvPr>
            <p:cNvSpPr>
              <a:spLocks noChangeArrowheads="1"/>
            </p:cNvSpPr>
            <p:nvPr/>
          </p:nvSpPr>
          <p:spPr bwMode="auto">
            <a:xfrm>
              <a:off x="2507" y="1200"/>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9DB6847B-7466-400B-2A3A-F7313001FA1C}"/>
                </a:ext>
              </a:extLst>
            </p:cNvPr>
            <p:cNvSpPr>
              <a:spLocks noChangeArrowheads="1"/>
            </p:cNvSpPr>
            <p:nvPr/>
          </p:nvSpPr>
          <p:spPr bwMode="auto">
            <a:xfrm>
              <a:off x="2587" y="1200"/>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7073944B-B130-36FA-7E22-AD4854728954}"/>
                </a:ext>
              </a:extLst>
            </p:cNvPr>
            <p:cNvSpPr>
              <a:spLocks noChangeArrowheads="1"/>
            </p:cNvSpPr>
            <p:nvPr/>
          </p:nvSpPr>
          <p:spPr bwMode="auto">
            <a:xfrm>
              <a:off x="1328" y="132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4549C6E3-CAC8-2661-E2E0-C996B5A5DD5E}"/>
                </a:ext>
              </a:extLst>
            </p:cNvPr>
            <p:cNvSpPr>
              <a:spLocks noChangeArrowheads="1"/>
            </p:cNvSpPr>
            <p:nvPr/>
          </p:nvSpPr>
          <p:spPr bwMode="auto">
            <a:xfrm>
              <a:off x="2034" y="132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2667B038-5062-6992-641B-FC3BDC875DD4}"/>
                </a:ext>
              </a:extLst>
            </p:cNvPr>
            <p:cNvSpPr>
              <a:spLocks noChangeArrowheads="1"/>
            </p:cNvSpPr>
            <p:nvPr/>
          </p:nvSpPr>
          <p:spPr bwMode="auto">
            <a:xfrm>
              <a:off x="2587" y="1316"/>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40.704.905,81 €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4E507AD9-8188-2FBA-CDE4-872E162A7812}"/>
                </a:ext>
              </a:extLst>
            </p:cNvPr>
            <p:cNvSpPr>
              <a:spLocks noChangeArrowheads="1"/>
            </p:cNvSpPr>
            <p:nvPr/>
          </p:nvSpPr>
          <p:spPr bwMode="auto">
            <a:xfrm>
              <a:off x="2507" y="1316"/>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74B63F1B-2E6F-4BA7-5844-37FBC7924FA5}"/>
                </a:ext>
              </a:extLst>
            </p:cNvPr>
            <p:cNvSpPr>
              <a:spLocks noChangeArrowheads="1"/>
            </p:cNvSpPr>
            <p:nvPr/>
          </p:nvSpPr>
          <p:spPr bwMode="auto">
            <a:xfrm>
              <a:off x="2587" y="1316"/>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2D894CB3-2211-0CB9-C798-4761728E5BAE}"/>
                </a:ext>
              </a:extLst>
            </p:cNvPr>
            <p:cNvSpPr>
              <a:spLocks noChangeArrowheads="1"/>
            </p:cNvSpPr>
            <p:nvPr/>
          </p:nvSpPr>
          <p:spPr bwMode="auto">
            <a:xfrm>
              <a:off x="1328" y="143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2AE7DBF4-EB62-C99F-F12B-57CA34A86D31}"/>
                </a:ext>
              </a:extLst>
            </p:cNvPr>
            <p:cNvSpPr>
              <a:spLocks noChangeArrowheads="1"/>
            </p:cNvSpPr>
            <p:nvPr/>
          </p:nvSpPr>
          <p:spPr bwMode="auto">
            <a:xfrm>
              <a:off x="2034" y="143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BED879E1-4E9F-0A94-D832-280A05B21936}"/>
                </a:ext>
              </a:extLst>
            </p:cNvPr>
            <p:cNvSpPr>
              <a:spLocks noChangeArrowheads="1"/>
            </p:cNvSpPr>
            <p:nvPr/>
          </p:nvSpPr>
          <p:spPr bwMode="auto">
            <a:xfrm>
              <a:off x="2543" y="1433"/>
              <a:ext cx="66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135.013.031,40 €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A423DF6D-AAB2-682B-E53C-F4E02B7596B2}"/>
                </a:ext>
              </a:extLst>
            </p:cNvPr>
            <p:cNvSpPr>
              <a:spLocks noChangeArrowheads="1"/>
            </p:cNvSpPr>
            <p:nvPr/>
          </p:nvSpPr>
          <p:spPr bwMode="auto">
            <a:xfrm>
              <a:off x="2507" y="1433"/>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51EC3CFF-9BE6-66DB-F291-1A5D2DB02896}"/>
                </a:ext>
              </a:extLst>
            </p:cNvPr>
            <p:cNvSpPr>
              <a:spLocks noChangeArrowheads="1"/>
            </p:cNvSpPr>
            <p:nvPr/>
          </p:nvSpPr>
          <p:spPr bwMode="auto">
            <a:xfrm>
              <a:off x="2527" y="1433"/>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933F3D06-06D2-6333-D39D-011EC281FB1C}"/>
                </a:ext>
              </a:extLst>
            </p:cNvPr>
            <p:cNvSpPr>
              <a:spLocks noChangeArrowheads="1"/>
            </p:cNvSpPr>
            <p:nvPr/>
          </p:nvSpPr>
          <p:spPr bwMode="auto">
            <a:xfrm>
              <a:off x="1328" y="155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4681050F-4AEA-9D18-1B1A-398D8CF8D55B}"/>
                </a:ext>
              </a:extLst>
            </p:cNvPr>
            <p:cNvSpPr>
              <a:spLocks noChangeArrowheads="1"/>
            </p:cNvSpPr>
            <p:nvPr/>
          </p:nvSpPr>
          <p:spPr bwMode="auto">
            <a:xfrm>
              <a:off x="2034" y="155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068927DA-8BE3-51B4-F4A8-13382487E2E1}"/>
                </a:ext>
              </a:extLst>
            </p:cNvPr>
            <p:cNvSpPr>
              <a:spLocks noChangeArrowheads="1"/>
            </p:cNvSpPr>
            <p:nvPr/>
          </p:nvSpPr>
          <p:spPr bwMode="auto">
            <a:xfrm>
              <a:off x="2587" y="1549"/>
              <a:ext cx="6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82.965.769,16 €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662B5BAC-99C5-E22B-E239-AE926E819132}"/>
                </a:ext>
              </a:extLst>
            </p:cNvPr>
            <p:cNvSpPr>
              <a:spLocks noChangeArrowheads="1"/>
            </p:cNvSpPr>
            <p:nvPr/>
          </p:nvSpPr>
          <p:spPr bwMode="auto">
            <a:xfrm>
              <a:off x="2507" y="1549"/>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1379C6FE-9BC7-F432-C888-225EC181271C}"/>
                </a:ext>
              </a:extLst>
            </p:cNvPr>
            <p:cNvSpPr>
              <a:spLocks noChangeArrowheads="1"/>
            </p:cNvSpPr>
            <p:nvPr/>
          </p:nvSpPr>
          <p:spPr bwMode="auto">
            <a:xfrm>
              <a:off x="2587" y="1549"/>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E35B17C0-DD34-2B7B-01CB-A4518F5106EF}"/>
                </a:ext>
              </a:extLst>
            </p:cNvPr>
            <p:cNvSpPr>
              <a:spLocks noChangeArrowheads="1"/>
            </p:cNvSpPr>
            <p:nvPr/>
          </p:nvSpPr>
          <p:spPr bwMode="auto">
            <a:xfrm>
              <a:off x="1328" y="166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19616022-DB24-1FDF-4396-FE4C4E6BA96C}"/>
                </a:ext>
              </a:extLst>
            </p:cNvPr>
            <p:cNvSpPr>
              <a:spLocks noChangeArrowheads="1"/>
            </p:cNvSpPr>
            <p:nvPr/>
          </p:nvSpPr>
          <p:spPr bwMode="auto">
            <a:xfrm>
              <a:off x="2034" y="166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526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05554F81-79D6-419B-A135-360BFBF96267}"/>
                </a:ext>
              </a:extLst>
            </p:cNvPr>
            <p:cNvSpPr>
              <a:spLocks noChangeArrowheads="1"/>
            </p:cNvSpPr>
            <p:nvPr/>
          </p:nvSpPr>
          <p:spPr bwMode="auto">
            <a:xfrm>
              <a:off x="2543" y="1665"/>
              <a:ext cx="66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138.189.188,93 €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B1641862-4954-7418-3D86-6F72310A3216}"/>
                </a:ext>
              </a:extLst>
            </p:cNvPr>
            <p:cNvSpPr>
              <a:spLocks noChangeArrowheads="1"/>
            </p:cNvSpPr>
            <p:nvPr/>
          </p:nvSpPr>
          <p:spPr bwMode="auto">
            <a:xfrm>
              <a:off x="2507" y="1665"/>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25A7558B-5A6A-D0F3-4678-209C80A26268}"/>
                </a:ext>
              </a:extLst>
            </p:cNvPr>
            <p:cNvSpPr>
              <a:spLocks noChangeArrowheads="1"/>
            </p:cNvSpPr>
            <p:nvPr/>
          </p:nvSpPr>
          <p:spPr bwMode="auto">
            <a:xfrm>
              <a:off x="2527" y="1665"/>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9572D510-9EB3-F205-5C21-610A08525A1C}"/>
                </a:ext>
              </a:extLst>
            </p:cNvPr>
            <p:cNvSpPr>
              <a:spLocks noChangeArrowheads="1"/>
            </p:cNvSpPr>
            <p:nvPr/>
          </p:nvSpPr>
          <p:spPr bwMode="auto">
            <a:xfrm>
              <a:off x="1328" y="178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6B028A44-0254-87FD-0280-21D6CF192A37}"/>
                </a:ext>
              </a:extLst>
            </p:cNvPr>
            <p:cNvSpPr>
              <a:spLocks noChangeArrowheads="1"/>
            </p:cNvSpPr>
            <p:nvPr/>
          </p:nvSpPr>
          <p:spPr bwMode="auto">
            <a:xfrm>
              <a:off x="2034" y="1786"/>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516</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84A53350-8103-0D9E-10C1-C2DD7A32A75C}"/>
                </a:ext>
              </a:extLst>
            </p:cNvPr>
            <p:cNvSpPr>
              <a:spLocks noChangeArrowheads="1"/>
            </p:cNvSpPr>
            <p:nvPr/>
          </p:nvSpPr>
          <p:spPr bwMode="auto">
            <a:xfrm>
              <a:off x="2587" y="1782"/>
              <a:ext cx="58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Calibri" panose="020F0502020204030204" pitchFamily="34" charset="0"/>
                </a:rPr>
                <a:t>90.</a:t>
              </a:r>
              <a:r>
                <a:rPr lang="ca-ES" altLang="ca-ES" sz="1100" dirty="0">
                  <a:solidFill>
                    <a:srgbClr val="000000"/>
                  </a:solidFill>
                  <a:latin typeface="Calibri" panose="020F0502020204030204" pitchFamily="34" charset="0"/>
                </a:rPr>
                <a:t>3</a:t>
              </a:r>
              <a:r>
                <a:rPr kumimoji="0" lang="ca-ES" altLang="ca-ES" sz="1100" b="0" i="0" u="none" strike="noStrike" cap="none" normalizeH="0" baseline="0" dirty="0">
                  <a:ln>
                    <a:noFill/>
                  </a:ln>
                  <a:solidFill>
                    <a:srgbClr val="000000"/>
                  </a:solidFill>
                  <a:effectLst/>
                  <a:latin typeface="Calibri" panose="020F0502020204030204" pitchFamily="34" charset="0"/>
                </a:rPr>
                <a:t>37.589,40 €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DEA80192-F55D-BBC6-A5CF-14B20F676589}"/>
                </a:ext>
              </a:extLst>
            </p:cNvPr>
            <p:cNvSpPr>
              <a:spLocks noChangeArrowheads="1"/>
            </p:cNvSpPr>
            <p:nvPr/>
          </p:nvSpPr>
          <p:spPr bwMode="auto">
            <a:xfrm>
              <a:off x="2507" y="1782"/>
              <a:ext cx="1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2ED136E5-ADC6-51E5-0A87-ECC1DE366857}"/>
                </a:ext>
              </a:extLst>
            </p:cNvPr>
            <p:cNvSpPr>
              <a:spLocks noChangeArrowheads="1"/>
            </p:cNvSpPr>
            <p:nvPr/>
          </p:nvSpPr>
          <p:spPr bwMode="auto">
            <a:xfrm>
              <a:off x="2587" y="1782"/>
              <a:ext cx="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D8A3A41D-AF99-3BFF-55A0-0130D8B073AA}"/>
                </a:ext>
              </a:extLst>
            </p:cNvPr>
            <p:cNvSpPr>
              <a:spLocks noChangeArrowheads="1"/>
            </p:cNvSpPr>
            <p:nvPr/>
          </p:nvSpPr>
          <p:spPr bwMode="auto">
            <a:xfrm>
              <a:off x="1505" y="606"/>
              <a:ext cx="13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200" b="1" i="0" u="none" strike="noStrike" cap="none" normalizeH="0" baseline="0">
                  <a:ln>
                    <a:noFill/>
                  </a:ln>
                  <a:solidFill>
                    <a:srgbClr val="FFFFFF"/>
                  </a:solidFill>
                  <a:effectLst/>
                  <a:latin typeface="Arial" panose="020B0604020202020204" pitchFamily="34" charset="0"/>
                </a:rPr>
                <a:t>ADJUDICACIONS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Line 56">
              <a:extLst>
                <a:ext uri="{FF2B5EF4-FFF2-40B4-BE49-F238E27FC236}">
                  <a16:creationId xmlns:a16="http://schemas.microsoft.com/office/drawing/2014/main" id="{A7ED3276-AA37-3F5F-755D-D73E5D4534AB}"/>
                </a:ext>
              </a:extLst>
            </p:cNvPr>
            <p:cNvSpPr>
              <a:spLocks noChangeShapeType="1"/>
            </p:cNvSpPr>
            <p:nvPr/>
          </p:nvSpPr>
          <p:spPr bwMode="auto">
            <a:xfrm>
              <a:off x="1072" y="726"/>
              <a:ext cx="0" cy="1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4" name="Rectangle 57">
              <a:extLst>
                <a:ext uri="{FF2B5EF4-FFF2-40B4-BE49-F238E27FC236}">
                  <a16:creationId xmlns:a16="http://schemas.microsoft.com/office/drawing/2014/main" id="{BB8A0CC1-70F1-3CA1-2A2F-BF005BC66220}"/>
                </a:ext>
              </a:extLst>
            </p:cNvPr>
            <p:cNvSpPr>
              <a:spLocks noChangeArrowheads="1"/>
            </p:cNvSpPr>
            <p:nvPr/>
          </p:nvSpPr>
          <p:spPr bwMode="auto">
            <a:xfrm>
              <a:off x="1072" y="726"/>
              <a:ext cx="4" cy="11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5" name="Line 58">
              <a:extLst>
                <a:ext uri="{FF2B5EF4-FFF2-40B4-BE49-F238E27FC236}">
                  <a16:creationId xmlns:a16="http://schemas.microsoft.com/office/drawing/2014/main" id="{504DB683-67FE-63A1-E44E-514D0003EDD4}"/>
                </a:ext>
              </a:extLst>
            </p:cNvPr>
            <p:cNvSpPr>
              <a:spLocks noChangeShapeType="1"/>
            </p:cNvSpPr>
            <p:nvPr/>
          </p:nvSpPr>
          <p:spPr bwMode="auto">
            <a:xfrm>
              <a:off x="1769" y="730"/>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6" name="Rectangle 59">
              <a:extLst>
                <a:ext uri="{FF2B5EF4-FFF2-40B4-BE49-F238E27FC236}">
                  <a16:creationId xmlns:a16="http://schemas.microsoft.com/office/drawing/2014/main" id="{C902E8AD-BEC4-C28B-3519-A3B80F398F51}"/>
                </a:ext>
              </a:extLst>
            </p:cNvPr>
            <p:cNvSpPr>
              <a:spLocks noChangeArrowheads="1"/>
            </p:cNvSpPr>
            <p:nvPr/>
          </p:nvSpPr>
          <p:spPr bwMode="auto">
            <a:xfrm>
              <a:off x="1769" y="730"/>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7" name="Line 60">
              <a:extLst>
                <a:ext uri="{FF2B5EF4-FFF2-40B4-BE49-F238E27FC236}">
                  <a16:creationId xmlns:a16="http://schemas.microsoft.com/office/drawing/2014/main" id="{1A05BC1F-C431-9E4C-93ED-36DB04830589}"/>
                </a:ext>
              </a:extLst>
            </p:cNvPr>
            <p:cNvSpPr>
              <a:spLocks noChangeShapeType="1"/>
            </p:cNvSpPr>
            <p:nvPr/>
          </p:nvSpPr>
          <p:spPr bwMode="auto">
            <a:xfrm>
              <a:off x="2463" y="730"/>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8" name="Rectangle 61">
              <a:extLst>
                <a:ext uri="{FF2B5EF4-FFF2-40B4-BE49-F238E27FC236}">
                  <a16:creationId xmlns:a16="http://schemas.microsoft.com/office/drawing/2014/main" id="{8E7B6D03-AF1D-8167-74DF-C4B889A53F21}"/>
                </a:ext>
              </a:extLst>
            </p:cNvPr>
            <p:cNvSpPr>
              <a:spLocks noChangeArrowheads="1"/>
            </p:cNvSpPr>
            <p:nvPr/>
          </p:nvSpPr>
          <p:spPr bwMode="auto">
            <a:xfrm>
              <a:off x="2463" y="730"/>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9" name="Line 62">
              <a:extLst>
                <a:ext uri="{FF2B5EF4-FFF2-40B4-BE49-F238E27FC236}">
                  <a16:creationId xmlns:a16="http://schemas.microsoft.com/office/drawing/2014/main" id="{9678FD5C-28A8-609A-F8D2-559E58AD799D}"/>
                </a:ext>
              </a:extLst>
            </p:cNvPr>
            <p:cNvSpPr>
              <a:spLocks noChangeShapeType="1"/>
            </p:cNvSpPr>
            <p:nvPr/>
          </p:nvSpPr>
          <p:spPr bwMode="auto">
            <a:xfrm>
              <a:off x="3200" y="730"/>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0" name="Rectangle 63">
              <a:extLst>
                <a:ext uri="{FF2B5EF4-FFF2-40B4-BE49-F238E27FC236}">
                  <a16:creationId xmlns:a16="http://schemas.microsoft.com/office/drawing/2014/main" id="{E7971251-52FB-C329-A81F-B785A1A17303}"/>
                </a:ext>
              </a:extLst>
            </p:cNvPr>
            <p:cNvSpPr>
              <a:spLocks noChangeArrowheads="1"/>
            </p:cNvSpPr>
            <p:nvPr/>
          </p:nvSpPr>
          <p:spPr bwMode="auto">
            <a:xfrm>
              <a:off x="3200" y="730"/>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1" name="Line 64">
              <a:extLst>
                <a:ext uri="{FF2B5EF4-FFF2-40B4-BE49-F238E27FC236}">
                  <a16:creationId xmlns:a16="http://schemas.microsoft.com/office/drawing/2014/main" id="{653EB4F7-3A8F-071D-B126-ED3DC3AB253E}"/>
                </a:ext>
              </a:extLst>
            </p:cNvPr>
            <p:cNvSpPr>
              <a:spLocks noChangeShapeType="1"/>
            </p:cNvSpPr>
            <p:nvPr/>
          </p:nvSpPr>
          <p:spPr bwMode="auto">
            <a:xfrm>
              <a:off x="1076" y="726"/>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2" name="Rectangle 65">
              <a:extLst>
                <a:ext uri="{FF2B5EF4-FFF2-40B4-BE49-F238E27FC236}">
                  <a16:creationId xmlns:a16="http://schemas.microsoft.com/office/drawing/2014/main" id="{4345EB37-881D-1E0B-F915-419A269D4793}"/>
                </a:ext>
              </a:extLst>
            </p:cNvPr>
            <p:cNvSpPr>
              <a:spLocks noChangeArrowheads="1"/>
            </p:cNvSpPr>
            <p:nvPr/>
          </p:nvSpPr>
          <p:spPr bwMode="auto">
            <a:xfrm>
              <a:off x="1076" y="726"/>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3" name="Line 66">
              <a:extLst>
                <a:ext uri="{FF2B5EF4-FFF2-40B4-BE49-F238E27FC236}">
                  <a16:creationId xmlns:a16="http://schemas.microsoft.com/office/drawing/2014/main" id="{CD3B243D-A5D4-3D54-A358-B237FF9CBF20}"/>
                </a:ext>
              </a:extLst>
            </p:cNvPr>
            <p:cNvSpPr>
              <a:spLocks noChangeShapeType="1"/>
            </p:cNvSpPr>
            <p:nvPr/>
          </p:nvSpPr>
          <p:spPr bwMode="auto">
            <a:xfrm>
              <a:off x="1076" y="843"/>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4" name="Rectangle 67">
              <a:extLst>
                <a:ext uri="{FF2B5EF4-FFF2-40B4-BE49-F238E27FC236}">
                  <a16:creationId xmlns:a16="http://schemas.microsoft.com/office/drawing/2014/main" id="{19D9D015-3BE4-F879-9992-394A8943C142}"/>
                </a:ext>
              </a:extLst>
            </p:cNvPr>
            <p:cNvSpPr>
              <a:spLocks noChangeArrowheads="1"/>
            </p:cNvSpPr>
            <p:nvPr/>
          </p:nvSpPr>
          <p:spPr bwMode="auto">
            <a:xfrm>
              <a:off x="1076" y="843"/>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5" name="Line 68">
              <a:extLst>
                <a:ext uri="{FF2B5EF4-FFF2-40B4-BE49-F238E27FC236}">
                  <a16:creationId xmlns:a16="http://schemas.microsoft.com/office/drawing/2014/main" id="{CFDFA36A-4383-9DC4-03D8-35E57E686D54}"/>
                </a:ext>
              </a:extLst>
            </p:cNvPr>
            <p:cNvSpPr>
              <a:spLocks noChangeShapeType="1"/>
            </p:cNvSpPr>
            <p:nvPr/>
          </p:nvSpPr>
          <p:spPr bwMode="auto">
            <a:xfrm>
              <a:off x="1076" y="959"/>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6" name="Rectangle 69">
              <a:extLst>
                <a:ext uri="{FF2B5EF4-FFF2-40B4-BE49-F238E27FC236}">
                  <a16:creationId xmlns:a16="http://schemas.microsoft.com/office/drawing/2014/main" id="{0F5E62BC-868B-B3B8-E3E2-E1C8589B1802}"/>
                </a:ext>
              </a:extLst>
            </p:cNvPr>
            <p:cNvSpPr>
              <a:spLocks noChangeArrowheads="1"/>
            </p:cNvSpPr>
            <p:nvPr/>
          </p:nvSpPr>
          <p:spPr bwMode="auto">
            <a:xfrm>
              <a:off x="1076" y="959"/>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7" name="Line 70">
              <a:extLst>
                <a:ext uri="{FF2B5EF4-FFF2-40B4-BE49-F238E27FC236}">
                  <a16:creationId xmlns:a16="http://schemas.microsoft.com/office/drawing/2014/main" id="{54DCD274-E2D1-49C4-21F0-0EAAEA470233}"/>
                </a:ext>
              </a:extLst>
            </p:cNvPr>
            <p:cNvSpPr>
              <a:spLocks noChangeShapeType="1"/>
            </p:cNvSpPr>
            <p:nvPr/>
          </p:nvSpPr>
          <p:spPr bwMode="auto">
            <a:xfrm>
              <a:off x="1076" y="1075"/>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8" name="Rectangle 71">
              <a:extLst>
                <a:ext uri="{FF2B5EF4-FFF2-40B4-BE49-F238E27FC236}">
                  <a16:creationId xmlns:a16="http://schemas.microsoft.com/office/drawing/2014/main" id="{DEF419B4-2494-8C82-798A-CCDA7F8032C9}"/>
                </a:ext>
              </a:extLst>
            </p:cNvPr>
            <p:cNvSpPr>
              <a:spLocks noChangeArrowheads="1"/>
            </p:cNvSpPr>
            <p:nvPr/>
          </p:nvSpPr>
          <p:spPr bwMode="auto">
            <a:xfrm>
              <a:off x="1076" y="1075"/>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9" name="Line 72">
              <a:extLst>
                <a:ext uri="{FF2B5EF4-FFF2-40B4-BE49-F238E27FC236}">
                  <a16:creationId xmlns:a16="http://schemas.microsoft.com/office/drawing/2014/main" id="{D3027B5F-93F6-EA4C-DDBE-F2A76A5AF4E3}"/>
                </a:ext>
              </a:extLst>
            </p:cNvPr>
            <p:cNvSpPr>
              <a:spLocks noChangeShapeType="1"/>
            </p:cNvSpPr>
            <p:nvPr/>
          </p:nvSpPr>
          <p:spPr bwMode="auto">
            <a:xfrm>
              <a:off x="1076" y="1192"/>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0" name="Rectangle 73">
              <a:extLst>
                <a:ext uri="{FF2B5EF4-FFF2-40B4-BE49-F238E27FC236}">
                  <a16:creationId xmlns:a16="http://schemas.microsoft.com/office/drawing/2014/main" id="{6ED9E0B6-0DDA-0FF4-1529-83527FF9A61C}"/>
                </a:ext>
              </a:extLst>
            </p:cNvPr>
            <p:cNvSpPr>
              <a:spLocks noChangeArrowheads="1"/>
            </p:cNvSpPr>
            <p:nvPr/>
          </p:nvSpPr>
          <p:spPr bwMode="auto">
            <a:xfrm>
              <a:off x="1076" y="1192"/>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1" name="Line 74">
              <a:extLst>
                <a:ext uri="{FF2B5EF4-FFF2-40B4-BE49-F238E27FC236}">
                  <a16:creationId xmlns:a16="http://schemas.microsoft.com/office/drawing/2014/main" id="{D1B68122-0DE0-02FD-5061-19EB3A68E9F8}"/>
                </a:ext>
              </a:extLst>
            </p:cNvPr>
            <p:cNvSpPr>
              <a:spLocks noChangeShapeType="1"/>
            </p:cNvSpPr>
            <p:nvPr/>
          </p:nvSpPr>
          <p:spPr bwMode="auto">
            <a:xfrm>
              <a:off x="1076" y="1308"/>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2" name="Rectangle 75">
              <a:extLst>
                <a:ext uri="{FF2B5EF4-FFF2-40B4-BE49-F238E27FC236}">
                  <a16:creationId xmlns:a16="http://schemas.microsoft.com/office/drawing/2014/main" id="{5145F9D4-3D19-5A10-4FB0-D77AEEF1DFA9}"/>
                </a:ext>
              </a:extLst>
            </p:cNvPr>
            <p:cNvSpPr>
              <a:spLocks noChangeArrowheads="1"/>
            </p:cNvSpPr>
            <p:nvPr/>
          </p:nvSpPr>
          <p:spPr bwMode="auto">
            <a:xfrm>
              <a:off x="1076" y="1308"/>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3" name="Line 76">
              <a:extLst>
                <a:ext uri="{FF2B5EF4-FFF2-40B4-BE49-F238E27FC236}">
                  <a16:creationId xmlns:a16="http://schemas.microsoft.com/office/drawing/2014/main" id="{03E8BBED-976E-6779-CD46-B646A0C1FD3D}"/>
                </a:ext>
              </a:extLst>
            </p:cNvPr>
            <p:cNvSpPr>
              <a:spLocks noChangeShapeType="1"/>
            </p:cNvSpPr>
            <p:nvPr/>
          </p:nvSpPr>
          <p:spPr bwMode="auto">
            <a:xfrm>
              <a:off x="1076" y="1425"/>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4" name="Rectangle 77">
              <a:extLst>
                <a:ext uri="{FF2B5EF4-FFF2-40B4-BE49-F238E27FC236}">
                  <a16:creationId xmlns:a16="http://schemas.microsoft.com/office/drawing/2014/main" id="{14BB6EAD-4A1C-4654-95A8-ECA60561772C}"/>
                </a:ext>
              </a:extLst>
            </p:cNvPr>
            <p:cNvSpPr>
              <a:spLocks noChangeArrowheads="1"/>
            </p:cNvSpPr>
            <p:nvPr/>
          </p:nvSpPr>
          <p:spPr bwMode="auto">
            <a:xfrm>
              <a:off x="1076" y="1425"/>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5" name="Line 78">
              <a:extLst>
                <a:ext uri="{FF2B5EF4-FFF2-40B4-BE49-F238E27FC236}">
                  <a16:creationId xmlns:a16="http://schemas.microsoft.com/office/drawing/2014/main" id="{DAEE03B9-FA32-F083-5391-62D9F2F69C67}"/>
                </a:ext>
              </a:extLst>
            </p:cNvPr>
            <p:cNvSpPr>
              <a:spLocks noChangeShapeType="1"/>
            </p:cNvSpPr>
            <p:nvPr/>
          </p:nvSpPr>
          <p:spPr bwMode="auto">
            <a:xfrm>
              <a:off x="1076" y="1541"/>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6" name="Rectangle 79">
              <a:extLst>
                <a:ext uri="{FF2B5EF4-FFF2-40B4-BE49-F238E27FC236}">
                  <a16:creationId xmlns:a16="http://schemas.microsoft.com/office/drawing/2014/main" id="{BFED63D4-689C-CF13-39B6-D31555AA8F69}"/>
                </a:ext>
              </a:extLst>
            </p:cNvPr>
            <p:cNvSpPr>
              <a:spLocks noChangeArrowheads="1"/>
            </p:cNvSpPr>
            <p:nvPr/>
          </p:nvSpPr>
          <p:spPr bwMode="auto">
            <a:xfrm>
              <a:off x="1076" y="1541"/>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7" name="Line 80">
              <a:extLst>
                <a:ext uri="{FF2B5EF4-FFF2-40B4-BE49-F238E27FC236}">
                  <a16:creationId xmlns:a16="http://schemas.microsoft.com/office/drawing/2014/main" id="{1877C3A0-2323-E1DC-D3B7-05222A329D38}"/>
                </a:ext>
              </a:extLst>
            </p:cNvPr>
            <p:cNvSpPr>
              <a:spLocks noChangeShapeType="1"/>
            </p:cNvSpPr>
            <p:nvPr/>
          </p:nvSpPr>
          <p:spPr bwMode="auto">
            <a:xfrm>
              <a:off x="1076" y="1657"/>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8" name="Rectangle 81">
              <a:extLst>
                <a:ext uri="{FF2B5EF4-FFF2-40B4-BE49-F238E27FC236}">
                  <a16:creationId xmlns:a16="http://schemas.microsoft.com/office/drawing/2014/main" id="{B5A03594-0991-160D-110A-721ED13E7588}"/>
                </a:ext>
              </a:extLst>
            </p:cNvPr>
            <p:cNvSpPr>
              <a:spLocks noChangeArrowheads="1"/>
            </p:cNvSpPr>
            <p:nvPr/>
          </p:nvSpPr>
          <p:spPr bwMode="auto">
            <a:xfrm>
              <a:off x="1076" y="1657"/>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9" name="Line 82">
              <a:extLst>
                <a:ext uri="{FF2B5EF4-FFF2-40B4-BE49-F238E27FC236}">
                  <a16:creationId xmlns:a16="http://schemas.microsoft.com/office/drawing/2014/main" id="{79B700F9-155F-A101-30A2-D9E18C16E9B5}"/>
                </a:ext>
              </a:extLst>
            </p:cNvPr>
            <p:cNvSpPr>
              <a:spLocks noChangeShapeType="1"/>
            </p:cNvSpPr>
            <p:nvPr/>
          </p:nvSpPr>
          <p:spPr bwMode="auto">
            <a:xfrm>
              <a:off x="1076" y="1774"/>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0" name="Rectangle 83">
              <a:extLst>
                <a:ext uri="{FF2B5EF4-FFF2-40B4-BE49-F238E27FC236}">
                  <a16:creationId xmlns:a16="http://schemas.microsoft.com/office/drawing/2014/main" id="{FEE647DD-564F-F331-36BB-EACD950696E9}"/>
                </a:ext>
              </a:extLst>
            </p:cNvPr>
            <p:cNvSpPr>
              <a:spLocks noChangeArrowheads="1"/>
            </p:cNvSpPr>
            <p:nvPr/>
          </p:nvSpPr>
          <p:spPr bwMode="auto">
            <a:xfrm>
              <a:off x="1076" y="1774"/>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1" name="Line 84">
              <a:extLst>
                <a:ext uri="{FF2B5EF4-FFF2-40B4-BE49-F238E27FC236}">
                  <a16:creationId xmlns:a16="http://schemas.microsoft.com/office/drawing/2014/main" id="{6BDD1F76-082E-828B-845F-0B3B1DE77340}"/>
                </a:ext>
              </a:extLst>
            </p:cNvPr>
            <p:cNvSpPr>
              <a:spLocks noChangeShapeType="1"/>
            </p:cNvSpPr>
            <p:nvPr/>
          </p:nvSpPr>
          <p:spPr bwMode="auto">
            <a:xfrm>
              <a:off x="1076" y="1890"/>
              <a:ext cx="21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2" name="Rectangle 85">
              <a:extLst>
                <a:ext uri="{FF2B5EF4-FFF2-40B4-BE49-F238E27FC236}">
                  <a16:creationId xmlns:a16="http://schemas.microsoft.com/office/drawing/2014/main" id="{43FA0D5C-5632-58C0-10CA-F1C5226B0ACB}"/>
                </a:ext>
              </a:extLst>
            </p:cNvPr>
            <p:cNvSpPr>
              <a:spLocks noChangeArrowheads="1"/>
            </p:cNvSpPr>
            <p:nvPr/>
          </p:nvSpPr>
          <p:spPr bwMode="auto">
            <a:xfrm>
              <a:off x="1076" y="1890"/>
              <a:ext cx="212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93" name="Imatge 92">
            <a:extLst>
              <a:ext uri="{FF2B5EF4-FFF2-40B4-BE49-F238E27FC236}">
                <a16:creationId xmlns:a16="http://schemas.microsoft.com/office/drawing/2014/main" id="{5318ABF2-66C0-54E4-106B-B620947EFFF6}"/>
              </a:ext>
            </a:extLst>
          </p:cNvPr>
          <p:cNvPicPr>
            <a:picLocks noChangeAspect="1"/>
          </p:cNvPicPr>
          <p:nvPr/>
        </p:nvPicPr>
        <p:blipFill>
          <a:blip r:embed="rId2"/>
          <a:stretch>
            <a:fillRect/>
          </a:stretch>
        </p:blipFill>
        <p:spPr>
          <a:xfrm>
            <a:off x="272977" y="3398474"/>
            <a:ext cx="6312046" cy="2493371"/>
          </a:xfrm>
          <a:prstGeom prst="rect">
            <a:avLst/>
          </a:prstGeom>
        </p:spPr>
      </p:pic>
      <p:pic>
        <p:nvPicPr>
          <p:cNvPr id="94" name="Imatge 93">
            <a:extLst>
              <a:ext uri="{FF2B5EF4-FFF2-40B4-BE49-F238E27FC236}">
                <a16:creationId xmlns:a16="http://schemas.microsoft.com/office/drawing/2014/main" id="{463AD286-1ADD-63EF-9B7D-D8FAAA8EFD08}"/>
              </a:ext>
            </a:extLst>
          </p:cNvPr>
          <p:cNvPicPr>
            <a:picLocks noChangeAspect="1"/>
          </p:cNvPicPr>
          <p:nvPr/>
        </p:nvPicPr>
        <p:blipFill>
          <a:blip r:embed="rId3"/>
          <a:stretch>
            <a:fillRect/>
          </a:stretch>
        </p:blipFill>
        <p:spPr>
          <a:xfrm>
            <a:off x="436156" y="7825663"/>
            <a:ext cx="5985687" cy="1788567"/>
          </a:xfrm>
          <a:prstGeom prst="rect">
            <a:avLst/>
          </a:prstGeom>
        </p:spPr>
      </p:pic>
    </p:spTree>
    <p:extLst>
      <p:ext uri="{BB962C8B-B14F-4D97-AF65-F5344CB8AC3E}">
        <p14:creationId xmlns:p14="http://schemas.microsoft.com/office/powerpoint/2010/main" val="3093147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474A8D3-E54B-469C-86BE-88A5D197EBB0}"/>
              </a:ext>
            </a:extLst>
          </p:cNvPr>
          <p:cNvSpPr txBox="1">
            <a:spLocks/>
          </p:cNvSpPr>
          <p:nvPr/>
        </p:nvSpPr>
        <p:spPr>
          <a:xfrm>
            <a:off x="183468" y="566250"/>
            <a:ext cx="6491064" cy="3693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CONTRACTE: NOMBRE</a:t>
            </a:r>
          </a:p>
        </p:txBody>
      </p:sp>
      <p:sp>
        <p:nvSpPr>
          <p:cNvPr id="7" name="7 CuadroTexto">
            <a:extLst>
              <a:ext uri="{FF2B5EF4-FFF2-40B4-BE49-F238E27FC236}">
                <a16:creationId xmlns:a16="http://schemas.microsoft.com/office/drawing/2014/main" id="{7654CE9D-4FD0-4FC8-AF7F-F6DA932C582B}"/>
              </a:ext>
            </a:extLst>
          </p:cNvPr>
          <p:cNvSpPr txBox="1"/>
          <p:nvPr/>
        </p:nvSpPr>
        <p:spPr>
          <a:xfrm>
            <a:off x="330295" y="7667721"/>
            <a:ext cx="6197410"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partir de 2022, es produeix un increment del nombre de  les adjudicacions dels contractes privats (recollits en l’epígraf Altres) a l’incorporar les subscripcions a revistes.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aquests darrers tres anys, els contractes de serveis han experimentat una disminució (17%), els contractes de subministraments augmenten (40%) i els contractes d’obres es mantenen.</a:t>
            </a:r>
          </a:p>
        </p:txBody>
      </p:sp>
      <p:sp>
        <p:nvSpPr>
          <p:cNvPr id="8" name="Contenidor de número de diapositiva 7">
            <a:extLst>
              <a:ext uri="{FF2B5EF4-FFF2-40B4-BE49-F238E27FC236}">
                <a16:creationId xmlns:a16="http://schemas.microsoft.com/office/drawing/2014/main" id="{573E01F8-1384-43A6-8BE3-FF4FB4FA59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QuadreDeText 8">
            <a:extLst>
              <a:ext uri="{FF2B5EF4-FFF2-40B4-BE49-F238E27FC236}">
                <a16:creationId xmlns:a16="http://schemas.microsoft.com/office/drawing/2014/main" id="{B7A589DC-6C62-C0A0-97E8-0EC4F7419C55}"/>
              </a:ext>
            </a:extLst>
          </p:cNvPr>
          <p:cNvSpPr txBox="1"/>
          <p:nvPr/>
        </p:nvSpPr>
        <p:spPr>
          <a:xfrm>
            <a:off x="492125" y="3292998"/>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0" name="Group 4">
            <a:extLst>
              <a:ext uri="{FF2B5EF4-FFF2-40B4-BE49-F238E27FC236}">
                <a16:creationId xmlns:a16="http://schemas.microsoft.com/office/drawing/2014/main" id="{8AE00772-06B1-F142-9C39-CC0E3272CBBF}"/>
              </a:ext>
            </a:extLst>
          </p:cNvPr>
          <p:cNvGrpSpPr>
            <a:grpSpLocks noChangeAspect="1"/>
          </p:cNvGrpSpPr>
          <p:nvPr/>
        </p:nvGrpSpPr>
        <p:grpSpPr bwMode="auto">
          <a:xfrm>
            <a:off x="492125" y="1250950"/>
            <a:ext cx="5873750" cy="2114550"/>
            <a:chOff x="310" y="788"/>
            <a:chExt cx="3700" cy="1332"/>
          </a:xfrm>
        </p:grpSpPr>
        <p:sp>
          <p:nvSpPr>
            <p:cNvPr id="11" name="AutoShape 3">
              <a:extLst>
                <a:ext uri="{FF2B5EF4-FFF2-40B4-BE49-F238E27FC236}">
                  <a16:creationId xmlns:a16="http://schemas.microsoft.com/office/drawing/2014/main" id="{71D46B00-31D7-5D59-920F-C72776D6025D}"/>
                </a:ext>
              </a:extLst>
            </p:cNvPr>
            <p:cNvSpPr>
              <a:spLocks noChangeAspect="1" noChangeArrowheads="1" noTextEdit="1"/>
            </p:cNvSpPr>
            <p:nvPr/>
          </p:nvSpPr>
          <p:spPr bwMode="auto">
            <a:xfrm>
              <a:off x="310" y="788"/>
              <a:ext cx="3700"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5">
              <a:extLst>
                <a:ext uri="{FF2B5EF4-FFF2-40B4-BE49-F238E27FC236}">
                  <a16:creationId xmlns:a16="http://schemas.microsoft.com/office/drawing/2014/main" id="{FB8C59A0-E4F4-D069-E473-43D644ADE190}"/>
                </a:ext>
              </a:extLst>
            </p:cNvPr>
            <p:cNvSpPr>
              <a:spLocks noChangeArrowheads="1"/>
            </p:cNvSpPr>
            <p:nvPr/>
          </p:nvSpPr>
          <p:spPr bwMode="auto">
            <a:xfrm>
              <a:off x="310" y="788"/>
              <a:ext cx="3700"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6">
              <a:extLst>
                <a:ext uri="{FF2B5EF4-FFF2-40B4-BE49-F238E27FC236}">
                  <a16:creationId xmlns:a16="http://schemas.microsoft.com/office/drawing/2014/main" id="{E2C193DC-7196-346A-246E-9EBBF677C8CF}"/>
                </a:ext>
              </a:extLst>
            </p:cNvPr>
            <p:cNvSpPr>
              <a:spLocks noChangeArrowheads="1"/>
            </p:cNvSpPr>
            <p:nvPr/>
          </p:nvSpPr>
          <p:spPr bwMode="auto">
            <a:xfrm>
              <a:off x="310" y="904"/>
              <a:ext cx="3700" cy="157"/>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Line 7">
              <a:extLst>
                <a:ext uri="{FF2B5EF4-FFF2-40B4-BE49-F238E27FC236}">
                  <a16:creationId xmlns:a16="http://schemas.microsoft.com/office/drawing/2014/main" id="{F2448916-407A-5B63-4D9B-F8C46E0891BB}"/>
                </a:ext>
              </a:extLst>
            </p:cNvPr>
            <p:cNvSpPr>
              <a:spLocks noChangeShapeType="1"/>
            </p:cNvSpPr>
            <p:nvPr/>
          </p:nvSpPr>
          <p:spPr bwMode="auto">
            <a:xfrm>
              <a:off x="3317" y="1992"/>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 name="Rectangle 8">
              <a:extLst>
                <a:ext uri="{FF2B5EF4-FFF2-40B4-BE49-F238E27FC236}">
                  <a16:creationId xmlns:a16="http://schemas.microsoft.com/office/drawing/2014/main" id="{0E78330C-AE3E-3407-BBC4-4D5F59E1F665}"/>
                </a:ext>
              </a:extLst>
            </p:cNvPr>
            <p:cNvSpPr>
              <a:spLocks noChangeArrowheads="1"/>
            </p:cNvSpPr>
            <p:nvPr/>
          </p:nvSpPr>
          <p:spPr bwMode="auto">
            <a:xfrm>
              <a:off x="3317" y="1992"/>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 name="Line 9">
              <a:extLst>
                <a:ext uri="{FF2B5EF4-FFF2-40B4-BE49-F238E27FC236}">
                  <a16:creationId xmlns:a16="http://schemas.microsoft.com/office/drawing/2014/main" id="{67D9F084-3C23-4371-2FA3-52D971514111}"/>
                </a:ext>
              </a:extLst>
            </p:cNvPr>
            <p:cNvSpPr>
              <a:spLocks noChangeShapeType="1"/>
            </p:cNvSpPr>
            <p:nvPr/>
          </p:nvSpPr>
          <p:spPr bwMode="auto">
            <a:xfrm>
              <a:off x="3317" y="1996"/>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 name="Rectangle 10">
              <a:extLst>
                <a:ext uri="{FF2B5EF4-FFF2-40B4-BE49-F238E27FC236}">
                  <a16:creationId xmlns:a16="http://schemas.microsoft.com/office/drawing/2014/main" id="{57FA9942-0145-4AEB-B319-3C8494F7F311}"/>
                </a:ext>
              </a:extLst>
            </p:cNvPr>
            <p:cNvSpPr>
              <a:spLocks noChangeArrowheads="1"/>
            </p:cNvSpPr>
            <p:nvPr/>
          </p:nvSpPr>
          <p:spPr bwMode="auto">
            <a:xfrm>
              <a:off x="3317" y="1996"/>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 name="Line 11">
              <a:extLst>
                <a:ext uri="{FF2B5EF4-FFF2-40B4-BE49-F238E27FC236}">
                  <a16:creationId xmlns:a16="http://schemas.microsoft.com/office/drawing/2014/main" id="{BC9508D5-E9E1-5402-4FFB-6132987F6F6B}"/>
                </a:ext>
              </a:extLst>
            </p:cNvPr>
            <p:cNvSpPr>
              <a:spLocks noChangeShapeType="1"/>
            </p:cNvSpPr>
            <p:nvPr/>
          </p:nvSpPr>
          <p:spPr bwMode="auto">
            <a:xfrm>
              <a:off x="3317" y="2000"/>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 name="Rectangle 12">
              <a:extLst>
                <a:ext uri="{FF2B5EF4-FFF2-40B4-BE49-F238E27FC236}">
                  <a16:creationId xmlns:a16="http://schemas.microsoft.com/office/drawing/2014/main" id="{956AE983-FF24-165A-1B57-15D688A144AB}"/>
                </a:ext>
              </a:extLst>
            </p:cNvPr>
            <p:cNvSpPr>
              <a:spLocks noChangeArrowheads="1"/>
            </p:cNvSpPr>
            <p:nvPr/>
          </p:nvSpPr>
          <p:spPr bwMode="auto">
            <a:xfrm>
              <a:off x="3317" y="2000"/>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0" name="Line 13">
              <a:extLst>
                <a:ext uri="{FF2B5EF4-FFF2-40B4-BE49-F238E27FC236}">
                  <a16:creationId xmlns:a16="http://schemas.microsoft.com/office/drawing/2014/main" id="{3D89BABD-0BE3-92FF-9682-A0C342D0637B}"/>
                </a:ext>
              </a:extLst>
            </p:cNvPr>
            <p:cNvSpPr>
              <a:spLocks noChangeShapeType="1"/>
            </p:cNvSpPr>
            <p:nvPr/>
          </p:nvSpPr>
          <p:spPr bwMode="auto">
            <a:xfrm>
              <a:off x="3317" y="2004"/>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1" name="Rectangle 14">
              <a:extLst>
                <a:ext uri="{FF2B5EF4-FFF2-40B4-BE49-F238E27FC236}">
                  <a16:creationId xmlns:a16="http://schemas.microsoft.com/office/drawing/2014/main" id="{77055A1A-F3B5-F89B-81EE-B3B373E7B4A9}"/>
                </a:ext>
              </a:extLst>
            </p:cNvPr>
            <p:cNvSpPr>
              <a:spLocks noChangeArrowheads="1"/>
            </p:cNvSpPr>
            <p:nvPr/>
          </p:nvSpPr>
          <p:spPr bwMode="auto">
            <a:xfrm>
              <a:off x="3317" y="2004"/>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 name="Line 15">
              <a:extLst>
                <a:ext uri="{FF2B5EF4-FFF2-40B4-BE49-F238E27FC236}">
                  <a16:creationId xmlns:a16="http://schemas.microsoft.com/office/drawing/2014/main" id="{4503D6F8-513D-A22F-6ABE-B1F121F114F2}"/>
                </a:ext>
              </a:extLst>
            </p:cNvPr>
            <p:cNvSpPr>
              <a:spLocks noChangeShapeType="1"/>
            </p:cNvSpPr>
            <p:nvPr/>
          </p:nvSpPr>
          <p:spPr bwMode="auto">
            <a:xfrm>
              <a:off x="3317" y="2008"/>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 name="Rectangle 16">
              <a:extLst>
                <a:ext uri="{FF2B5EF4-FFF2-40B4-BE49-F238E27FC236}">
                  <a16:creationId xmlns:a16="http://schemas.microsoft.com/office/drawing/2014/main" id="{22293700-5ABE-8529-77D4-90496A5C285F}"/>
                </a:ext>
              </a:extLst>
            </p:cNvPr>
            <p:cNvSpPr>
              <a:spLocks noChangeArrowheads="1"/>
            </p:cNvSpPr>
            <p:nvPr/>
          </p:nvSpPr>
          <p:spPr bwMode="auto">
            <a:xfrm>
              <a:off x="3317" y="2008"/>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 name="Line 17">
              <a:extLst>
                <a:ext uri="{FF2B5EF4-FFF2-40B4-BE49-F238E27FC236}">
                  <a16:creationId xmlns:a16="http://schemas.microsoft.com/office/drawing/2014/main" id="{384C078F-13D6-2CE7-3F3A-1299C60F19CC}"/>
                </a:ext>
              </a:extLst>
            </p:cNvPr>
            <p:cNvSpPr>
              <a:spLocks noChangeShapeType="1"/>
            </p:cNvSpPr>
            <p:nvPr/>
          </p:nvSpPr>
          <p:spPr bwMode="auto">
            <a:xfrm>
              <a:off x="3317" y="2012"/>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 name="Rectangle 18">
              <a:extLst>
                <a:ext uri="{FF2B5EF4-FFF2-40B4-BE49-F238E27FC236}">
                  <a16:creationId xmlns:a16="http://schemas.microsoft.com/office/drawing/2014/main" id="{FC3D8BE5-6787-AFE1-8574-D6C406827BFA}"/>
                </a:ext>
              </a:extLst>
            </p:cNvPr>
            <p:cNvSpPr>
              <a:spLocks noChangeArrowheads="1"/>
            </p:cNvSpPr>
            <p:nvPr/>
          </p:nvSpPr>
          <p:spPr bwMode="auto">
            <a:xfrm>
              <a:off x="3317" y="2012"/>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 name="Line 19">
              <a:extLst>
                <a:ext uri="{FF2B5EF4-FFF2-40B4-BE49-F238E27FC236}">
                  <a16:creationId xmlns:a16="http://schemas.microsoft.com/office/drawing/2014/main" id="{0289C45B-EBE1-AF30-3B11-0D2770F71A63}"/>
                </a:ext>
              </a:extLst>
            </p:cNvPr>
            <p:cNvSpPr>
              <a:spLocks noChangeShapeType="1"/>
            </p:cNvSpPr>
            <p:nvPr/>
          </p:nvSpPr>
          <p:spPr bwMode="auto">
            <a:xfrm>
              <a:off x="3317" y="2016"/>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 name="Rectangle 20">
              <a:extLst>
                <a:ext uri="{FF2B5EF4-FFF2-40B4-BE49-F238E27FC236}">
                  <a16:creationId xmlns:a16="http://schemas.microsoft.com/office/drawing/2014/main" id="{CC7A6604-4F0B-347B-218C-2DA8A6C4038E}"/>
                </a:ext>
              </a:extLst>
            </p:cNvPr>
            <p:cNvSpPr>
              <a:spLocks noChangeArrowheads="1"/>
            </p:cNvSpPr>
            <p:nvPr/>
          </p:nvSpPr>
          <p:spPr bwMode="auto">
            <a:xfrm>
              <a:off x="3317" y="2016"/>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 name="Line 21">
              <a:extLst>
                <a:ext uri="{FF2B5EF4-FFF2-40B4-BE49-F238E27FC236}">
                  <a16:creationId xmlns:a16="http://schemas.microsoft.com/office/drawing/2014/main" id="{DBE540FE-6A19-762A-40CE-D55C9A40BA6E}"/>
                </a:ext>
              </a:extLst>
            </p:cNvPr>
            <p:cNvSpPr>
              <a:spLocks noChangeShapeType="1"/>
            </p:cNvSpPr>
            <p:nvPr/>
          </p:nvSpPr>
          <p:spPr bwMode="auto">
            <a:xfrm>
              <a:off x="3317" y="2020"/>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 name="Rectangle 22">
              <a:extLst>
                <a:ext uri="{FF2B5EF4-FFF2-40B4-BE49-F238E27FC236}">
                  <a16:creationId xmlns:a16="http://schemas.microsoft.com/office/drawing/2014/main" id="{CD45EF98-81AD-3C96-1FC1-AC196F9481D0}"/>
                </a:ext>
              </a:extLst>
            </p:cNvPr>
            <p:cNvSpPr>
              <a:spLocks noChangeArrowheads="1"/>
            </p:cNvSpPr>
            <p:nvPr/>
          </p:nvSpPr>
          <p:spPr bwMode="auto">
            <a:xfrm>
              <a:off x="3317" y="2020"/>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 name="Line 23">
              <a:extLst>
                <a:ext uri="{FF2B5EF4-FFF2-40B4-BE49-F238E27FC236}">
                  <a16:creationId xmlns:a16="http://schemas.microsoft.com/office/drawing/2014/main" id="{2B7EFFA1-1812-CFCE-26F3-85F9137C0CF6}"/>
                </a:ext>
              </a:extLst>
            </p:cNvPr>
            <p:cNvSpPr>
              <a:spLocks noChangeShapeType="1"/>
            </p:cNvSpPr>
            <p:nvPr/>
          </p:nvSpPr>
          <p:spPr bwMode="auto">
            <a:xfrm>
              <a:off x="3317" y="202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 name="Rectangle 24">
              <a:extLst>
                <a:ext uri="{FF2B5EF4-FFF2-40B4-BE49-F238E27FC236}">
                  <a16:creationId xmlns:a16="http://schemas.microsoft.com/office/drawing/2014/main" id="{3E35AF4F-A28C-5F0F-6E85-5E9505973522}"/>
                </a:ext>
              </a:extLst>
            </p:cNvPr>
            <p:cNvSpPr>
              <a:spLocks noChangeArrowheads="1"/>
            </p:cNvSpPr>
            <p:nvPr/>
          </p:nvSpPr>
          <p:spPr bwMode="auto">
            <a:xfrm>
              <a:off x="3317" y="2024"/>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 name="Rectangle 25">
              <a:extLst>
                <a:ext uri="{FF2B5EF4-FFF2-40B4-BE49-F238E27FC236}">
                  <a16:creationId xmlns:a16="http://schemas.microsoft.com/office/drawing/2014/main" id="{A1FA51B8-E8FC-767E-5C9A-E5E93F0AA7C2}"/>
                </a:ext>
              </a:extLst>
            </p:cNvPr>
            <p:cNvSpPr>
              <a:spLocks noChangeArrowheads="1"/>
            </p:cNvSpPr>
            <p:nvPr/>
          </p:nvSpPr>
          <p:spPr bwMode="auto">
            <a:xfrm>
              <a:off x="426" y="936"/>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C646386D-7CB5-E77E-759F-0B7AE478A1B6}"/>
                </a:ext>
              </a:extLst>
            </p:cNvPr>
            <p:cNvSpPr>
              <a:spLocks noChangeArrowheads="1"/>
            </p:cNvSpPr>
            <p:nvPr/>
          </p:nvSpPr>
          <p:spPr bwMode="auto">
            <a:xfrm>
              <a:off x="867" y="936"/>
              <a:ext cx="4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dirty="0">
                  <a:ln>
                    <a:noFill/>
                  </a:ln>
                  <a:solidFill>
                    <a:srgbClr val="000000"/>
                  </a:solidFill>
                  <a:effectLst/>
                  <a:latin typeface="Arial" panose="020B0604020202020204" pitchFamily="34" charset="0"/>
                </a:rPr>
                <a:t>ALTRES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0FC4F26C-DE16-F19E-D5FE-4CF0BF5A1C2F}"/>
                </a:ext>
              </a:extLst>
            </p:cNvPr>
            <p:cNvSpPr>
              <a:spLocks noChangeArrowheads="1"/>
            </p:cNvSpPr>
            <p:nvPr/>
          </p:nvSpPr>
          <p:spPr bwMode="auto">
            <a:xfrm>
              <a:off x="1523" y="936"/>
              <a:ext cx="3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71D3624E-47C8-B46F-DE55-7F7E8C3FB861}"/>
                </a:ext>
              </a:extLst>
            </p:cNvPr>
            <p:cNvSpPr>
              <a:spLocks noChangeArrowheads="1"/>
            </p:cNvSpPr>
            <p:nvPr/>
          </p:nvSpPr>
          <p:spPr bwMode="auto">
            <a:xfrm>
              <a:off x="2148" y="936"/>
              <a:ext cx="4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SERVEIS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A5E2BD6D-7DC5-5235-B812-7BEC857491D8}"/>
                </a:ext>
              </a:extLst>
            </p:cNvPr>
            <p:cNvSpPr>
              <a:spLocks noChangeArrowheads="1"/>
            </p:cNvSpPr>
            <p:nvPr/>
          </p:nvSpPr>
          <p:spPr bwMode="auto">
            <a:xfrm>
              <a:off x="2829" y="936"/>
              <a:ext cx="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SUBMIN.</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6A26ECD2-C273-ACE3-1599-4DB2488500DD}"/>
                </a:ext>
              </a:extLst>
            </p:cNvPr>
            <p:cNvSpPr>
              <a:spLocks noChangeArrowheads="1"/>
            </p:cNvSpPr>
            <p:nvPr/>
          </p:nvSpPr>
          <p:spPr bwMode="auto">
            <a:xfrm>
              <a:off x="3529" y="936"/>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F3B2570B-5CB8-A00E-047A-E2AA2436482A}"/>
                </a:ext>
              </a:extLst>
            </p:cNvPr>
            <p:cNvSpPr>
              <a:spLocks noChangeArrowheads="1"/>
            </p:cNvSpPr>
            <p:nvPr/>
          </p:nvSpPr>
          <p:spPr bwMode="auto">
            <a:xfrm>
              <a:off x="410" y="106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9A684692-E1F5-13D3-5FF5-10F72C47164A}"/>
                </a:ext>
              </a:extLst>
            </p:cNvPr>
            <p:cNvSpPr>
              <a:spLocks noChangeArrowheads="1"/>
            </p:cNvSpPr>
            <p:nvPr/>
          </p:nvSpPr>
          <p:spPr bwMode="auto">
            <a:xfrm>
              <a:off x="975" y="106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5FAC27FA-9206-8873-CBF6-80ADC79A3B54}"/>
                </a:ext>
              </a:extLst>
            </p:cNvPr>
            <p:cNvSpPr>
              <a:spLocks noChangeArrowheads="1"/>
            </p:cNvSpPr>
            <p:nvPr/>
          </p:nvSpPr>
          <p:spPr bwMode="auto">
            <a:xfrm>
              <a:off x="1615" y="106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0641D5F8-B57A-9562-E374-7438874B1B0C}"/>
                </a:ext>
              </a:extLst>
            </p:cNvPr>
            <p:cNvSpPr>
              <a:spLocks noChangeArrowheads="1"/>
            </p:cNvSpPr>
            <p:nvPr/>
          </p:nvSpPr>
          <p:spPr bwMode="auto">
            <a:xfrm>
              <a:off x="2256" y="106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7445ABDD-F4D2-A936-0201-7F13E81EBB8B}"/>
                </a:ext>
              </a:extLst>
            </p:cNvPr>
            <p:cNvSpPr>
              <a:spLocks noChangeArrowheads="1"/>
            </p:cNvSpPr>
            <p:nvPr/>
          </p:nvSpPr>
          <p:spPr bwMode="auto">
            <a:xfrm>
              <a:off x="2949" y="106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2B68FBE8-9669-C945-BAA7-57B3B25B110E}"/>
                </a:ext>
              </a:extLst>
            </p:cNvPr>
            <p:cNvSpPr>
              <a:spLocks noChangeArrowheads="1"/>
            </p:cNvSpPr>
            <p:nvPr/>
          </p:nvSpPr>
          <p:spPr bwMode="auto">
            <a:xfrm>
              <a:off x="3589" y="106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0FD10B4A-E186-E3DB-3EF4-B90E902F2DF1}"/>
                </a:ext>
              </a:extLst>
            </p:cNvPr>
            <p:cNvSpPr>
              <a:spLocks noChangeArrowheads="1"/>
            </p:cNvSpPr>
            <p:nvPr/>
          </p:nvSpPr>
          <p:spPr bwMode="auto">
            <a:xfrm>
              <a:off x="410" y="118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562AD44E-E0AA-45B8-3E07-60BDF846FDF1}"/>
                </a:ext>
              </a:extLst>
            </p:cNvPr>
            <p:cNvSpPr>
              <a:spLocks noChangeArrowheads="1"/>
            </p:cNvSpPr>
            <p:nvPr/>
          </p:nvSpPr>
          <p:spPr bwMode="auto">
            <a:xfrm>
              <a:off x="975" y="118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255F5182-BB00-2544-BCAD-0690896F49C6}"/>
                </a:ext>
              </a:extLst>
            </p:cNvPr>
            <p:cNvSpPr>
              <a:spLocks noChangeArrowheads="1"/>
            </p:cNvSpPr>
            <p:nvPr/>
          </p:nvSpPr>
          <p:spPr bwMode="auto">
            <a:xfrm>
              <a:off x="1615" y="118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0A012B27-87C3-8ADB-237B-503D76270DC3}"/>
                </a:ext>
              </a:extLst>
            </p:cNvPr>
            <p:cNvSpPr>
              <a:spLocks noChangeArrowheads="1"/>
            </p:cNvSpPr>
            <p:nvPr/>
          </p:nvSpPr>
          <p:spPr bwMode="auto">
            <a:xfrm>
              <a:off x="2256" y="118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DC97A16A-DCB4-90D5-53B5-11712D1E36D5}"/>
                </a:ext>
              </a:extLst>
            </p:cNvPr>
            <p:cNvSpPr>
              <a:spLocks noChangeArrowheads="1"/>
            </p:cNvSpPr>
            <p:nvPr/>
          </p:nvSpPr>
          <p:spPr bwMode="auto">
            <a:xfrm>
              <a:off x="2949" y="118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CA442F1F-37B5-47C6-B243-5D251059765A}"/>
                </a:ext>
              </a:extLst>
            </p:cNvPr>
            <p:cNvSpPr>
              <a:spLocks noChangeArrowheads="1"/>
            </p:cNvSpPr>
            <p:nvPr/>
          </p:nvSpPr>
          <p:spPr bwMode="auto">
            <a:xfrm>
              <a:off x="3589" y="118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0B7A5DD3-D16F-357C-774E-E965A9683B76}"/>
                </a:ext>
              </a:extLst>
            </p:cNvPr>
            <p:cNvSpPr>
              <a:spLocks noChangeArrowheads="1"/>
            </p:cNvSpPr>
            <p:nvPr/>
          </p:nvSpPr>
          <p:spPr bwMode="auto">
            <a:xfrm>
              <a:off x="410" y="1302"/>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46AE572D-60BD-F25C-73A4-56A86DDB1B63}"/>
                </a:ext>
              </a:extLst>
            </p:cNvPr>
            <p:cNvSpPr>
              <a:spLocks noChangeArrowheads="1"/>
            </p:cNvSpPr>
            <p:nvPr/>
          </p:nvSpPr>
          <p:spPr bwMode="auto">
            <a:xfrm>
              <a:off x="975" y="13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08C47A33-C80A-378E-F64E-41ADABE8B9F2}"/>
                </a:ext>
              </a:extLst>
            </p:cNvPr>
            <p:cNvSpPr>
              <a:spLocks noChangeArrowheads="1"/>
            </p:cNvSpPr>
            <p:nvPr/>
          </p:nvSpPr>
          <p:spPr bwMode="auto">
            <a:xfrm>
              <a:off x="1615" y="13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A63BDEEF-FCFB-2086-069D-80D46EB7C6FE}"/>
                </a:ext>
              </a:extLst>
            </p:cNvPr>
            <p:cNvSpPr>
              <a:spLocks noChangeArrowheads="1"/>
            </p:cNvSpPr>
            <p:nvPr/>
          </p:nvSpPr>
          <p:spPr bwMode="auto">
            <a:xfrm>
              <a:off x="2256" y="130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194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65FE69A6-E7D1-A373-FE8C-5CC503FCB51F}"/>
                </a:ext>
              </a:extLst>
            </p:cNvPr>
            <p:cNvSpPr>
              <a:spLocks noChangeArrowheads="1"/>
            </p:cNvSpPr>
            <p:nvPr/>
          </p:nvSpPr>
          <p:spPr bwMode="auto">
            <a:xfrm>
              <a:off x="2949" y="13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6E467CD3-3D7B-0BB6-A558-6ACD7CF78D1A}"/>
                </a:ext>
              </a:extLst>
            </p:cNvPr>
            <p:cNvSpPr>
              <a:spLocks noChangeArrowheads="1"/>
            </p:cNvSpPr>
            <p:nvPr/>
          </p:nvSpPr>
          <p:spPr bwMode="auto">
            <a:xfrm>
              <a:off x="3589" y="130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C03669EA-8CD5-1F28-B2A6-DAB994FEF376}"/>
                </a:ext>
              </a:extLst>
            </p:cNvPr>
            <p:cNvSpPr>
              <a:spLocks noChangeArrowheads="1"/>
            </p:cNvSpPr>
            <p:nvPr/>
          </p:nvSpPr>
          <p:spPr bwMode="auto">
            <a:xfrm>
              <a:off x="410" y="141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16348D17-43EB-6B69-688C-81DBF9591EA2}"/>
                </a:ext>
              </a:extLst>
            </p:cNvPr>
            <p:cNvSpPr>
              <a:spLocks noChangeArrowheads="1"/>
            </p:cNvSpPr>
            <p:nvPr/>
          </p:nvSpPr>
          <p:spPr bwMode="auto">
            <a:xfrm>
              <a:off x="975" y="14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459B72FB-4041-F4A3-96A8-5EF39CBF2A03}"/>
                </a:ext>
              </a:extLst>
            </p:cNvPr>
            <p:cNvSpPr>
              <a:spLocks noChangeArrowheads="1"/>
            </p:cNvSpPr>
            <p:nvPr/>
          </p:nvSpPr>
          <p:spPr bwMode="auto">
            <a:xfrm>
              <a:off x="1615" y="14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DB20C3AC-2A4B-7E81-A967-44035BEC0A3D}"/>
                </a:ext>
              </a:extLst>
            </p:cNvPr>
            <p:cNvSpPr>
              <a:spLocks noChangeArrowheads="1"/>
            </p:cNvSpPr>
            <p:nvPr/>
          </p:nvSpPr>
          <p:spPr bwMode="auto">
            <a:xfrm>
              <a:off x="2256" y="141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B83B6993-EE59-3DCA-E007-FAE3B3AE3423}"/>
                </a:ext>
              </a:extLst>
            </p:cNvPr>
            <p:cNvSpPr>
              <a:spLocks noChangeArrowheads="1"/>
            </p:cNvSpPr>
            <p:nvPr/>
          </p:nvSpPr>
          <p:spPr bwMode="auto">
            <a:xfrm>
              <a:off x="2949" y="14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39A0948A-0E2D-86DC-334B-7A43DDB10D81}"/>
                </a:ext>
              </a:extLst>
            </p:cNvPr>
            <p:cNvSpPr>
              <a:spLocks noChangeArrowheads="1"/>
            </p:cNvSpPr>
            <p:nvPr/>
          </p:nvSpPr>
          <p:spPr bwMode="auto">
            <a:xfrm>
              <a:off x="3589" y="141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4C3ACAAC-0C86-AB2F-A004-89B0C834F31E}"/>
                </a:ext>
              </a:extLst>
            </p:cNvPr>
            <p:cNvSpPr>
              <a:spLocks noChangeArrowheads="1"/>
            </p:cNvSpPr>
            <p:nvPr/>
          </p:nvSpPr>
          <p:spPr bwMode="auto">
            <a:xfrm>
              <a:off x="410" y="153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Rectangle 56">
              <a:extLst>
                <a:ext uri="{FF2B5EF4-FFF2-40B4-BE49-F238E27FC236}">
                  <a16:creationId xmlns:a16="http://schemas.microsoft.com/office/drawing/2014/main" id="{EB8345C0-E505-CA8B-3C09-8073FDC6C837}"/>
                </a:ext>
              </a:extLst>
            </p:cNvPr>
            <p:cNvSpPr>
              <a:spLocks noChangeArrowheads="1"/>
            </p:cNvSpPr>
            <p:nvPr/>
          </p:nvSpPr>
          <p:spPr bwMode="auto">
            <a:xfrm>
              <a:off x="999" y="153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4" name="Rectangle 57">
              <a:extLst>
                <a:ext uri="{FF2B5EF4-FFF2-40B4-BE49-F238E27FC236}">
                  <a16:creationId xmlns:a16="http://schemas.microsoft.com/office/drawing/2014/main" id="{6402F89A-0030-A42F-A9D3-CF35FF5BCA3C}"/>
                </a:ext>
              </a:extLst>
            </p:cNvPr>
            <p:cNvSpPr>
              <a:spLocks noChangeArrowheads="1"/>
            </p:cNvSpPr>
            <p:nvPr/>
          </p:nvSpPr>
          <p:spPr bwMode="auto">
            <a:xfrm>
              <a:off x="1615" y="15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5" name="Rectangle 58">
              <a:extLst>
                <a:ext uri="{FF2B5EF4-FFF2-40B4-BE49-F238E27FC236}">
                  <a16:creationId xmlns:a16="http://schemas.microsoft.com/office/drawing/2014/main" id="{74D3D209-386D-EDA2-08AE-9025915A89F5}"/>
                </a:ext>
              </a:extLst>
            </p:cNvPr>
            <p:cNvSpPr>
              <a:spLocks noChangeArrowheads="1"/>
            </p:cNvSpPr>
            <p:nvPr/>
          </p:nvSpPr>
          <p:spPr bwMode="auto">
            <a:xfrm>
              <a:off x="2256" y="153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6" name="Rectangle 59">
              <a:extLst>
                <a:ext uri="{FF2B5EF4-FFF2-40B4-BE49-F238E27FC236}">
                  <a16:creationId xmlns:a16="http://schemas.microsoft.com/office/drawing/2014/main" id="{71015209-F418-B114-8215-438C9B82513C}"/>
                </a:ext>
              </a:extLst>
            </p:cNvPr>
            <p:cNvSpPr>
              <a:spLocks noChangeArrowheads="1"/>
            </p:cNvSpPr>
            <p:nvPr/>
          </p:nvSpPr>
          <p:spPr bwMode="auto">
            <a:xfrm>
              <a:off x="2949" y="15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7" name="Rectangle 60">
              <a:extLst>
                <a:ext uri="{FF2B5EF4-FFF2-40B4-BE49-F238E27FC236}">
                  <a16:creationId xmlns:a16="http://schemas.microsoft.com/office/drawing/2014/main" id="{205692BF-303B-9FF2-6C45-D8C8BC5EDFED}"/>
                </a:ext>
              </a:extLst>
            </p:cNvPr>
            <p:cNvSpPr>
              <a:spLocks noChangeArrowheads="1"/>
            </p:cNvSpPr>
            <p:nvPr/>
          </p:nvSpPr>
          <p:spPr bwMode="auto">
            <a:xfrm>
              <a:off x="3589" y="153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8" name="Rectangle 61">
              <a:extLst>
                <a:ext uri="{FF2B5EF4-FFF2-40B4-BE49-F238E27FC236}">
                  <a16:creationId xmlns:a16="http://schemas.microsoft.com/office/drawing/2014/main" id="{148299A8-9602-234D-D20D-522C66005390}"/>
                </a:ext>
              </a:extLst>
            </p:cNvPr>
            <p:cNvSpPr>
              <a:spLocks noChangeArrowheads="1"/>
            </p:cNvSpPr>
            <p:nvPr/>
          </p:nvSpPr>
          <p:spPr bwMode="auto">
            <a:xfrm>
              <a:off x="410" y="165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9" name="Rectangle 62">
              <a:extLst>
                <a:ext uri="{FF2B5EF4-FFF2-40B4-BE49-F238E27FC236}">
                  <a16:creationId xmlns:a16="http://schemas.microsoft.com/office/drawing/2014/main" id="{C1288716-233C-CDF6-0B22-9123572F67A4}"/>
                </a:ext>
              </a:extLst>
            </p:cNvPr>
            <p:cNvSpPr>
              <a:spLocks noChangeArrowheads="1"/>
            </p:cNvSpPr>
            <p:nvPr/>
          </p:nvSpPr>
          <p:spPr bwMode="auto">
            <a:xfrm>
              <a:off x="975" y="16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0" name="Rectangle 63">
              <a:extLst>
                <a:ext uri="{FF2B5EF4-FFF2-40B4-BE49-F238E27FC236}">
                  <a16:creationId xmlns:a16="http://schemas.microsoft.com/office/drawing/2014/main" id="{86A9D6E2-6D1B-997C-A00B-01A3B99375A8}"/>
                </a:ext>
              </a:extLst>
            </p:cNvPr>
            <p:cNvSpPr>
              <a:spLocks noChangeArrowheads="1"/>
            </p:cNvSpPr>
            <p:nvPr/>
          </p:nvSpPr>
          <p:spPr bwMode="auto">
            <a:xfrm>
              <a:off x="1615" y="16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1" name="Rectangle 64">
              <a:extLst>
                <a:ext uri="{FF2B5EF4-FFF2-40B4-BE49-F238E27FC236}">
                  <a16:creationId xmlns:a16="http://schemas.microsoft.com/office/drawing/2014/main" id="{200549DB-AF11-963A-8C7F-307716CD82A1}"/>
                </a:ext>
              </a:extLst>
            </p:cNvPr>
            <p:cNvSpPr>
              <a:spLocks noChangeArrowheads="1"/>
            </p:cNvSpPr>
            <p:nvPr/>
          </p:nvSpPr>
          <p:spPr bwMode="auto">
            <a:xfrm>
              <a:off x="2256" y="165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2" name="Rectangle 65">
              <a:extLst>
                <a:ext uri="{FF2B5EF4-FFF2-40B4-BE49-F238E27FC236}">
                  <a16:creationId xmlns:a16="http://schemas.microsoft.com/office/drawing/2014/main" id="{C287FFC6-572C-09A3-9C69-389C470942BC}"/>
                </a:ext>
              </a:extLst>
            </p:cNvPr>
            <p:cNvSpPr>
              <a:spLocks noChangeArrowheads="1"/>
            </p:cNvSpPr>
            <p:nvPr/>
          </p:nvSpPr>
          <p:spPr bwMode="auto">
            <a:xfrm>
              <a:off x="2949" y="16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3" name="Rectangle 66">
              <a:extLst>
                <a:ext uri="{FF2B5EF4-FFF2-40B4-BE49-F238E27FC236}">
                  <a16:creationId xmlns:a16="http://schemas.microsoft.com/office/drawing/2014/main" id="{0551EA53-8F45-90E2-B73F-8E8379228CBA}"/>
                </a:ext>
              </a:extLst>
            </p:cNvPr>
            <p:cNvSpPr>
              <a:spLocks noChangeArrowheads="1"/>
            </p:cNvSpPr>
            <p:nvPr/>
          </p:nvSpPr>
          <p:spPr bwMode="auto">
            <a:xfrm>
              <a:off x="3589" y="165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4" name="Rectangle 67">
              <a:extLst>
                <a:ext uri="{FF2B5EF4-FFF2-40B4-BE49-F238E27FC236}">
                  <a16:creationId xmlns:a16="http://schemas.microsoft.com/office/drawing/2014/main" id="{17CFB346-D527-71A2-2375-048073DEA30C}"/>
                </a:ext>
              </a:extLst>
            </p:cNvPr>
            <p:cNvSpPr>
              <a:spLocks noChangeArrowheads="1"/>
            </p:cNvSpPr>
            <p:nvPr/>
          </p:nvSpPr>
          <p:spPr bwMode="auto">
            <a:xfrm>
              <a:off x="410" y="176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5" name="Rectangle 68">
              <a:extLst>
                <a:ext uri="{FF2B5EF4-FFF2-40B4-BE49-F238E27FC236}">
                  <a16:creationId xmlns:a16="http://schemas.microsoft.com/office/drawing/2014/main" id="{B3890AFC-E819-2373-DB17-B6D4D1E1F52E}"/>
                </a:ext>
              </a:extLst>
            </p:cNvPr>
            <p:cNvSpPr>
              <a:spLocks noChangeArrowheads="1"/>
            </p:cNvSpPr>
            <p:nvPr/>
          </p:nvSpPr>
          <p:spPr bwMode="auto">
            <a:xfrm>
              <a:off x="975" y="17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6" name="Rectangle 69">
              <a:extLst>
                <a:ext uri="{FF2B5EF4-FFF2-40B4-BE49-F238E27FC236}">
                  <a16:creationId xmlns:a16="http://schemas.microsoft.com/office/drawing/2014/main" id="{193566A6-0B24-FA08-E270-34620457DB60}"/>
                </a:ext>
              </a:extLst>
            </p:cNvPr>
            <p:cNvSpPr>
              <a:spLocks noChangeArrowheads="1"/>
            </p:cNvSpPr>
            <p:nvPr/>
          </p:nvSpPr>
          <p:spPr bwMode="auto">
            <a:xfrm>
              <a:off x="1615" y="17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7" name="Rectangle 70">
              <a:extLst>
                <a:ext uri="{FF2B5EF4-FFF2-40B4-BE49-F238E27FC236}">
                  <a16:creationId xmlns:a16="http://schemas.microsoft.com/office/drawing/2014/main" id="{CFF0EDA5-8F27-154B-17A4-B1B0B584AB5D}"/>
                </a:ext>
              </a:extLst>
            </p:cNvPr>
            <p:cNvSpPr>
              <a:spLocks noChangeArrowheads="1"/>
            </p:cNvSpPr>
            <p:nvPr/>
          </p:nvSpPr>
          <p:spPr bwMode="auto">
            <a:xfrm>
              <a:off x="2256" y="176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8" name="Rectangle 71">
              <a:extLst>
                <a:ext uri="{FF2B5EF4-FFF2-40B4-BE49-F238E27FC236}">
                  <a16:creationId xmlns:a16="http://schemas.microsoft.com/office/drawing/2014/main" id="{52EFEE2D-7C84-5282-ADCE-3BCC027314AB}"/>
                </a:ext>
              </a:extLst>
            </p:cNvPr>
            <p:cNvSpPr>
              <a:spLocks noChangeArrowheads="1"/>
            </p:cNvSpPr>
            <p:nvPr/>
          </p:nvSpPr>
          <p:spPr bwMode="auto">
            <a:xfrm>
              <a:off x="2949" y="17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9" name="Rectangle 72">
              <a:extLst>
                <a:ext uri="{FF2B5EF4-FFF2-40B4-BE49-F238E27FC236}">
                  <a16:creationId xmlns:a16="http://schemas.microsoft.com/office/drawing/2014/main" id="{BD93B28B-5004-360E-6949-076262097911}"/>
                </a:ext>
              </a:extLst>
            </p:cNvPr>
            <p:cNvSpPr>
              <a:spLocks noChangeArrowheads="1"/>
            </p:cNvSpPr>
            <p:nvPr/>
          </p:nvSpPr>
          <p:spPr bwMode="auto">
            <a:xfrm>
              <a:off x="3589" y="176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0" name="Rectangle 73">
              <a:extLst>
                <a:ext uri="{FF2B5EF4-FFF2-40B4-BE49-F238E27FC236}">
                  <a16:creationId xmlns:a16="http://schemas.microsoft.com/office/drawing/2014/main" id="{7CE6A382-16FC-6744-63EB-625D5B27D1D1}"/>
                </a:ext>
              </a:extLst>
            </p:cNvPr>
            <p:cNvSpPr>
              <a:spLocks noChangeArrowheads="1"/>
            </p:cNvSpPr>
            <p:nvPr/>
          </p:nvSpPr>
          <p:spPr bwMode="auto">
            <a:xfrm>
              <a:off x="410" y="188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1" name="Rectangle 74">
              <a:extLst>
                <a:ext uri="{FF2B5EF4-FFF2-40B4-BE49-F238E27FC236}">
                  <a16:creationId xmlns:a16="http://schemas.microsoft.com/office/drawing/2014/main" id="{8902916D-A13A-5804-4092-8E383570B677}"/>
                </a:ext>
              </a:extLst>
            </p:cNvPr>
            <p:cNvSpPr>
              <a:spLocks noChangeArrowheads="1"/>
            </p:cNvSpPr>
            <p:nvPr/>
          </p:nvSpPr>
          <p:spPr bwMode="auto">
            <a:xfrm>
              <a:off x="951" y="188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2" name="Rectangle 75">
              <a:extLst>
                <a:ext uri="{FF2B5EF4-FFF2-40B4-BE49-F238E27FC236}">
                  <a16:creationId xmlns:a16="http://schemas.microsoft.com/office/drawing/2014/main" id="{D3A09FBE-E7C3-F068-8B29-FCC22D581757}"/>
                </a:ext>
              </a:extLst>
            </p:cNvPr>
            <p:cNvSpPr>
              <a:spLocks noChangeArrowheads="1"/>
            </p:cNvSpPr>
            <p:nvPr/>
          </p:nvSpPr>
          <p:spPr bwMode="auto">
            <a:xfrm>
              <a:off x="1615" y="188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3" name="Rectangle 76">
              <a:extLst>
                <a:ext uri="{FF2B5EF4-FFF2-40B4-BE49-F238E27FC236}">
                  <a16:creationId xmlns:a16="http://schemas.microsoft.com/office/drawing/2014/main" id="{08CE3C48-95A4-A791-C566-36C82D19165E}"/>
                </a:ext>
              </a:extLst>
            </p:cNvPr>
            <p:cNvSpPr>
              <a:spLocks noChangeArrowheads="1"/>
            </p:cNvSpPr>
            <p:nvPr/>
          </p:nvSpPr>
          <p:spPr bwMode="auto">
            <a:xfrm>
              <a:off x="2256" y="188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4" name="Rectangle 77">
              <a:extLst>
                <a:ext uri="{FF2B5EF4-FFF2-40B4-BE49-F238E27FC236}">
                  <a16:creationId xmlns:a16="http://schemas.microsoft.com/office/drawing/2014/main" id="{E3175A6A-50EF-6759-3F37-A57207990F87}"/>
                </a:ext>
              </a:extLst>
            </p:cNvPr>
            <p:cNvSpPr>
              <a:spLocks noChangeArrowheads="1"/>
            </p:cNvSpPr>
            <p:nvPr/>
          </p:nvSpPr>
          <p:spPr bwMode="auto">
            <a:xfrm>
              <a:off x="2949" y="188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5" name="Rectangle 78">
              <a:extLst>
                <a:ext uri="{FF2B5EF4-FFF2-40B4-BE49-F238E27FC236}">
                  <a16:creationId xmlns:a16="http://schemas.microsoft.com/office/drawing/2014/main" id="{C0D45B49-3A92-606D-F227-5BBD52B678B2}"/>
                </a:ext>
              </a:extLst>
            </p:cNvPr>
            <p:cNvSpPr>
              <a:spLocks noChangeArrowheads="1"/>
            </p:cNvSpPr>
            <p:nvPr/>
          </p:nvSpPr>
          <p:spPr bwMode="auto">
            <a:xfrm>
              <a:off x="3589" y="188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526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6" name="Rectangle 79">
              <a:extLst>
                <a:ext uri="{FF2B5EF4-FFF2-40B4-BE49-F238E27FC236}">
                  <a16:creationId xmlns:a16="http://schemas.microsoft.com/office/drawing/2014/main" id="{6EC4156B-10F9-B35A-1B94-4D2BD37B5085}"/>
                </a:ext>
              </a:extLst>
            </p:cNvPr>
            <p:cNvSpPr>
              <a:spLocks noChangeArrowheads="1"/>
            </p:cNvSpPr>
            <p:nvPr/>
          </p:nvSpPr>
          <p:spPr bwMode="auto">
            <a:xfrm>
              <a:off x="410" y="200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7" name="Rectangle 80">
              <a:extLst>
                <a:ext uri="{FF2B5EF4-FFF2-40B4-BE49-F238E27FC236}">
                  <a16:creationId xmlns:a16="http://schemas.microsoft.com/office/drawing/2014/main" id="{A1DFBA50-51B6-1318-4050-EF7C3FF4A188}"/>
                </a:ext>
              </a:extLst>
            </p:cNvPr>
            <p:cNvSpPr>
              <a:spLocks noChangeArrowheads="1"/>
            </p:cNvSpPr>
            <p:nvPr/>
          </p:nvSpPr>
          <p:spPr bwMode="auto">
            <a:xfrm>
              <a:off x="951" y="200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8" name="Rectangle 81">
              <a:extLst>
                <a:ext uri="{FF2B5EF4-FFF2-40B4-BE49-F238E27FC236}">
                  <a16:creationId xmlns:a16="http://schemas.microsoft.com/office/drawing/2014/main" id="{8C5C7D7A-D90E-50AE-F798-1C26F0C64023}"/>
                </a:ext>
              </a:extLst>
            </p:cNvPr>
            <p:cNvSpPr>
              <a:spLocks noChangeArrowheads="1"/>
            </p:cNvSpPr>
            <p:nvPr/>
          </p:nvSpPr>
          <p:spPr bwMode="auto">
            <a:xfrm>
              <a:off x="1615" y="20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9" name="Rectangle 82">
              <a:extLst>
                <a:ext uri="{FF2B5EF4-FFF2-40B4-BE49-F238E27FC236}">
                  <a16:creationId xmlns:a16="http://schemas.microsoft.com/office/drawing/2014/main" id="{F151AAB7-BF84-E36E-391E-02D7481C0E39}"/>
                </a:ext>
              </a:extLst>
            </p:cNvPr>
            <p:cNvSpPr>
              <a:spLocks noChangeArrowheads="1"/>
            </p:cNvSpPr>
            <p:nvPr/>
          </p:nvSpPr>
          <p:spPr bwMode="auto">
            <a:xfrm>
              <a:off x="2256" y="200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243</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90" name="Rectangle 83">
              <a:extLst>
                <a:ext uri="{FF2B5EF4-FFF2-40B4-BE49-F238E27FC236}">
                  <a16:creationId xmlns:a16="http://schemas.microsoft.com/office/drawing/2014/main" id="{AD697806-1879-D4ED-68E4-902F831B19D1}"/>
                </a:ext>
              </a:extLst>
            </p:cNvPr>
            <p:cNvSpPr>
              <a:spLocks noChangeArrowheads="1"/>
            </p:cNvSpPr>
            <p:nvPr/>
          </p:nvSpPr>
          <p:spPr bwMode="auto">
            <a:xfrm>
              <a:off x="2925" y="200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1" name="Rectangle 84">
              <a:extLst>
                <a:ext uri="{FF2B5EF4-FFF2-40B4-BE49-F238E27FC236}">
                  <a16:creationId xmlns:a16="http://schemas.microsoft.com/office/drawing/2014/main" id="{BF68C2E1-AF77-D59B-AD47-C01CA53344AD}"/>
                </a:ext>
              </a:extLst>
            </p:cNvPr>
            <p:cNvSpPr>
              <a:spLocks noChangeArrowheads="1"/>
            </p:cNvSpPr>
            <p:nvPr/>
          </p:nvSpPr>
          <p:spPr bwMode="auto">
            <a:xfrm>
              <a:off x="3589" y="200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516</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92" name="Rectangle 85">
              <a:extLst>
                <a:ext uri="{FF2B5EF4-FFF2-40B4-BE49-F238E27FC236}">
                  <a16:creationId xmlns:a16="http://schemas.microsoft.com/office/drawing/2014/main" id="{5500180D-A38D-82B3-D7D0-4FC0E9FF08E5}"/>
                </a:ext>
              </a:extLst>
            </p:cNvPr>
            <p:cNvSpPr>
              <a:spLocks noChangeArrowheads="1"/>
            </p:cNvSpPr>
            <p:nvPr/>
          </p:nvSpPr>
          <p:spPr bwMode="auto">
            <a:xfrm>
              <a:off x="1451" y="804"/>
              <a:ext cx="148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NOMBRE ADJUDICACIONS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Line 86">
              <a:extLst>
                <a:ext uri="{FF2B5EF4-FFF2-40B4-BE49-F238E27FC236}">
                  <a16:creationId xmlns:a16="http://schemas.microsoft.com/office/drawing/2014/main" id="{C3B704F2-87E0-B9B4-BCDB-474806595D7A}"/>
                </a:ext>
              </a:extLst>
            </p:cNvPr>
            <p:cNvSpPr>
              <a:spLocks noChangeShapeType="1"/>
            </p:cNvSpPr>
            <p:nvPr/>
          </p:nvSpPr>
          <p:spPr bwMode="auto">
            <a:xfrm>
              <a:off x="310" y="904"/>
              <a:ext cx="0" cy="12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4" name="Rectangle 87">
              <a:extLst>
                <a:ext uri="{FF2B5EF4-FFF2-40B4-BE49-F238E27FC236}">
                  <a16:creationId xmlns:a16="http://schemas.microsoft.com/office/drawing/2014/main" id="{35502CA5-C02C-A3EA-1707-CAEDC6662E27}"/>
                </a:ext>
              </a:extLst>
            </p:cNvPr>
            <p:cNvSpPr>
              <a:spLocks noChangeArrowheads="1"/>
            </p:cNvSpPr>
            <p:nvPr/>
          </p:nvSpPr>
          <p:spPr bwMode="auto">
            <a:xfrm>
              <a:off x="310" y="904"/>
              <a:ext cx="4" cy="12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5" name="Line 88">
              <a:extLst>
                <a:ext uri="{FF2B5EF4-FFF2-40B4-BE49-F238E27FC236}">
                  <a16:creationId xmlns:a16="http://schemas.microsoft.com/office/drawing/2014/main" id="{B7CDC294-3912-CAAE-6981-5E519F0E7C9A}"/>
                </a:ext>
              </a:extLst>
            </p:cNvPr>
            <p:cNvSpPr>
              <a:spLocks noChangeShapeType="1"/>
            </p:cNvSpPr>
            <p:nvPr/>
          </p:nvSpPr>
          <p:spPr bwMode="auto">
            <a:xfrm>
              <a:off x="698"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6" name="Rectangle 89">
              <a:extLst>
                <a:ext uri="{FF2B5EF4-FFF2-40B4-BE49-F238E27FC236}">
                  <a16:creationId xmlns:a16="http://schemas.microsoft.com/office/drawing/2014/main" id="{389B98E2-EB38-E8DD-30C2-802B71950A6B}"/>
                </a:ext>
              </a:extLst>
            </p:cNvPr>
            <p:cNvSpPr>
              <a:spLocks noChangeArrowheads="1"/>
            </p:cNvSpPr>
            <p:nvPr/>
          </p:nvSpPr>
          <p:spPr bwMode="auto">
            <a:xfrm>
              <a:off x="698"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7" name="Line 90">
              <a:extLst>
                <a:ext uri="{FF2B5EF4-FFF2-40B4-BE49-F238E27FC236}">
                  <a16:creationId xmlns:a16="http://schemas.microsoft.com/office/drawing/2014/main" id="{0F1A8745-F69E-3A03-C815-355EE66A6C6D}"/>
                </a:ext>
              </a:extLst>
            </p:cNvPr>
            <p:cNvSpPr>
              <a:spLocks noChangeShapeType="1"/>
            </p:cNvSpPr>
            <p:nvPr/>
          </p:nvSpPr>
          <p:spPr bwMode="auto">
            <a:xfrm>
              <a:off x="1339"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8" name="Rectangle 91">
              <a:extLst>
                <a:ext uri="{FF2B5EF4-FFF2-40B4-BE49-F238E27FC236}">
                  <a16:creationId xmlns:a16="http://schemas.microsoft.com/office/drawing/2014/main" id="{1F7F32CB-9CB9-8826-8285-59A0D8F8F5F5}"/>
                </a:ext>
              </a:extLst>
            </p:cNvPr>
            <p:cNvSpPr>
              <a:spLocks noChangeArrowheads="1"/>
            </p:cNvSpPr>
            <p:nvPr/>
          </p:nvSpPr>
          <p:spPr bwMode="auto">
            <a:xfrm>
              <a:off x="1339"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9" name="Line 92">
              <a:extLst>
                <a:ext uri="{FF2B5EF4-FFF2-40B4-BE49-F238E27FC236}">
                  <a16:creationId xmlns:a16="http://schemas.microsoft.com/office/drawing/2014/main" id="{9D014622-558E-3CA3-6772-7A142DEE29B5}"/>
                </a:ext>
              </a:extLst>
            </p:cNvPr>
            <p:cNvSpPr>
              <a:spLocks noChangeShapeType="1"/>
            </p:cNvSpPr>
            <p:nvPr/>
          </p:nvSpPr>
          <p:spPr bwMode="auto">
            <a:xfrm>
              <a:off x="1980"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0" name="Rectangle 93">
              <a:extLst>
                <a:ext uri="{FF2B5EF4-FFF2-40B4-BE49-F238E27FC236}">
                  <a16:creationId xmlns:a16="http://schemas.microsoft.com/office/drawing/2014/main" id="{44E981A2-35BA-97F4-636C-1A3EDC6F4BF4}"/>
                </a:ext>
              </a:extLst>
            </p:cNvPr>
            <p:cNvSpPr>
              <a:spLocks noChangeArrowheads="1"/>
            </p:cNvSpPr>
            <p:nvPr/>
          </p:nvSpPr>
          <p:spPr bwMode="auto">
            <a:xfrm>
              <a:off x="1980"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1" name="Line 94">
              <a:extLst>
                <a:ext uri="{FF2B5EF4-FFF2-40B4-BE49-F238E27FC236}">
                  <a16:creationId xmlns:a16="http://schemas.microsoft.com/office/drawing/2014/main" id="{BA8D88A2-F356-D915-6B8C-D62339FEFF81}"/>
                </a:ext>
              </a:extLst>
            </p:cNvPr>
            <p:cNvSpPr>
              <a:spLocks noChangeShapeType="1"/>
            </p:cNvSpPr>
            <p:nvPr/>
          </p:nvSpPr>
          <p:spPr bwMode="auto">
            <a:xfrm>
              <a:off x="2673"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2" name="Rectangle 95">
              <a:extLst>
                <a:ext uri="{FF2B5EF4-FFF2-40B4-BE49-F238E27FC236}">
                  <a16:creationId xmlns:a16="http://schemas.microsoft.com/office/drawing/2014/main" id="{DC947C47-6AF7-573D-B85C-B88180C681D1}"/>
                </a:ext>
              </a:extLst>
            </p:cNvPr>
            <p:cNvSpPr>
              <a:spLocks noChangeArrowheads="1"/>
            </p:cNvSpPr>
            <p:nvPr/>
          </p:nvSpPr>
          <p:spPr bwMode="auto">
            <a:xfrm>
              <a:off x="2673"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3" name="Line 96">
              <a:extLst>
                <a:ext uri="{FF2B5EF4-FFF2-40B4-BE49-F238E27FC236}">
                  <a16:creationId xmlns:a16="http://schemas.microsoft.com/office/drawing/2014/main" id="{BE6D6856-B4B6-1116-06CB-76635F0C9880}"/>
                </a:ext>
              </a:extLst>
            </p:cNvPr>
            <p:cNvSpPr>
              <a:spLocks noChangeShapeType="1"/>
            </p:cNvSpPr>
            <p:nvPr/>
          </p:nvSpPr>
          <p:spPr bwMode="auto">
            <a:xfrm>
              <a:off x="3313"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4" name="Rectangle 97">
              <a:extLst>
                <a:ext uri="{FF2B5EF4-FFF2-40B4-BE49-F238E27FC236}">
                  <a16:creationId xmlns:a16="http://schemas.microsoft.com/office/drawing/2014/main" id="{AFB1E255-436C-3D02-34CE-3DC8C66BCB0B}"/>
                </a:ext>
              </a:extLst>
            </p:cNvPr>
            <p:cNvSpPr>
              <a:spLocks noChangeArrowheads="1"/>
            </p:cNvSpPr>
            <p:nvPr/>
          </p:nvSpPr>
          <p:spPr bwMode="auto">
            <a:xfrm>
              <a:off x="3313"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5" name="Line 98">
              <a:extLst>
                <a:ext uri="{FF2B5EF4-FFF2-40B4-BE49-F238E27FC236}">
                  <a16:creationId xmlns:a16="http://schemas.microsoft.com/office/drawing/2014/main" id="{159FEE18-C380-9EBF-85F3-41D26F789927}"/>
                </a:ext>
              </a:extLst>
            </p:cNvPr>
            <p:cNvSpPr>
              <a:spLocks noChangeShapeType="1"/>
            </p:cNvSpPr>
            <p:nvPr/>
          </p:nvSpPr>
          <p:spPr bwMode="auto">
            <a:xfrm>
              <a:off x="4006" y="908"/>
              <a:ext cx="0" cy="1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6" name="Rectangle 99">
              <a:extLst>
                <a:ext uri="{FF2B5EF4-FFF2-40B4-BE49-F238E27FC236}">
                  <a16:creationId xmlns:a16="http://schemas.microsoft.com/office/drawing/2014/main" id="{57792135-B416-1FEE-960E-97A745EB4EA9}"/>
                </a:ext>
              </a:extLst>
            </p:cNvPr>
            <p:cNvSpPr>
              <a:spLocks noChangeArrowheads="1"/>
            </p:cNvSpPr>
            <p:nvPr/>
          </p:nvSpPr>
          <p:spPr bwMode="auto">
            <a:xfrm>
              <a:off x="4006" y="908"/>
              <a:ext cx="4" cy="1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7" name="Line 100">
              <a:extLst>
                <a:ext uri="{FF2B5EF4-FFF2-40B4-BE49-F238E27FC236}">
                  <a16:creationId xmlns:a16="http://schemas.microsoft.com/office/drawing/2014/main" id="{56B222D0-160B-B4B8-F968-FE9B22431B7D}"/>
                </a:ext>
              </a:extLst>
            </p:cNvPr>
            <p:cNvSpPr>
              <a:spLocks noChangeShapeType="1"/>
            </p:cNvSpPr>
            <p:nvPr/>
          </p:nvSpPr>
          <p:spPr bwMode="auto">
            <a:xfrm>
              <a:off x="314" y="904"/>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08" name="Rectangle 101">
              <a:extLst>
                <a:ext uri="{FF2B5EF4-FFF2-40B4-BE49-F238E27FC236}">
                  <a16:creationId xmlns:a16="http://schemas.microsoft.com/office/drawing/2014/main" id="{770D868B-14F2-FA22-DEC4-36ABE66AEDF0}"/>
                </a:ext>
              </a:extLst>
            </p:cNvPr>
            <p:cNvSpPr>
              <a:spLocks noChangeArrowheads="1"/>
            </p:cNvSpPr>
            <p:nvPr/>
          </p:nvSpPr>
          <p:spPr bwMode="auto">
            <a:xfrm>
              <a:off x="314" y="904"/>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9" name="Line 102">
              <a:extLst>
                <a:ext uri="{FF2B5EF4-FFF2-40B4-BE49-F238E27FC236}">
                  <a16:creationId xmlns:a16="http://schemas.microsoft.com/office/drawing/2014/main" id="{8C4E5EF3-E7B3-F0C2-46BF-8567CFD7E7B3}"/>
                </a:ext>
              </a:extLst>
            </p:cNvPr>
            <p:cNvSpPr>
              <a:spLocks noChangeShapeType="1"/>
            </p:cNvSpPr>
            <p:nvPr/>
          </p:nvSpPr>
          <p:spPr bwMode="auto">
            <a:xfrm>
              <a:off x="314" y="1057"/>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0" name="Rectangle 103">
              <a:extLst>
                <a:ext uri="{FF2B5EF4-FFF2-40B4-BE49-F238E27FC236}">
                  <a16:creationId xmlns:a16="http://schemas.microsoft.com/office/drawing/2014/main" id="{21AD5790-9E00-34A7-3A48-40A1027BD2AF}"/>
                </a:ext>
              </a:extLst>
            </p:cNvPr>
            <p:cNvSpPr>
              <a:spLocks noChangeArrowheads="1"/>
            </p:cNvSpPr>
            <p:nvPr/>
          </p:nvSpPr>
          <p:spPr bwMode="auto">
            <a:xfrm>
              <a:off x="314" y="1057"/>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1" name="Line 104">
              <a:extLst>
                <a:ext uri="{FF2B5EF4-FFF2-40B4-BE49-F238E27FC236}">
                  <a16:creationId xmlns:a16="http://schemas.microsoft.com/office/drawing/2014/main" id="{8A44EB61-7324-97A9-F304-24F67CD73499}"/>
                </a:ext>
              </a:extLst>
            </p:cNvPr>
            <p:cNvSpPr>
              <a:spLocks noChangeShapeType="1"/>
            </p:cNvSpPr>
            <p:nvPr/>
          </p:nvSpPr>
          <p:spPr bwMode="auto">
            <a:xfrm>
              <a:off x="314" y="1173"/>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2" name="Rectangle 105">
              <a:extLst>
                <a:ext uri="{FF2B5EF4-FFF2-40B4-BE49-F238E27FC236}">
                  <a16:creationId xmlns:a16="http://schemas.microsoft.com/office/drawing/2014/main" id="{A08FFF47-78EC-A99C-069E-C2607958C941}"/>
                </a:ext>
              </a:extLst>
            </p:cNvPr>
            <p:cNvSpPr>
              <a:spLocks noChangeArrowheads="1"/>
            </p:cNvSpPr>
            <p:nvPr/>
          </p:nvSpPr>
          <p:spPr bwMode="auto">
            <a:xfrm>
              <a:off x="314" y="1173"/>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3" name="Line 106">
              <a:extLst>
                <a:ext uri="{FF2B5EF4-FFF2-40B4-BE49-F238E27FC236}">
                  <a16:creationId xmlns:a16="http://schemas.microsoft.com/office/drawing/2014/main" id="{16DA7B54-D1D2-970D-4E28-882862826A42}"/>
                </a:ext>
              </a:extLst>
            </p:cNvPr>
            <p:cNvSpPr>
              <a:spLocks noChangeShapeType="1"/>
            </p:cNvSpPr>
            <p:nvPr/>
          </p:nvSpPr>
          <p:spPr bwMode="auto">
            <a:xfrm>
              <a:off x="314" y="1290"/>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4" name="Rectangle 107">
              <a:extLst>
                <a:ext uri="{FF2B5EF4-FFF2-40B4-BE49-F238E27FC236}">
                  <a16:creationId xmlns:a16="http://schemas.microsoft.com/office/drawing/2014/main" id="{01FAFC97-5ED8-E52D-6CDB-9639F5510523}"/>
                </a:ext>
              </a:extLst>
            </p:cNvPr>
            <p:cNvSpPr>
              <a:spLocks noChangeArrowheads="1"/>
            </p:cNvSpPr>
            <p:nvPr/>
          </p:nvSpPr>
          <p:spPr bwMode="auto">
            <a:xfrm>
              <a:off x="314" y="1290"/>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5" name="Line 108">
              <a:extLst>
                <a:ext uri="{FF2B5EF4-FFF2-40B4-BE49-F238E27FC236}">
                  <a16:creationId xmlns:a16="http://schemas.microsoft.com/office/drawing/2014/main" id="{5533B4DF-1BA7-1809-94B6-895F30D5541A}"/>
                </a:ext>
              </a:extLst>
            </p:cNvPr>
            <p:cNvSpPr>
              <a:spLocks noChangeShapeType="1"/>
            </p:cNvSpPr>
            <p:nvPr/>
          </p:nvSpPr>
          <p:spPr bwMode="auto">
            <a:xfrm>
              <a:off x="314" y="1406"/>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6" name="Rectangle 109">
              <a:extLst>
                <a:ext uri="{FF2B5EF4-FFF2-40B4-BE49-F238E27FC236}">
                  <a16:creationId xmlns:a16="http://schemas.microsoft.com/office/drawing/2014/main" id="{32464D13-1B37-0D40-F60A-F88A88C8A47F}"/>
                </a:ext>
              </a:extLst>
            </p:cNvPr>
            <p:cNvSpPr>
              <a:spLocks noChangeArrowheads="1"/>
            </p:cNvSpPr>
            <p:nvPr/>
          </p:nvSpPr>
          <p:spPr bwMode="auto">
            <a:xfrm>
              <a:off x="314" y="1406"/>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7" name="Line 110">
              <a:extLst>
                <a:ext uri="{FF2B5EF4-FFF2-40B4-BE49-F238E27FC236}">
                  <a16:creationId xmlns:a16="http://schemas.microsoft.com/office/drawing/2014/main" id="{6ACF9482-0A5E-5CC8-CC9B-D01CBF508662}"/>
                </a:ext>
              </a:extLst>
            </p:cNvPr>
            <p:cNvSpPr>
              <a:spLocks noChangeShapeType="1"/>
            </p:cNvSpPr>
            <p:nvPr/>
          </p:nvSpPr>
          <p:spPr bwMode="auto">
            <a:xfrm>
              <a:off x="314" y="1522"/>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18" name="Rectangle 111">
              <a:extLst>
                <a:ext uri="{FF2B5EF4-FFF2-40B4-BE49-F238E27FC236}">
                  <a16:creationId xmlns:a16="http://schemas.microsoft.com/office/drawing/2014/main" id="{4511AF84-7613-986B-2E6D-18F6C5569F47}"/>
                </a:ext>
              </a:extLst>
            </p:cNvPr>
            <p:cNvSpPr>
              <a:spLocks noChangeArrowheads="1"/>
            </p:cNvSpPr>
            <p:nvPr/>
          </p:nvSpPr>
          <p:spPr bwMode="auto">
            <a:xfrm>
              <a:off x="314" y="1522"/>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9" name="Line 112">
              <a:extLst>
                <a:ext uri="{FF2B5EF4-FFF2-40B4-BE49-F238E27FC236}">
                  <a16:creationId xmlns:a16="http://schemas.microsoft.com/office/drawing/2014/main" id="{88B551C3-1D89-9358-6B81-7C3433431CC9}"/>
                </a:ext>
              </a:extLst>
            </p:cNvPr>
            <p:cNvSpPr>
              <a:spLocks noChangeShapeType="1"/>
            </p:cNvSpPr>
            <p:nvPr/>
          </p:nvSpPr>
          <p:spPr bwMode="auto">
            <a:xfrm>
              <a:off x="314" y="1639"/>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0" name="Rectangle 113">
              <a:extLst>
                <a:ext uri="{FF2B5EF4-FFF2-40B4-BE49-F238E27FC236}">
                  <a16:creationId xmlns:a16="http://schemas.microsoft.com/office/drawing/2014/main" id="{95DF85F9-ECAA-AB9E-7C03-D2528099B1AB}"/>
                </a:ext>
              </a:extLst>
            </p:cNvPr>
            <p:cNvSpPr>
              <a:spLocks noChangeArrowheads="1"/>
            </p:cNvSpPr>
            <p:nvPr/>
          </p:nvSpPr>
          <p:spPr bwMode="auto">
            <a:xfrm>
              <a:off x="314" y="1639"/>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1" name="Line 114">
              <a:extLst>
                <a:ext uri="{FF2B5EF4-FFF2-40B4-BE49-F238E27FC236}">
                  <a16:creationId xmlns:a16="http://schemas.microsoft.com/office/drawing/2014/main" id="{92EAE57F-93E7-DAB8-C223-0F50308E7732}"/>
                </a:ext>
              </a:extLst>
            </p:cNvPr>
            <p:cNvSpPr>
              <a:spLocks noChangeShapeType="1"/>
            </p:cNvSpPr>
            <p:nvPr/>
          </p:nvSpPr>
          <p:spPr bwMode="auto">
            <a:xfrm>
              <a:off x="314" y="1755"/>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2" name="Rectangle 115">
              <a:extLst>
                <a:ext uri="{FF2B5EF4-FFF2-40B4-BE49-F238E27FC236}">
                  <a16:creationId xmlns:a16="http://schemas.microsoft.com/office/drawing/2014/main" id="{856DB629-BBF9-ADB7-A0DD-FD90672FC70C}"/>
                </a:ext>
              </a:extLst>
            </p:cNvPr>
            <p:cNvSpPr>
              <a:spLocks noChangeArrowheads="1"/>
            </p:cNvSpPr>
            <p:nvPr/>
          </p:nvSpPr>
          <p:spPr bwMode="auto">
            <a:xfrm>
              <a:off x="314" y="1755"/>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3" name="Line 116">
              <a:extLst>
                <a:ext uri="{FF2B5EF4-FFF2-40B4-BE49-F238E27FC236}">
                  <a16:creationId xmlns:a16="http://schemas.microsoft.com/office/drawing/2014/main" id="{0A1A65B8-723B-4C07-83B4-E701BF28A898}"/>
                </a:ext>
              </a:extLst>
            </p:cNvPr>
            <p:cNvSpPr>
              <a:spLocks noChangeShapeType="1"/>
            </p:cNvSpPr>
            <p:nvPr/>
          </p:nvSpPr>
          <p:spPr bwMode="auto">
            <a:xfrm>
              <a:off x="314" y="1871"/>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4" name="Rectangle 117">
              <a:extLst>
                <a:ext uri="{FF2B5EF4-FFF2-40B4-BE49-F238E27FC236}">
                  <a16:creationId xmlns:a16="http://schemas.microsoft.com/office/drawing/2014/main" id="{B894299D-8585-7991-A776-4850B49D7951}"/>
                </a:ext>
              </a:extLst>
            </p:cNvPr>
            <p:cNvSpPr>
              <a:spLocks noChangeArrowheads="1"/>
            </p:cNvSpPr>
            <p:nvPr/>
          </p:nvSpPr>
          <p:spPr bwMode="auto">
            <a:xfrm>
              <a:off x="314" y="1871"/>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5" name="Line 118">
              <a:extLst>
                <a:ext uri="{FF2B5EF4-FFF2-40B4-BE49-F238E27FC236}">
                  <a16:creationId xmlns:a16="http://schemas.microsoft.com/office/drawing/2014/main" id="{8AA175E5-EF71-3CE5-2EDD-9AF9F16FBE75}"/>
                </a:ext>
              </a:extLst>
            </p:cNvPr>
            <p:cNvSpPr>
              <a:spLocks noChangeShapeType="1"/>
            </p:cNvSpPr>
            <p:nvPr/>
          </p:nvSpPr>
          <p:spPr bwMode="auto">
            <a:xfrm>
              <a:off x="314" y="1988"/>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6" name="Rectangle 119">
              <a:extLst>
                <a:ext uri="{FF2B5EF4-FFF2-40B4-BE49-F238E27FC236}">
                  <a16:creationId xmlns:a16="http://schemas.microsoft.com/office/drawing/2014/main" id="{A2B2C882-7502-7E18-FC94-8659EE039C76}"/>
                </a:ext>
              </a:extLst>
            </p:cNvPr>
            <p:cNvSpPr>
              <a:spLocks noChangeArrowheads="1"/>
            </p:cNvSpPr>
            <p:nvPr/>
          </p:nvSpPr>
          <p:spPr bwMode="auto">
            <a:xfrm>
              <a:off x="314" y="1988"/>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7" name="Line 120">
              <a:extLst>
                <a:ext uri="{FF2B5EF4-FFF2-40B4-BE49-F238E27FC236}">
                  <a16:creationId xmlns:a16="http://schemas.microsoft.com/office/drawing/2014/main" id="{9929BE8C-F77F-D6EA-1149-E475C01653BD}"/>
                </a:ext>
              </a:extLst>
            </p:cNvPr>
            <p:cNvSpPr>
              <a:spLocks noChangeShapeType="1"/>
            </p:cNvSpPr>
            <p:nvPr/>
          </p:nvSpPr>
          <p:spPr bwMode="auto">
            <a:xfrm>
              <a:off x="314" y="2104"/>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8" name="Rectangle 121">
              <a:extLst>
                <a:ext uri="{FF2B5EF4-FFF2-40B4-BE49-F238E27FC236}">
                  <a16:creationId xmlns:a16="http://schemas.microsoft.com/office/drawing/2014/main" id="{E4E97849-7E3C-0F5D-7BB1-81DF5D156082}"/>
                </a:ext>
              </a:extLst>
            </p:cNvPr>
            <p:cNvSpPr>
              <a:spLocks noChangeArrowheads="1"/>
            </p:cNvSpPr>
            <p:nvPr/>
          </p:nvSpPr>
          <p:spPr bwMode="auto">
            <a:xfrm>
              <a:off x="314" y="2104"/>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3" name="Imatge 2">
            <a:extLst>
              <a:ext uri="{FF2B5EF4-FFF2-40B4-BE49-F238E27FC236}">
                <a16:creationId xmlns:a16="http://schemas.microsoft.com/office/drawing/2014/main" id="{B5AAB9F9-F574-9CD7-7C39-35B4B1DB48E5}"/>
              </a:ext>
            </a:extLst>
          </p:cNvPr>
          <p:cNvPicPr>
            <a:picLocks noChangeAspect="1"/>
          </p:cNvPicPr>
          <p:nvPr/>
        </p:nvPicPr>
        <p:blipFill>
          <a:blip r:embed="rId2"/>
          <a:stretch>
            <a:fillRect/>
          </a:stretch>
        </p:blipFill>
        <p:spPr>
          <a:xfrm>
            <a:off x="59324" y="4330986"/>
            <a:ext cx="6468381" cy="2715766"/>
          </a:xfrm>
          <a:prstGeom prst="rect">
            <a:avLst/>
          </a:prstGeom>
        </p:spPr>
      </p:pic>
    </p:spTree>
    <p:extLst>
      <p:ext uri="{BB962C8B-B14F-4D97-AF65-F5344CB8AC3E}">
        <p14:creationId xmlns:p14="http://schemas.microsoft.com/office/powerpoint/2010/main" val="1773954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DAC68C38-2F9B-45A9-99A6-DF455E551E6B}"/>
              </a:ext>
            </a:extLst>
          </p:cNvPr>
          <p:cNvSpPr txBox="1">
            <a:spLocks/>
          </p:cNvSpPr>
          <p:nvPr/>
        </p:nvSpPr>
        <p:spPr>
          <a:xfrm>
            <a:off x="289396" y="534767"/>
            <a:ext cx="6279205" cy="4961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CONTRACTE: IMPORT</a:t>
            </a:r>
          </a:p>
        </p:txBody>
      </p:sp>
      <p:sp>
        <p:nvSpPr>
          <p:cNvPr id="5" name="7 CuadroTexto">
            <a:extLst>
              <a:ext uri="{FF2B5EF4-FFF2-40B4-BE49-F238E27FC236}">
                <a16:creationId xmlns:a16="http://schemas.microsoft.com/office/drawing/2014/main" id="{3A9E7D32-C6D9-4DC4-B011-AF72C6FAD0D6}"/>
              </a:ext>
            </a:extLst>
          </p:cNvPr>
          <p:cNvSpPr txBox="1"/>
          <p:nvPr/>
        </p:nvSpPr>
        <p:spPr>
          <a:xfrm>
            <a:off x="471480" y="7117510"/>
            <a:ext cx="6005517"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Destaca en 2021 un fort increment en l’import corresponent als contractes de serveis donat que incorpora</a:t>
            </a:r>
            <a:r>
              <a:rPr kumimoji="0" lang="ca-ES" sz="1400" b="0" i="0" u="none" strike="noStrike" kern="1200" cap="none" spc="0" normalizeH="0" baseline="0" noProof="0" dirty="0">
                <a:ln>
                  <a:noFill/>
                </a:ln>
                <a:solidFill>
                  <a:prstClr val="black"/>
                </a:solidFill>
                <a:effectLst/>
                <a:uLnTx/>
                <a:uFillTx/>
                <a:latin typeface="Arial"/>
                <a:ea typeface="+mn-ea"/>
                <a:cs typeface="+mn-cs"/>
              </a:rPr>
              <a:t> </a:t>
            </a:r>
            <a:r>
              <a:rPr lang="ca-ES" sz="1600" dirty="0">
                <a:solidFill>
                  <a:prstClr val="black"/>
                </a:solidFill>
                <a:latin typeface="Arial"/>
              </a:rPr>
              <a:t>el contracte de serveis de teleassistència (60,4M 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2024, els imports adjudicats de les diferents tipologies de contracte experimenten decrements respecte de 2023 excepte en la tipologia </a:t>
            </a:r>
            <a:r>
              <a:rPr lang="ca-ES" sz="1600" dirty="0">
                <a:solidFill>
                  <a:prstClr val="black"/>
                </a:solidFill>
                <a:latin typeface="Arial"/>
              </a:rPr>
              <a:t>“Altres” que representa un notable increment a l’incloure el contracte privat corresponent </a:t>
            </a:r>
            <a:r>
              <a:rPr kumimoji="0" lang="ca-ES" sz="1600" b="0" i="0" u="none" strike="noStrike" kern="1200" cap="none" spc="0" normalizeH="0" baseline="0" noProof="0" dirty="0">
                <a:ln>
                  <a:noFill/>
                </a:ln>
                <a:solidFill>
                  <a:prstClr val="black"/>
                </a:solidFill>
                <a:effectLst/>
                <a:uLnTx/>
                <a:uFillTx/>
                <a:latin typeface="Arial"/>
                <a:ea typeface="+mn-ea"/>
                <a:cs typeface="+mn-cs"/>
              </a:rPr>
              <a:t>a l’arrendament d’espais per ubicar a diversos serveis de la Diputació de Barcelona amb un import d’adjudicació de 15,9M.</a:t>
            </a:r>
          </a:p>
        </p:txBody>
      </p:sp>
      <p:sp>
        <p:nvSpPr>
          <p:cNvPr id="6" name="Contenidor de número de diapositiva 5">
            <a:extLst>
              <a:ext uri="{FF2B5EF4-FFF2-40B4-BE49-F238E27FC236}">
                <a16:creationId xmlns:a16="http://schemas.microsoft.com/office/drawing/2014/main" id="{69AADB33-837F-4DBF-9EF1-CF5F6D469C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QuadreDeText 3">
            <a:extLst>
              <a:ext uri="{FF2B5EF4-FFF2-40B4-BE49-F238E27FC236}">
                <a16:creationId xmlns:a16="http://schemas.microsoft.com/office/drawing/2014/main" id="{917D8426-E052-597F-7238-0583DEB72FD1}"/>
              </a:ext>
            </a:extLst>
          </p:cNvPr>
          <p:cNvSpPr txBox="1"/>
          <p:nvPr/>
        </p:nvSpPr>
        <p:spPr>
          <a:xfrm>
            <a:off x="619123" y="3184179"/>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Imatge 8">
            <a:extLst>
              <a:ext uri="{FF2B5EF4-FFF2-40B4-BE49-F238E27FC236}">
                <a16:creationId xmlns:a16="http://schemas.microsoft.com/office/drawing/2014/main" id="{78E45081-8FBB-9782-2807-1796D2D02CA8}"/>
              </a:ext>
            </a:extLst>
          </p:cNvPr>
          <p:cNvPicPr>
            <a:picLocks noChangeAspect="1"/>
          </p:cNvPicPr>
          <p:nvPr/>
        </p:nvPicPr>
        <p:blipFill>
          <a:blip r:embed="rId2"/>
          <a:stretch>
            <a:fillRect/>
          </a:stretch>
        </p:blipFill>
        <p:spPr>
          <a:xfrm>
            <a:off x="380996" y="3948937"/>
            <a:ext cx="6005517" cy="2377721"/>
          </a:xfrm>
          <a:prstGeom prst="rect">
            <a:avLst/>
          </a:prstGeom>
        </p:spPr>
      </p:pic>
      <p:grpSp>
        <p:nvGrpSpPr>
          <p:cNvPr id="10" name="Group 4">
            <a:extLst>
              <a:ext uri="{FF2B5EF4-FFF2-40B4-BE49-F238E27FC236}">
                <a16:creationId xmlns:a16="http://schemas.microsoft.com/office/drawing/2014/main" id="{214C88F6-0C25-24C6-C3F3-728A7D1EE799}"/>
              </a:ext>
            </a:extLst>
          </p:cNvPr>
          <p:cNvGrpSpPr>
            <a:grpSpLocks noChangeAspect="1"/>
          </p:cNvGrpSpPr>
          <p:nvPr/>
        </p:nvGrpSpPr>
        <p:grpSpPr bwMode="auto">
          <a:xfrm>
            <a:off x="619125" y="1201738"/>
            <a:ext cx="5880100" cy="2057400"/>
            <a:chOff x="390" y="757"/>
            <a:chExt cx="3704" cy="1296"/>
          </a:xfrm>
        </p:grpSpPr>
        <p:sp>
          <p:nvSpPr>
            <p:cNvPr id="11" name="AutoShape 3">
              <a:extLst>
                <a:ext uri="{FF2B5EF4-FFF2-40B4-BE49-F238E27FC236}">
                  <a16:creationId xmlns:a16="http://schemas.microsoft.com/office/drawing/2014/main" id="{A81DCD85-42F1-49C8-E587-997BE3F48384}"/>
                </a:ext>
              </a:extLst>
            </p:cNvPr>
            <p:cNvSpPr>
              <a:spLocks noChangeAspect="1" noChangeArrowheads="1" noTextEdit="1"/>
            </p:cNvSpPr>
            <p:nvPr/>
          </p:nvSpPr>
          <p:spPr bwMode="auto">
            <a:xfrm>
              <a:off x="390" y="757"/>
              <a:ext cx="3700" cy="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5">
              <a:extLst>
                <a:ext uri="{FF2B5EF4-FFF2-40B4-BE49-F238E27FC236}">
                  <a16:creationId xmlns:a16="http://schemas.microsoft.com/office/drawing/2014/main" id="{FD9E4892-112A-2D59-2582-03007CA34DA8}"/>
                </a:ext>
              </a:extLst>
            </p:cNvPr>
            <p:cNvSpPr>
              <a:spLocks noChangeArrowheads="1"/>
            </p:cNvSpPr>
            <p:nvPr/>
          </p:nvSpPr>
          <p:spPr bwMode="auto">
            <a:xfrm>
              <a:off x="390" y="757"/>
              <a:ext cx="3700"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Rectangle 6">
              <a:extLst>
                <a:ext uri="{FF2B5EF4-FFF2-40B4-BE49-F238E27FC236}">
                  <a16:creationId xmlns:a16="http://schemas.microsoft.com/office/drawing/2014/main" id="{BC8B45B8-A6C2-E5B1-4F8E-7ED53AA94160}"/>
                </a:ext>
              </a:extLst>
            </p:cNvPr>
            <p:cNvSpPr>
              <a:spLocks noChangeArrowheads="1"/>
            </p:cNvSpPr>
            <p:nvPr/>
          </p:nvSpPr>
          <p:spPr bwMode="auto">
            <a:xfrm>
              <a:off x="390" y="873"/>
              <a:ext cx="3700" cy="121"/>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 name="Rectangle 7">
              <a:extLst>
                <a:ext uri="{FF2B5EF4-FFF2-40B4-BE49-F238E27FC236}">
                  <a16:creationId xmlns:a16="http://schemas.microsoft.com/office/drawing/2014/main" id="{67700E99-188A-9136-D07B-843E939466EC}"/>
                </a:ext>
              </a:extLst>
            </p:cNvPr>
            <p:cNvSpPr>
              <a:spLocks noChangeArrowheads="1"/>
            </p:cNvSpPr>
            <p:nvPr/>
          </p:nvSpPr>
          <p:spPr bwMode="auto">
            <a:xfrm>
              <a:off x="506" y="885"/>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766E1301-0426-6657-FAE9-821388AE339E}"/>
                </a:ext>
              </a:extLst>
            </p:cNvPr>
            <p:cNvSpPr>
              <a:spLocks noChangeArrowheads="1"/>
            </p:cNvSpPr>
            <p:nvPr/>
          </p:nvSpPr>
          <p:spPr bwMode="auto">
            <a:xfrm>
              <a:off x="947" y="885"/>
              <a:ext cx="4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dirty="0">
                  <a:ln>
                    <a:noFill/>
                  </a:ln>
                  <a:solidFill>
                    <a:srgbClr val="000000"/>
                  </a:solidFill>
                  <a:effectLst/>
                  <a:latin typeface="Arial" panose="020B0604020202020204" pitchFamily="34" charset="0"/>
                </a:rPr>
                <a:t>ALTRES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57AD6FDD-319D-5D89-F8AC-EC7D3E0579FD}"/>
                </a:ext>
              </a:extLst>
            </p:cNvPr>
            <p:cNvSpPr>
              <a:spLocks noChangeArrowheads="1"/>
            </p:cNvSpPr>
            <p:nvPr/>
          </p:nvSpPr>
          <p:spPr bwMode="auto">
            <a:xfrm>
              <a:off x="1603" y="885"/>
              <a:ext cx="32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259AF74B-7123-A2C9-2553-1004D8A7DE5F}"/>
                </a:ext>
              </a:extLst>
            </p:cNvPr>
            <p:cNvSpPr>
              <a:spLocks noChangeArrowheads="1"/>
            </p:cNvSpPr>
            <p:nvPr/>
          </p:nvSpPr>
          <p:spPr bwMode="auto">
            <a:xfrm>
              <a:off x="2228" y="885"/>
              <a:ext cx="4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SERVEIS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8C3E2114-EAC3-2C66-A45B-B23D29E7AC98}"/>
                </a:ext>
              </a:extLst>
            </p:cNvPr>
            <p:cNvSpPr>
              <a:spLocks noChangeArrowheads="1"/>
            </p:cNvSpPr>
            <p:nvPr/>
          </p:nvSpPr>
          <p:spPr bwMode="auto">
            <a:xfrm>
              <a:off x="2909" y="885"/>
              <a:ext cx="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SUBMIN.</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FB60DA24-8456-BA4A-186F-C77986FA7CF3}"/>
                </a:ext>
              </a:extLst>
            </p:cNvPr>
            <p:cNvSpPr>
              <a:spLocks noChangeArrowheads="1"/>
            </p:cNvSpPr>
            <p:nvPr/>
          </p:nvSpPr>
          <p:spPr bwMode="auto">
            <a:xfrm>
              <a:off x="3609" y="885"/>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3D835DFA-60A7-ADC0-42CF-5389B4F52AE0}"/>
                </a:ext>
              </a:extLst>
            </p:cNvPr>
            <p:cNvSpPr>
              <a:spLocks noChangeArrowheads="1"/>
            </p:cNvSpPr>
            <p:nvPr/>
          </p:nvSpPr>
          <p:spPr bwMode="auto">
            <a:xfrm>
              <a:off x="498" y="1006"/>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F81C02D4-21FA-C088-433D-A98638DDFB41}"/>
                </a:ext>
              </a:extLst>
            </p:cNvPr>
            <p:cNvSpPr>
              <a:spLocks noChangeArrowheads="1"/>
            </p:cNvSpPr>
            <p:nvPr/>
          </p:nvSpPr>
          <p:spPr bwMode="auto">
            <a:xfrm>
              <a:off x="923" y="1002"/>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2.804.287 €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EE45C009-E3E0-32DF-FDE4-1A16B5E36FC0}"/>
                </a:ext>
              </a:extLst>
            </p:cNvPr>
            <p:cNvSpPr>
              <a:spLocks noChangeArrowheads="1"/>
            </p:cNvSpPr>
            <p:nvPr/>
          </p:nvSpPr>
          <p:spPr bwMode="auto">
            <a:xfrm>
              <a:off x="826"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9E7D7139-4569-6B94-2AEE-23701A375D8B}"/>
                </a:ext>
              </a:extLst>
            </p:cNvPr>
            <p:cNvSpPr>
              <a:spLocks noChangeArrowheads="1"/>
            </p:cNvSpPr>
            <p:nvPr/>
          </p:nvSpPr>
          <p:spPr bwMode="auto">
            <a:xfrm>
              <a:off x="923"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F327C3BE-6DAD-64A8-D545-087DB3BEEEF7}"/>
                </a:ext>
              </a:extLst>
            </p:cNvPr>
            <p:cNvSpPr>
              <a:spLocks noChangeArrowheads="1"/>
            </p:cNvSpPr>
            <p:nvPr/>
          </p:nvSpPr>
          <p:spPr bwMode="auto">
            <a:xfrm>
              <a:off x="1515" y="1002"/>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17.956.945 €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F3608CA3-3133-55BF-928B-0CE9A18ED0EC}"/>
                </a:ext>
              </a:extLst>
            </p:cNvPr>
            <p:cNvSpPr>
              <a:spLocks noChangeArrowheads="1"/>
            </p:cNvSpPr>
            <p:nvPr/>
          </p:nvSpPr>
          <p:spPr bwMode="auto">
            <a:xfrm>
              <a:off x="1467" y="1002"/>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C1D44118-0D85-26D2-8A58-DEABC36DB18A}"/>
                </a:ext>
              </a:extLst>
            </p:cNvPr>
            <p:cNvSpPr>
              <a:spLocks noChangeArrowheads="1"/>
            </p:cNvSpPr>
            <p:nvPr/>
          </p:nvSpPr>
          <p:spPr bwMode="auto">
            <a:xfrm>
              <a:off x="1515"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808A9D6A-BD76-04D1-B0A6-00E055AA8BE8}"/>
                </a:ext>
              </a:extLst>
            </p:cNvPr>
            <p:cNvSpPr>
              <a:spLocks noChangeArrowheads="1"/>
            </p:cNvSpPr>
            <p:nvPr/>
          </p:nvSpPr>
          <p:spPr bwMode="auto">
            <a:xfrm>
              <a:off x="2208" y="1002"/>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46.074.168 €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532CD8C3-54BB-E4F4-2482-76515CD8B64E}"/>
                </a:ext>
              </a:extLst>
            </p:cNvPr>
            <p:cNvSpPr>
              <a:spLocks noChangeArrowheads="1"/>
            </p:cNvSpPr>
            <p:nvPr/>
          </p:nvSpPr>
          <p:spPr bwMode="auto">
            <a:xfrm>
              <a:off x="2108"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2">
              <a:extLst>
                <a:ext uri="{FF2B5EF4-FFF2-40B4-BE49-F238E27FC236}">
                  <a16:creationId xmlns:a16="http://schemas.microsoft.com/office/drawing/2014/main" id="{B5AC4B56-1C39-2FFA-99DA-A507AB5AC430}"/>
                </a:ext>
              </a:extLst>
            </p:cNvPr>
            <p:cNvSpPr>
              <a:spLocks noChangeArrowheads="1"/>
            </p:cNvSpPr>
            <p:nvPr/>
          </p:nvSpPr>
          <p:spPr bwMode="auto">
            <a:xfrm>
              <a:off x="2204"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3">
              <a:extLst>
                <a:ext uri="{FF2B5EF4-FFF2-40B4-BE49-F238E27FC236}">
                  <a16:creationId xmlns:a16="http://schemas.microsoft.com/office/drawing/2014/main" id="{87613E2B-171A-ADAC-C963-E3085CE291D3}"/>
                </a:ext>
              </a:extLst>
            </p:cNvPr>
            <p:cNvSpPr>
              <a:spLocks noChangeArrowheads="1"/>
            </p:cNvSpPr>
            <p:nvPr/>
          </p:nvSpPr>
          <p:spPr bwMode="auto">
            <a:xfrm>
              <a:off x="2897" y="1002"/>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6.537.764 €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4">
              <a:extLst>
                <a:ext uri="{FF2B5EF4-FFF2-40B4-BE49-F238E27FC236}">
                  <a16:creationId xmlns:a16="http://schemas.microsoft.com/office/drawing/2014/main" id="{7EA1004A-0ED8-9D51-8CE7-CE6FB7704B27}"/>
                </a:ext>
              </a:extLst>
            </p:cNvPr>
            <p:cNvSpPr>
              <a:spLocks noChangeArrowheads="1"/>
            </p:cNvSpPr>
            <p:nvPr/>
          </p:nvSpPr>
          <p:spPr bwMode="auto">
            <a:xfrm>
              <a:off x="2801"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5">
              <a:extLst>
                <a:ext uri="{FF2B5EF4-FFF2-40B4-BE49-F238E27FC236}">
                  <a16:creationId xmlns:a16="http://schemas.microsoft.com/office/drawing/2014/main" id="{798871A5-4F7F-CB20-184F-A5C320EFA871}"/>
                </a:ext>
              </a:extLst>
            </p:cNvPr>
            <p:cNvSpPr>
              <a:spLocks noChangeArrowheads="1"/>
            </p:cNvSpPr>
            <p:nvPr/>
          </p:nvSpPr>
          <p:spPr bwMode="auto">
            <a:xfrm>
              <a:off x="2897"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6">
              <a:extLst>
                <a:ext uri="{FF2B5EF4-FFF2-40B4-BE49-F238E27FC236}">
                  <a16:creationId xmlns:a16="http://schemas.microsoft.com/office/drawing/2014/main" id="{7342C74D-2B30-058C-6B22-8D13282427C3}"/>
                </a:ext>
              </a:extLst>
            </p:cNvPr>
            <p:cNvSpPr>
              <a:spLocks noChangeArrowheads="1"/>
            </p:cNvSpPr>
            <p:nvPr/>
          </p:nvSpPr>
          <p:spPr bwMode="auto">
            <a:xfrm>
              <a:off x="3541" y="1002"/>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73.373.165 €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3132C2B8-685F-CF18-22F5-B179599BFE33}"/>
                </a:ext>
              </a:extLst>
            </p:cNvPr>
            <p:cNvSpPr>
              <a:spLocks noChangeArrowheads="1"/>
            </p:cNvSpPr>
            <p:nvPr/>
          </p:nvSpPr>
          <p:spPr bwMode="auto">
            <a:xfrm>
              <a:off x="3441" y="100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DCEC9F93-2625-78D3-B560-17C9B4950ABD}"/>
                </a:ext>
              </a:extLst>
            </p:cNvPr>
            <p:cNvSpPr>
              <a:spLocks noChangeArrowheads="1"/>
            </p:cNvSpPr>
            <p:nvPr/>
          </p:nvSpPr>
          <p:spPr bwMode="auto">
            <a:xfrm>
              <a:off x="3537" y="100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D0B2AE28-9B50-EE5D-6A04-20425DD9B1AC}"/>
                </a:ext>
              </a:extLst>
            </p:cNvPr>
            <p:cNvSpPr>
              <a:spLocks noChangeArrowheads="1"/>
            </p:cNvSpPr>
            <p:nvPr/>
          </p:nvSpPr>
          <p:spPr bwMode="auto">
            <a:xfrm>
              <a:off x="498" y="1122"/>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8BE91D67-7FB0-7365-607D-05743D84B1BF}"/>
                </a:ext>
              </a:extLst>
            </p:cNvPr>
            <p:cNvSpPr>
              <a:spLocks noChangeArrowheads="1"/>
            </p:cNvSpPr>
            <p:nvPr/>
          </p:nvSpPr>
          <p:spPr bwMode="auto">
            <a:xfrm>
              <a:off x="995" y="1118"/>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443.039 €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2FF44C39-0DDD-787D-19DC-C3FC2028CA4E}"/>
                </a:ext>
              </a:extLst>
            </p:cNvPr>
            <p:cNvSpPr>
              <a:spLocks noChangeArrowheads="1"/>
            </p:cNvSpPr>
            <p:nvPr/>
          </p:nvSpPr>
          <p:spPr bwMode="auto">
            <a:xfrm>
              <a:off x="826" y="1118"/>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10639C31-516D-340E-BEA4-E61A9C8C83C5}"/>
                </a:ext>
              </a:extLst>
            </p:cNvPr>
            <p:cNvSpPr>
              <a:spLocks noChangeArrowheads="1"/>
            </p:cNvSpPr>
            <p:nvPr/>
          </p:nvSpPr>
          <p:spPr bwMode="auto">
            <a:xfrm>
              <a:off x="995"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E31FB74F-547A-7068-0E3F-ADF87B02D934}"/>
                </a:ext>
              </a:extLst>
            </p:cNvPr>
            <p:cNvSpPr>
              <a:spLocks noChangeArrowheads="1"/>
            </p:cNvSpPr>
            <p:nvPr/>
          </p:nvSpPr>
          <p:spPr bwMode="auto">
            <a:xfrm>
              <a:off x="1515"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16.468.097 €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692C60DC-1EC0-B209-17AC-2B4660CAD15E}"/>
                </a:ext>
              </a:extLst>
            </p:cNvPr>
            <p:cNvSpPr>
              <a:spLocks noChangeArrowheads="1"/>
            </p:cNvSpPr>
            <p:nvPr/>
          </p:nvSpPr>
          <p:spPr bwMode="auto">
            <a:xfrm>
              <a:off x="1467" y="111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71DDC348-1A0E-EC9F-5C1F-D3CA8A5CFC75}"/>
                </a:ext>
              </a:extLst>
            </p:cNvPr>
            <p:cNvSpPr>
              <a:spLocks noChangeArrowheads="1"/>
            </p:cNvSpPr>
            <p:nvPr/>
          </p:nvSpPr>
          <p:spPr bwMode="auto">
            <a:xfrm>
              <a:off x="1515"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0405A249-69E8-155A-160E-4FA62D438FDC}"/>
                </a:ext>
              </a:extLst>
            </p:cNvPr>
            <p:cNvSpPr>
              <a:spLocks noChangeArrowheads="1"/>
            </p:cNvSpPr>
            <p:nvPr/>
          </p:nvSpPr>
          <p:spPr bwMode="auto">
            <a:xfrm>
              <a:off x="2208"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26.392.609 €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C61FA387-C622-B959-CF33-30F5A807B16D}"/>
                </a:ext>
              </a:extLst>
            </p:cNvPr>
            <p:cNvSpPr>
              <a:spLocks noChangeArrowheads="1"/>
            </p:cNvSpPr>
            <p:nvPr/>
          </p:nvSpPr>
          <p:spPr bwMode="auto">
            <a:xfrm>
              <a:off x="2108" y="11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14234AEA-F2DA-FBCC-05A1-736D63D951D0}"/>
                </a:ext>
              </a:extLst>
            </p:cNvPr>
            <p:cNvSpPr>
              <a:spLocks noChangeArrowheads="1"/>
            </p:cNvSpPr>
            <p:nvPr/>
          </p:nvSpPr>
          <p:spPr bwMode="auto">
            <a:xfrm>
              <a:off x="2204"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62E09B56-556A-0BC8-D845-253E6E3218DC}"/>
                </a:ext>
              </a:extLst>
            </p:cNvPr>
            <p:cNvSpPr>
              <a:spLocks noChangeArrowheads="1"/>
            </p:cNvSpPr>
            <p:nvPr/>
          </p:nvSpPr>
          <p:spPr bwMode="auto">
            <a:xfrm>
              <a:off x="2849"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11.685.376 €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EF47B6AD-5ED9-F74C-E2B4-EC24801CD263}"/>
                </a:ext>
              </a:extLst>
            </p:cNvPr>
            <p:cNvSpPr>
              <a:spLocks noChangeArrowheads="1"/>
            </p:cNvSpPr>
            <p:nvPr/>
          </p:nvSpPr>
          <p:spPr bwMode="auto">
            <a:xfrm>
              <a:off x="2801" y="111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198AF0A8-4770-0197-D69D-C9878B820A30}"/>
                </a:ext>
              </a:extLst>
            </p:cNvPr>
            <p:cNvSpPr>
              <a:spLocks noChangeArrowheads="1"/>
            </p:cNvSpPr>
            <p:nvPr/>
          </p:nvSpPr>
          <p:spPr bwMode="auto">
            <a:xfrm>
              <a:off x="2849"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0952181E-8379-0CAF-1623-A60417EB36A2}"/>
                </a:ext>
              </a:extLst>
            </p:cNvPr>
            <p:cNvSpPr>
              <a:spLocks noChangeArrowheads="1"/>
            </p:cNvSpPr>
            <p:nvPr/>
          </p:nvSpPr>
          <p:spPr bwMode="auto">
            <a:xfrm>
              <a:off x="3541" y="111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54.989.122 €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A5724772-67B7-FB1E-7E25-685ACBDBFF3B}"/>
                </a:ext>
              </a:extLst>
            </p:cNvPr>
            <p:cNvSpPr>
              <a:spLocks noChangeArrowheads="1"/>
            </p:cNvSpPr>
            <p:nvPr/>
          </p:nvSpPr>
          <p:spPr bwMode="auto">
            <a:xfrm>
              <a:off x="3441" y="111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14709867-2B14-C8F4-EAD5-76427E3B7422}"/>
                </a:ext>
              </a:extLst>
            </p:cNvPr>
            <p:cNvSpPr>
              <a:spLocks noChangeArrowheads="1"/>
            </p:cNvSpPr>
            <p:nvPr/>
          </p:nvSpPr>
          <p:spPr bwMode="auto">
            <a:xfrm>
              <a:off x="3537" y="111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D145C503-143C-CC38-27C1-6E7BA85B7552}"/>
                </a:ext>
              </a:extLst>
            </p:cNvPr>
            <p:cNvSpPr>
              <a:spLocks noChangeArrowheads="1"/>
            </p:cNvSpPr>
            <p:nvPr/>
          </p:nvSpPr>
          <p:spPr bwMode="auto">
            <a:xfrm>
              <a:off x="498" y="1239"/>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85C58EDE-DEC1-3D27-1AFC-79A281688515}"/>
                </a:ext>
              </a:extLst>
            </p:cNvPr>
            <p:cNvSpPr>
              <a:spLocks noChangeArrowheads="1"/>
            </p:cNvSpPr>
            <p:nvPr/>
          </p:nvSpPr>
          <p:spPr bwMode="auto">
            <a:xfrm>
              <a:off x="995" y="1234"/>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737.534 €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7039B0BD-DFA8-707D-8E0E-D0995C2525D3}"/>
                </a:ext>
              </a:extLst>
            </p:cNvPr>
            <p:cNvSpPr>
              <a:spLocks noChangeArrowheads="1"/>
            </p:cNvSpPr>
            <p:nvPr/>
          </p:nvSpPr>
          <p:spPr bwMode="auto">
            <a:xfrm>
              <a:off x="826" y="1234"/>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2A583BAF-0BE0-DC7D-3E55-1C98F3476DAE}"/>
                </a:ext>
              </a:extLst>
            </p:cNvPr>
            <p:cNvSpPr>
              <a:spLocks noChangeArrowheads="1"/>
            </p:cNvSpPr>
            <p:nvPr/>
          </p:nvSpPr>
          <p:spPr bwMode="auto">
            <a:xfrm>
              <a:off x="995"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24F1BC98-A992-8B94-CE04-81317630D790}"/>
                </a:ext>
              </a:extLst>
            </p:cNvPr>
            <p:cNvSpPr>
              <a:spLocks noChangeArrowheads="1"/>
            </p:cNvSpPr>
            <p:nvPr/>
          </p:nvSpPr>
          <p:spPr bwMode="auto">
            <a:xfrm>
              <a:off x="1515"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36.656.779 €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72033243-44F6-C5B9-C3DE-8727BE803CD4}"/>
                </a:ext>
              </a:extLst>
            </p:cNvPr>
            <p:cNvSpPr>
              <a:spLocks noChangeArrowheads="1"/>
            </p:cNvSpPr>
            <p:nvPr/>
          </p:nvSpPr>
          <p:spPr bwMode="auto">
            <a:xfrm>
              <a:off x="1467" y="123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76F25C30-CC8C-16A8-12FC-4A09398CA318}"/>
                </a:ext>
              </a:extLst>
            </p:cNvPr>
            <p:cNvSpPr>
              <a:spLocks noChangeArrowheads="1"/>
            </p:cNvSpPr>
            <p:nvPr/>
          </p:nvSpPr>
          <p:spPr bwMode="auto">
            <a:xfrm>
              <a:off x="1515"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E4771FE0-0B60-63B7-7498-134A7D81DD26}"/>
                </a:ext>
              </a:extLst>
            </p:cNvPr>
            <p:cNvSpPr>
              <a:spLocks noChangeArrowheads="1"/>
            </p:cNvSpPr>
            <p:nvPr/>
          </p:nvSpPr>
          <p:spPr bwMode="auto">
            <a:xfrm>
              <a:off x="2208"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24.090.040 €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B1542AD1-6AB9-F790-7459-6B54AE2F92AD}"/>
                </a:ext>
              </a:extLst>
            </p:cNvPr>
            <p:cNvSpPr>
              <a:spLocks noChangeArrowheads="1"/>
            </p:cNvSpPr>
            <p:nvPr/>
          </p:nvSpPr>
          <p:spPr bwMode="auto">
            <a:xfrm>
              <a:off x="2108" y="12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4">
              <a:extLst>
                <a:ext uri="{FF2B5EF4-FFF2-40B4-BE49-F238E27FC236}">
                  <a16:creationId xmlns:a16="http://schemas.microsoft.com/office/drawing/2014/main" id="{5B69A7B7-0730-441B-1D8E-1BDEF1E5F7E0}"/>
                </a:ext>
              </a:extLst>
            </p:cNvPr>
            <p:cNvSpPr>
              <a:spLocks noChangeArrowheads="1"/>
            </p:cNvSpPr>
            <p:nvPr/>
          </p:nvSpPr>
          <p:spPr bwMode="auto">
            <a:xfrm>
              <a:off x="2204"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830C1801-3FF6-A116-2961-BA9F56E1E5A2}"/>
                </a:ext>
              </a:extLst>
            </p:cNvPr>
            <p:cNvSpPr>
              <a:spLocks noChangeArrowheads="1"/>
            </p:cNvSpPr>
            <p:nvPr/>
          </p:nvSpPr>
          <p:spPr bwMode="auto">
            <a:xfrm>
              <a:off x="2849"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16.327.021 €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Rectangle 56">
              <a:extLst>
                <a:ext uri="{FF2B5EF4-FFF2-40B4-BE49-F238E27FC236}">
                  <a16:creationId xmlns:a16="http://schemas.microsoft.com/office/drawing/2014/main" id="{AD3BD338-A53A-A759-7D4B-A187118273C4}"/>
                </a:ext>
              </a:extLst>
            </p:cNvPr>
            <p:cNvSpPr>
              <a:spLocks noChangeArrowheads="1"/>
            </p:cNvSpPr>
            <p:nvPr/>
          </p:nvSpPr>
          <p:spPr bwMode="auto">
            <a:xfrm>
              <a:off x="2801" y="123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4" name="Rectangle 57">
              <a:extLst>
                <a:ext uri="{FF2B5EF4-FFF2-40B4-BE49-F238E27FC236}">
                  <a16:creationId xmlns:a16="http://schemas.microsoft.com/office/drawing/2014/main" id="{CC576A81-AA58-5D6C-32F9-F6AE6A7A02C2}"/>
                </a:ext>
              </a:extLst>
            </p:cNvPr>
            <p:cNvSpPr>
              <a:spLocks noChangeArrowheads="1"/>
            </p:cNvSpPr>
            <p:nvPr/>
          </p:nvSpPr>
          <p:spPr bwMode="auto">
            <a:xfrm>
              <a:off x="2849"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5" name="Rectangle 58">
              <a:extLst>
                <a:ext uri="{FF2B5EF4-FFF2-40B4-BE49-F238E27FC236}">
                  <a16:creationId xmlns:a16="http://schemas.microsoft.com/office/drawing/2014/main" id="{55D48C0F-ACB9-AAE5-10AD-34730721FDAD}"/>
                </a:ext>
              </a:extLst>
            </p:cNvPr>
            <p:cNvSpPr>
              <a:spLocks noChangeArrowheads="1"/>
            </p:cNvSpPr>
            <p:nvPr/>
          </p:nvSpPr>
          <p:spPr bwMode="auto">
            <a:xfrm>
              <a:off x="3541" y="123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77.811.373 €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6" name="Rectangle 59">
              <a:extLst>
                <a:ext uri="{FF2B5EF4-FFF2-40B4-BE49-F238E27FC236}">
                  <a16:creationId xmlns:a16="http://schemas.microsoft.com/office/drawing/2014/main" id="{FC9694D6-EC68-F367-C115-A38F19EE703B}"/>
                </a:ext>
              </a:extLst>
            </p:cNvPr>
            <p:cNvSpPr>
              <a:spLocks noChangeArrowheads="1"/>
            </p:cNvSpPr>
            <p:nvPr/>
          </p:nvSpPr>
          <p:spPr bwMode="auto">
            <a:xfrm>
              <a:off x="3441" y="123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7" name="Rectangle 60">
              <a:extLst>
                <a:ext uri="{FF2B5EF4-FFF2-40B4-BE49-F238E27FC236}">
                  <a16:creationId xmlns:a16="http://schemas.microsoft.com/office/drawing/2014/main" id="{0187FA65-CAF9-456D-7856-6940E8B0E407}"/>
                </a:ext>
              </a:extLst>
            </p:cNvPr>
            <p:cNvSpPr>
              <a:spLocks noChangeArrowheads="1"/>
            </p:cNvSpPr>
            <p:nvPr/>
          </p:nvSpPr>
          <p:spPr bwMode="auto">
            <a:xfrm>
              <a:off x="3537" y="123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8" name="Rectangle 61">
              <a:extLst>
                <a:ext uri="{FF2B5EF4-FFF2-40B4-BE49-F238E27FC236}">
                  <a16:creationId xmlns:a16="http://schemas.microsoft.com/office/drawing/2014/main" id="{9CAE3DDA-88CD-952B-7E7C-71B177E40CFA}"/>
                </a:ext>
              </a:extLst>
            </p:cNvPr>
            <p:cNvSpPr>
              <a:spLocks noChangeArrowheads="1"/>
            </p:cNvSpPr>
            <p:nvPr/>
          </p:nvSpPr>
          <p:spPr bwMode="auto">
            <a:xfrm>
              <a:off x="498" y="1355"/>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9" name="Rectangle 62">
              <a:extLst>
                <a:ext uri="{FF2B5EF4-FFF2-40B4-BE49-F238E27FC236}">
                  <a16:creationId xmlns:a16="http://schemas.microsoft.com/office/drawing/2014/main" id="{28B9C716-6C8A-C6FA-3FF0-86581B8C8A0F}"/>
                </a:ext>
              </a:extLst>
            </p:cNvPr>
            <p:cNvSpPr>
              <a:spLocks noChangeArrowheads="1"/>
            </p:cNvSpPr>
            <p:nvPr/>
          </p:nvSpPr>
          <p:spPr bwMode="auto">
            <a:xfrm>
              <a:off x="923" y="1351"/>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2.034.635 €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0" name="Rectangle 63">
              <a:extLst>
                <a:ext uri="{FF2B5EF4-FFF2-40B4-BE49-F238E27FC236}">
                  <a16:creationId xmlns:a16="http://schemas.microsoft.com/office/drawing/2014/main" id="{9410304D-3D9A-8155-5816-9B98B5A67767}"/>
                </a:ext>
              </a:extLst>
            </p:cNvPr>
            <p:cNvSpPr>
              <a:spLocks noChangeArrowheads="1"/>
            </p:cNvSpPr>
            <p:nvPr/>
          </p:nvSpPr>
          <p:spPr bwMode="auto">
            <a:xfrm>
              <a:off x="826" y="13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1" name="Rectangle 64">
              <a:extLst>
                <a:ext uri="{FF2B5EF4-FFF2-40B4-BE49-F238E27FC236}">
                  <a16:creationId xmlns:a16="http://schemas.microsoft.com/office/drawing/2014/main" id="{3DFD22DE-20A2-863A-02D5-5874AE8C4FEB}"/>
                </a:ext>
              </a:extLst>
            </p:cNvPr>
            <p:cNvSpPr>
              <a:spLocks noChangeArrowheads="1"/>
            </p:cNvSpPr>
            <p:nvPr/>
          </p:nvSpPr>
          <p:spPr bwMode="auto">
            <a:xfrm>
              <a:off x="923"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2" name="Rectangle 65">
              <a:extLst>
                <a:ext uri="{FF2B5EF4-FFF2-40B4-BE49-F238E27FC236}">
                  <a16:creationId xmlns:a16="http://schemas.microsoft.com/office/drawing/2014/main" id="{BFEAB51C-DB20-3E64-CD8C-77BEFDD5C653}"/>
                </a:ext>
              </a:extLst>
            </p:cNvPr>
            <p:cNvSpPr>
              <a:spLocks noChangeArrowheads="1"/>
            </p:cNvSpPr>
            <p:nvPr/>
          </p:nvSpPr>
          <p:spPr bwMode="auto">
            <a:xfrm>
              <a:off x="1515"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22.264.309 €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3" name="Rectangle 66">
              <a:extLst>
                <a:ext uri="{FF2B5EF4-FFF2-40B4-BE49-F238E27FC236}">
                  <a16:creationId xmlns:a16="http://schemas.microsoft.com/office/drawing/2014/main" id="{6B4DB756-E6E9-C997-EEBC-E148CF8E03EE}"/>
                </a:ext>
              </a:extLst>
            </p:cNvPr>
            <p:cNvSpPr>
              <a:spLocks noChangeArrowheads="1"/>
            </p:cNvSpPr>
            <p:nvPr/>
          </p:nvSpPr>
          <p:spPr bwMode="auto">
            <a:xfrm>
              <a:off x="1467" y="135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4" name="Rectangle 67">
              <a:extLst>
                <a:ext uri="{FF2B5EF4-FFF2-40B4-BE49-F238E27FC236}">
                  <a16:creationId xmlns:a16="http://schemas.microsoft.com/office/drawing/2014/main" id="{421B12C9-DB00-6080-2C2D-ED74159429D3}"/>
                </a:ext>
              </a:extLst>
            </p:cNvPr>
            <p:cNvSpPr>
              <a:spLocks noChangeArrowheads="1"/>
            </p:cNvSpPr>
            <p:nvPr/>
          </p:nvSpPr>
          <p:spPr bwMode="auto">
            <a:xfrm>
              <a:off x="1515"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5" name="Rectangle 68">
              <a:extLst>
                <a:ext uri="{FF2B5EF4-FFF2-40B4-BE49-F238E27FC236}">
                  <a16:creationId xmlns:a16="http://schemas.microsoft.com/office/drawing/2014/main" id="{19B750B2-95E6-AD82-3865-8282F6A4F31F}"/>
                </a:ext>
              </a:extLst>
            </p:cNvPr>
            <p:cNvSpPr>
              <a:spLocks noChangeArrowheads="1"/>
            </p:cNvSpPr>
            <p:nvPr/>
          </p:nvSpPr>
          <p:spPr bwMode="auto">
            <a:xfrm>
              <a:off x="2208"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35.036.157 €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6" name="Rectangle 69">
              <a:extLst>
                <a:ext uri="{FF2B5EF4-FFF2-40B4-BE49-F238E27FC236}">
                  <a16:creationId xmlns:a16="http://schemas.microsoft.com/office/drawing/2014/main" id="{321C2DC5-D8E3-EF62-4C9B-C3284C0BFFDA}"/>
                </a:ext>
              </a:extLst>
            </p:cNvPr>
            <p:cNvSpPr>
              <a:spLocks noChangeArrowheads="1"/>
            </p:cNvSpPr>
            <p:nvPr/>
          </p:nvSpPr>
          <p:spPr bwMode="auto">
            <a:xfrm>
              <a:off x="2108" y="13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7" name="Rectangle 70">
              <a:extLst>
                <a:ext uri="{FF2B5EF4-FFF2-40B4-BE49-F238E27FC236}">
                  <a16:creationId xmlns:a16="http://schemas.microsoft.com/office/drawing/2014/main" id="{A99B4F94-A9A2-D0A8-2066-E2CC18EA8074}"/>
                </a:ext>
              </a:extLst>
            </p:cNvPr>
            <p:cNvSpPr>
              <a:spLocks noChangeArrowheads="1"/>
            </p:cNvSpPr>
            <p:nvPr/>
          </p:nvSpPr>
          <p:spPr bwMode="auto">
            <a:xfrm>
              <a:off x="2204"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8" name="Rectangle 71">
              <a:extLst>
                <a:ext uri="{FF2B5EF4-FFF2-40B4-BE49-F238E27FC236}">
                  <a16:creationId xmlns:a16="http://schemas.microsoft.com/office/drawing/2014/main" id="{E0BEE20A-4A79-44FA-86C7-B0DB75600595}"/>
                </a:ext>
              </a:extLst>
            </p:cNvPr>
            <p:cNvSpPr>
              <a:spLocks noChangeArrowheads="1"/>
            </p:cNvSpPr>
            <p:nvPr/>
          </p:nvSpPr>
          <p:spPr bwMode="auto">
            <a:xfrm>
              <a:off x="2849"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20.074.599 €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9" name="Rectangle 72">
              <a:extLst>
                <a:ext uri="{FF2B5EF4-FFF2-40B4-BE49-F238E27FC236}">
                  <a16:creationId xmlns:a16="http://schemas.microsoft.com/office/drawing/2014/main" id="{2B3755EA-2498-1E94-5983-5BBC4EB08CB6}"/>
                </a:ext>
              </a:extLst>
            </p:cNvPr>
            <p:cNvSpPr>
              <a:spLocks noChangeArrowheads="1"/>
            </p:cNvSpPr>
            <p:nvPr/>
          </p:nvSpPr>
          <p:spPr bwMode="auto">
            <a:xfrm>
              <a:off x="2801" y="135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0" name="Rectangle 73">
              <a:extLst>
                <a:ext uri="{FF2B5EF4-FFF2-40B4-BE49-F238E27FC236}">
                  <a16:creationId xmlns:a16="http://schemas.microsoft.com/office/drawing/2014/main" id="{48100F45-45AC-938E-5631-C5D4919CAA03}"/>
                </a:ext>
              </a:extLst>
            </p:cNvPr>
            <p:cNvSpPr>
              <a:spLocks noChangeArrowheads="1"/>
            </p:cNvSpPr>
            <p:nvPr/>
          </p:nvSpPr>
          <p:spPr bwMode="auto">
            <a:xfrm>
              <a:off x="2849"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1" name="Rectangle 74">
              <a:extLst>
                <a:ext uri="{FF2B5EF4-FFF2-40B4-BE49-F238E27FC236}">
                  <a16:creationId xmlns:a16="http://schemas.microsoft.com/office/drawing/2014/main" id="{6A407DAD-15D8-FD76-BA68-8C0A695627EE}"/>
                </a:ext>
              </a:extLst>
            </p:cNvPr>
            <p:cNvSpPr>
              <a:spLocks noChangeArrowheads="1"/>
            </p:cNvSpPr>
            <p:nvPr/>
          </p:nvSpPr>
          <p:spPr bwMode="auto">
            <a:xfrm>
              <a:off x="3541" y="135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79.409.700 €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2" name="Rectangle 75">
              <a:extLst>
                <a:ext uri="{FF2B5EF4-FFF2-40B4-BE49-F238E27FC236}">
                  <a16:creationId xmlns:a16="http://schemas.microsoft.com/office/drawing/2014/main" id="{307A34F6-C3B9-3546-C4DF-F4F62B4584E3}"/>
                </a:ext>
              </a:extLst>
            </p:cNvPr>
            <p:cNvSpPr>
              <a:spLocks noChangeArrowheads="1"/>
            </p:cNvSpPr>
            <p:nvPr/>
          </p:nvSpPr>
          <p:spPr bwMode="auto">
            <a:xfrm>
              <a:off x="3441" y="135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3" name="Rectangle 76">
              <a:extLst>
                <a:ext uri="{FF2B5EF4-FFF2-40B4-BE49-F238E27FC236}">
                  <a16:creationId xmlns:a16="http://schemas.microsoft.com/office/drawing/2014/main" id="{FC55BE5C-FC7F-B42C-9E0F-A75E55680B62}"/>
                </a:ext>
              </a:extLst>
            </p:cNvPr>
            <p:cNvSpPr>
              <a:spLocks noChangeArrowheads="1"/>
            </p:cNvSpPr>
            <p:nvPr/>
          </p:nvSpPr>
          <p:spPr bwMode="auto">
            <a:xfrm>
              <a:off x="3537" y="135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4" name="Rectangle 77">
              <a:extLst>
                <a:ext uri="{FF2B5EF4-FFF2-40B4-BE49-F238E27FC236}">
                  <a16:creationId xmlns:a16="http://schemas.microsoft.com/office/drawing/2014/main" id="{0E73E8B7-ECBC-29E2-3D6C-0A9AA5211CC6}"/>
                </a:ext>
              </a:extLst>
            </p:cNvPr>
            <p:cNvSpPr>
              <a:spLocks noChangeArrowheads="1"/>
            </p:cNvSpPr>
            <p:nvPr/>
          </p:nvSpPr>
          <p:spPr bwMode="auto">
            <a:xfrm>
              <a:off x="498" y="1471"/>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5" name="Rectangle 78">
              <a:extLst>
                <a:ext uri="{FF2B5EF4-FFF2-40B4-BE49-F238E27FC236}">
                  <a16:creationId xmlns:a16="http://schemas.microsoft.com/office/drawing/2014/main" id="{0466AE59-3F3A-8BEC-C11C-F880A5AE0630}"/>
                </a:ext>
              </a:extLst>
            </p:cNvPr>
            <p:cNvSpPr>
              <a:spLocks noChangeArrowheads="1"/>
            </p:cNvSpPr>
            <p:nvPr/>
          </p:nvSpPr>
          <p:spPr bwMode="auto">
            <a:xfrm>
              <a:off x="995" y="1467"/>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412.877 €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6" name="Rectangle 79">
              <a:extLst>
                <a:ext uri="{FF2B5EF4-FFF2-40B4-BE49-F238E27FC236}">
                  <a16:creationId xmlns:a16="http://schemas.microsoft.com/office/drawing/2014/main" id="{E16C8E10-A5F9-6BD0-FF36-B44D391D754C}"/>
                </a:ext>
              </a:extLst>
            </p:cNvPr>
            <p:cNvSpPr>
              <a:spLocks noChangeArrowheads="1"/>
            </p:cNvSpPr>
            <p:nvPr/>
          </p:nvSpPr>
          <p:spPr bwMode="auto">
            <a:xfrm>
              <a:off x="826" y="1467"/>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7" name="Rectangle 80">
              <a:extLst>
                <a:ext uri="{FF2B5EF4-FFF2-40B4-BE49-F238E27FC236}">
                  <a16:creationId xmlns:a16="http://schemas.microsoft.com/office/drawing/2014/main" id="{227830C3-D7B5-D3B7-F26D-F0A71DA41ED3}"/>
                </a:ext>
              </a:extLst>
            </p:cNvPr>
            <p:cNvSpPr>
              <a:spLocks noChangeArrowheads="1"/>
            </p:cNvSpPr>
            <p:nvPr/>
          </p:nvSpPr>
          <p:spPr bwMode="auto">
            <a:xfrm>
              <a:off x="995"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8" name="Rectangle 81">
              <a:extLst>
                <a:ext uri="{FF2B5EF4-FFF2-40B4-BE49-F238E27FC236}">
                  <a16:creationId xmlns:a16="http://schemas.microsoft.com/office/drawing/2014/main" id="{332B8FDD-6A55-20BB-4CFE-A5D073D32C97}"/>
                </a:ext>
              </a:extLst>
            </p:cNvPr>
            <p:cNvSpPr>
              <a:spLocks noChangeArrowheads="1"/>
            </p:cNvSpPr>
            <p:nvPr/>
          </p:nvSpPr>
          <p:spPr bwMode="auto">
            <a:xfrm>
              <a:off x="1515" y="146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15.447.889 €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9" name="Rectangle 82">
              <a:extLst>
                <a:ext uri="{FF2B5EF4-FFF2-40B4-BE49-F238E27FC236}">
                  <a16:creationId xmlns:a16="http://schemas.microsoft.com/office/drawing/2014/main" id="{F6F93A5A-6E6C-BD3C-B578-F46115B494CB}"/>
                </a:ext>
              </a:extLst>
            </p:cNvPr>
            <p:cNvSpPr>
              <a:spLocks noChangeArrowheads="1"/>
            </p:cNvSpPr>
            <p:nvPr/>
          </p:nvSpPr>
          <p:spPr bwMode="auto">
            <a:xfrm>
              <a:off x="1467" y="1467"/>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0" name="Rectangle 83">
              <a:extLst>
                <a:ext uri="{FF2B5EF4-FFF2-40B4-BE49-F238E27FC236}">
                  <a16:creationId xmlns:a16="http://schemas.microsoft.com/office/drawing/2014/main" id="{2BBA6060-E991-9336-D373-5CDB550463DD}"/>
                </a:ext>
              </a:extLst>
            </p:cNvPr>
            <p:cNvSpPr>
              <a:spLocks noChangeArrowheads="1"/>
            </p:cNvSpPr>
            <p:nvPr/>
          </p:nvSpPr>
          <p:spPr bwMode="auto">
            <a:xfrm>
              <a:off x="1515"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1" name="Rectangle 84">
              <a:extLst>
                <a:ext uri="{FF2B5EF4-FFF2-40B4-BE49-F238E27FC236}">
                  <a16:creationId xmlns:a16="http://schemas.microsoft.com/office/drawing/2014/main" id="{248BEE12-1F8A-D079-C2CD-03E7FCBF124B}"/>
                </a:ext>
              </a:extLst>
            </p:cNvPr>
            <p:cNvSpPr>
              <a:spLocks noChangeArrowheads="1"/>
            </p:cNvSpPr>
            <p:nvPr/>
          </p:nvSpPr>
          <p:spPr bwMode="auto">
            <a:xfrm>
              <a:off x="2208" y="146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18.420.415 €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2" name="Rectangle 85">
              <a:extLst>
                <a:ext uri="{FF2B5EF4-FFF2-40B4-BE49-F238E27FC236}">
                  <a16:creationId xmlns:a16="http://schemas.microsoft.com/office/drawing/2014/main" id="{E065485A-BE1F-E806-9B24-FE8834C72B46}"/>
                </a:ext>
              </a:extLst>
            </p:cNvPr>
            <p:cNvSpPr>
              <a:spLocks noChangeArrowheads="1"/>
            </p:cNvSpPr>
            <p:nvPr/>
          </p:nvSpPr>
          <p:spPr bwMode="auto">
            <a:xfrm>
              <a:off x="2108" y="14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Rectangle 86">
              <a:extLst>
                <a:ext uri="{FF2B5EF4-FFF2-40B4-BE49-F238E27FC236}">
                  <a16:creationId xmlns:a16="http://schemas.microsoft.com/office/drawing/2014/main" id="{65E08546-2371-5148-C8D9-CB3FC8CE766F}"/>
                </a:ext>
              </a:extLst>
            </p:cNvPr>
            <p:cNvSpPr>
              <a:spLocks noChangeArrowheads="1"/>
            </p:cNvSpPr>
            <p:nvPr/>
          </p:nvSpPr>
          <p:spPr bwMode="auto">
            <a:xfrm>
              <a:off x="2204"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4" name="Rectangle 87">
              <a:extLst>
                <a:ext uri="{FF2B5EF4-FFF2-40B4-BE49-F238E27FC236}">
                  <a16:creationId xmlns:a16="http://schemas.microsoft.com/office/drawing/2014/main" id="{3529CF67-3ED6-E0EF-B10E-F8899E9561B9}"/>
                </a:ext>
              </a:extLst>
            </p:cNvPr>
            <p:cNvSpPr>
              <a:spLocks noChangeArrowheads="1"/>
            </p:cNvSpPr>
            <p:nvPr/>
          </p:nvSpPr>
          <p:spPr bwMode="auto">
            <a:xfrm>
              <a:off x="2897" y="1467"/>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6.423.725 €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5" name="Rectangle 88">
              <a:extLst>
                <a:ext uri="{FF2B5EF4-FFF2-40B4-BE49-F238E27FC236}">
                  <a16:creationId xmlns:a16="http://schemas.microsoft.com/office/drawing/2014/main" id="{3CEAA27A-91E2-1E88-EC27-FE5973D1E6DC}"/>
                </a:ext>
              </a:extLst>
            </p:cNvPr>
            <p:cNvSpPr>
              <a:spLocks noChangeArrowheads="1"/>
            </p:cNvSpPr>
            <p:nvPr/>
          </p:nvSpPr>
          <p:spPr bwMode="auto">
            <a:xfrm>
              <a:off x="2801" y="14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6" name="Rectangle 89">
              <a:extLst>
                <a:ext uri="{FF2B5EF4-FFF2-40B4-BE49-F238E27FC236}">
                  <a16:creationId xmlns:a16="http://schemas.microsoft.com/office/drawing/2014/main" id="{8FC30D65-65D7-4CAC-9D4C-71847A771A8D}"/>
                </a:ext>
              </a:extLst>
            </p:cNvPr>
            <p:cNvSpPr>
              <a:spLocks noChangeArrowheads="1"/>
            </p:cNvSpPr>
            <p:nvPr/>
          </p:nvSpPr>
          <p:spPr bwMode="auto">
            <a:xfrm>
              <a:off x="2897"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7" name="Rectangle 90">
              <a:extLst>
                <a:ext uri="{FF2B5EF4-FFF2-40B4-BE49-F238E27FC236}">
                  <a16:creationId xmlns:a16="http://schemas.microsoft.com/office/drawing/2014/main" id="{D09BA4F4-10AA-9F30-B4FF-2CA90B7ED331}"/>
                </a:ext>
              </a:extLst>
            </p:cNvPr>
            <p:cNvSpPr>
              <a:spLocks noChangeArrowheads="1"/>
            </p:cNvSpPr>
            <p:nvPr/>
          </p:nvSpPr>
          <p:spPr bwMode="auto">
            <a:xfrm>
              <a:off x="3541" y="146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40.704.906 €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8" name="Rectangle 91">
              <a:extLst>
                <a:ext uri="{FF2B5EF4-FFF2-40B4-BE49-F238E27FC236}">
                  <a16:creationId xmlns:a16="http://schemas.microsoft.com/office/drawing/2014/main" id="{35C95AF5-728A-C76F-AE6D-E352F3DC56C0}"/>
                </a:ext>
              </a:extLst>
            </p:cNvPr>
            <p:cNvSpPr>
              <a:spLocks noChangeArrowheads="1"/>
            </p:cNvSpPr>
            <p:nvPr/>
          </p:nvSpPr>
          <p:spPr bwMode="auto">
            <a:xfrm>
              <a:off x="3441" y="146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9" name="Rectangle 92">
              <a:extLst>
                <a:ext uri="{FF2B5EF4-FFF2-40B4-BE49-F238E27FC236}">
                  <a16:creationId xmlns:a16="http://schemas.microsoft.com/office/drawing/2014/main" id="{B97A7411-073A-4C00-BD3E-6BCA07F3BB75}"/>
                </a:ext>
              </a:extLst>
            </p:cNvPr>
            <p:cNvSpPr>
              <a:spLocks noChangeArrowheads="1"/>
            </p:cNvSpPr>
            <p:nvPr/>
          </p:nvSpPr>
          <p:spPr bwMode="auto">
            <a:xfrm>
              <a:off x="3537" y="146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0" name="Rectangle 93">
              <a:extLst>
                <a:ext uri="{FF2B5EF4-FFF2-40B4-BE49-F238E27FC236}">
                  <a16:creationId xmlns:a16="http://schemas.microsoft.com/office/drawing/2014/main" id="{2A6CDC5A-C2EA-B3E1-DF60-C7A6FDFC4D74}"/>
                </a:ext>
              </a:extLst>
            </p:cNvPr>
            <p:cNvSpPr>
              <a:spLocks noChangeArrowheads="1"/>
            </p:cNvSpPr>
            <p:nvPr/>
          </p:nvSpPr>
          <p:spPr bwMode="auto">
            <a:xfrm>
              <a:off x="498" y="1588"/>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1" name="Rectangle 94">
              <a:extLst>
                <a:ext uri="{FF2B5EF4-FFF2-40B4-BE49-F238E27FC236}">
                  <a16:creationId xmlns:a16="http://schemas.microsoft.com/office/drawing/2014/main" id="{F0E46AA3-DFAE-F2DF-021D-DBD6C2657E13}"/>
                </a:ext>
              </a:extLst>
            </p:cNvPr>
            <p:cNvSpPr>
              <a:spLocks noChangeArrowheads="1"/>
            </p:cNvSpPr>
            <p:nvPr/>
          </p:nvSpPr>
          <p:spPr bwMode="auto">
            <a:xfrm>
              <a:off x="995" y="1584"/>
              <a:ext cx="4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929.291 €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2" name="Rectangle 95">
              <a:extLst>
                <a:ext uri="{FF2B5EF4-FFF2-40B4-BE49-F238E27FC236}">
                  <a16:creationId xmlns:a16="http://schemas.microsoft.com/office/drawing/2014/main" id="{11D97A6B-5AFF-E8D9-1741-18DD4CC52CCA}"/>
                </a:ext>
              </a:extLst>
            </p:cNvPr>
            <p:cNvSpPr>
              <a:spLocks noChangeArrowheads="1"/>
            </p:cNvSpPr>
            <p:nvPr/>
          </p:nvSpPr>
          <p:spPr bwMode="auto">
            <a:xfrm>
              <a:off x="826" y="1584"/>
              <a:ext cx="20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3" name="Rectangle 96">
              <a:extLst>
                <a:ext uri="{FF2B5EF4-FFF2-40B4-BE49-F238E27FC236}">
                  <a16:creationId xmlns:a16="http://schemas.microsoft.com/office/drawing/2014/main" id="{0C9F5A1F-82F9-02AB-FDE5-957998189397}"/>
                </a:ext>
              </a:extLst>
            </p:cNvPr>
            <p:cNvSpPr>
              <a:spLocks noChangeArrowheads="1"/>
            </p:cNvSpPr>
            <p:nvPr/>
          </p:nvSpPr>
          <p:spPr bwMode="auto">
            <a:xfrm>
              <a:off x="995"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4" name="Rectangle 97">
              <a:extLst>
                <a:ext uri="{FF2B5EF4-FFF2-40B4-BE49-F238E27FC236}">
                  <a16:creationId xmlns:a16="http://schemas.microsoft.com/office/drawing/2014/main" id="{7859A313-051E-6542-4E06-5422FCB05642}"/>
                </a:ext>
              </a:extLst>
            </p:cNvPr>
            <p:cNvSpPr>
              <a:spLocks noChangeArrowheads="1"/>
            </p:cNvSpPr>
            <p:nvPr/>
          </p:nvSpPr>
          <p:spPr bwMode="auto">
            <a:xfrm>
              <a:off x="1515" y="158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16.038.412 €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5" name="Rectangle 98">
              <a:extLst>
                <a:ext uri="{FF2B5EF4-FFF2-40B4-BE49-F238E27FC236}">
                  <a16:creationId xmlns:a16="http://schemas.microsoft.com/office/drawing/2014/main" id="{E980219D-732E-BDFF-EE15-0FE361F3B77F}"/>
                </a:ext>
              </a:extLst>
            </p:cNvPr>
            <p:cNvSpPr>
              <a:spLocks noChangeArrowheads="1"/>
            </p:cNvSpPr>
            <p:nvPr/>
          </p:nvSpPr>
          <p:spPr bwMode="auto">
            <a:xfrm>
              <a:off x="1467"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6" name="Rectangle 99">
              <a:extLst>
                <a:ext uri="{FF2B5EF4-FFF2-40B4-BE49-F238E27FC236}">
                  <a16:creationId xmlns:a16="http://schemas.microsoft.com/office/drawing/2014/main" id="{CDD52E0E-EC3F-A2B8-8546-EE889A089AC7}"/>
                </a:ext>
              </a:extLst>
            </p:cNvPr>
            <p:cNvSpPr>
              <a:spLocks noChangeArrowheads="1"/>
            </p:cNvSpPr>
            <p:nvPr/>
          </p:nvSpPr>
          <p:spPr bwMode="auto">
            <a:xfrm>
              <a:off x="1515"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7" name="Rectangle 100">
              <a:extLst>
                <a:ext uri="{FF2B5EF4-FFF2-40B4-BE49-F238E27FC236}">
                  <a16:creationId xmlns:a16="http://schemas.microsoft.com/office/drawing/2014/main" id="{6939D253-C14C-E7F1-70F0-D48F1CE2CBDD}"/>
                </a:ext>
              </a:extLst>
            </p:cNvPr>
            <p:cNvSpPr>
              <a:spLocks noChangeArrowheads="1"/>
            </p:cNvSpPr>
            <p:nvPr/>
          </p:nvSpPr>
          <p:spPr bwMode="auto">
            <a:xfrm>
              <a:off x="2160" y="1584"/>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107.796.042 €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8" name="Rectangle 101">
              <a:extLst>
                <a:ext uri="{FF2B5EF4-FFF2-40B4-BE49-F238E27FC236}">
                  <a16:creationId xmlns:a16="http://schemas.microsoft.com/office/drawing/2014/main" id="{49C87D32-EA33-87B8-A817-3CDA1532418A}"/>
                </a:ext>
              </a:extLst>
            </p:cNvPr>
            <p:cNvSpPr>
              <a:spLocks noChangeArrowheads="1"/>
            </p:cNvSpPr>
            <p:nvPr/>
          </p:nvSpPr>
          <p:spPr bwMode="auto">
            <a:xfrm>
              <a:off x="2108"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9" name="Rectangle 102">
              <a:extLst>
                <a:ext uri="{FF2B5EF4-FFF2-40B4-BE49-F238E27FC236}">
                  <a16:creationId xmlns:a16="http://schemas.microsoft.com/office/drawing/2014/main" id="{50388B1C-4B0B-9CC1-B015-4216EB924CDF}"/>
                </a:ext>
              </a:extLst>
            </p:cNvPr>
            <p:cNvSpPr>
              <a:spLocks noChangeArrowheads="1"/>
            </p:cNvSpPr>
            <p:nvPr/>
          </p:nvSpPr>
          <p:spPr bwMode="auto">
            <a:xfrm>
              <a:off x="2156"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0" name="Rectangle 103">
              <a:extLst>
                <a:ext uri="{FF2B5EF4-FFF2-40B4-BE49-F238E27FC236}">
                  <a16:creationId xmlns:a16="http://schemas.microsoft.com/office/drawing/2014/main" id="{A72D9631-193E-3B0E-0C2E-B3342D15571C}"/>
                </a:ext>
              </a:extLst>
            </p:cNvPr>
            <p:cNvSpPr>
              <a:spLocks noChangeArrowheads="1"/>
            </p:cNvSpPr>
            <p:nvPr/>
          </p:nvSpPr>
          <p:spPr bwMode="auto">
            <a:xfrm>
              <a:off x="2849" y="158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10.249.287 €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1" name="Rectangle 104">
              <a:extLst>
                <a:ext uri="{FF2B5EF4-FFF2-40B4-BE49-F238E27FC236}">
                  <a16:creationId xmlns:a16="http://schemas.microsoft.com/office/drawing/2014/main" id="{4315C6E2-850D-6DF3-21ED-7C949BEFFD2B}"/>
                </a:ext>
              </a:extLst>
            </p:cNvPr>
            <p:cNvSpPr>
              <a:spLocks noChangeArrowheads="1"/>
            </p:cNvSpPr>
            <p:nvPr/>
          </p:nvSpPr>
          <p:spPr bwMode="auto">
            <a:xfrm>
              <a:off x="2801"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2" name="Rectangle 105">
              <a:extLst>
                <a:ext uri="{FF2B5EF4-FFF2-40B4-BE49-F238E27FC236}">
                  <a16:creationId xmlns:a16="http://schemas.microsoft.com/office/drawing/2014/main" id="{3B3AE63B-CF44-6FF1-73BD-84C8227C1E5C}"/>
                </a:ext>
              </a:extLst>
            </p:cNvPr>
            <p:cNvSpPr>
              <a:spLocks noChangeArrowheads="1"/>
            </p:cNvSpPr>
            <p:nvPr/>
          </p:nvSpPr>
          <p:spPr bwMode="auto">
            <a:xfrm>
              <a:off x="2849"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3" name="Rectangle 106">
              <a:extLst>
                <a:ext uri="{FF2B5EF4-FFF2-40B4-BE49-F238E27FC236}">
                  <a16:creationId xmlns:a16="http://schemas.microsoft.com/office/drawing/2014/main" id="{40CFEB14-C6E2-5ED4-6188-1E0CF93A9D22}"/>
                </a:ext>
              </a:extLst>
            </p:cNvPr>
            <p:cNvSpPr>
              <a:spLocks noChangeArrowheads="1"/>
            </p:cNvSpPr>
            <p:nvPr/>
          </p:nvSpPr>
          <p:spPr bwMode="auto">
            <a:xfrm>
              <a:off x="3493" y="1584"/>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135.013.031 €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4" name="Rectangle 107">
              <a:extLst>
                <a:ext uri="{FF2B5EF4-FFF2-40B4-BE49-F238E27FC236}">
                  <a16:creationId xmlns:a16="http://schemas.microsoft.com/office/drawing/2014/main" id="{F251D292-49F1-BB3B-AC89-0748947A7579}"/>
                </a:ext>
              </a:extLst>
            </p:cNvPr>
            <p:cNvSpPr>
              <a:spLocks noChangeArrowheads="1"/>
            </p:cNvSpPr>
            <p:nvPr/>
          </p:nvSpPr>
          <p:spPr bwMode="auto">
            <a:xfrm>
              <a:off x="3441" y="1584"/>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5" name="Rectangle 108">
              <a:extLst>
                <a:ext uri="{FF2B5EF4-FFF2-40B4-BE49-F238E27FC236}">
                  <a16:creationId xmlns:a16="http://schemas.microsoft.com/office/drawing/2014/main" id="{213190F6-637E-492E-E872-69E1B6C1695E}"/>
                </a:ext>
              </a:extLst>
            </p:cNvPr>
            <p:cNvSpPr>
              <a:spLocks noChangeArrowheads="1"/>
            </p:cNvSpPr>
            <p:nvPr/>
          </p:nvSpPr>
          <p:spPr bwMode="auto">
            <a:xfrm>
              <a:off x="3489" y="158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6" name="Rectangle 109">
              <a:extLst>
                <a:ext uri="{FF2B5EF4-FFF2-40B4-BE49-F238E27FC236}">
                  <a16:creationId xmlns:a16="http://schemas.microsoft.com/office/drawing/2014/main" id="{DA72AB95-956C-5947-1511-B441D1E50143}"/>
                </a:ext>
              </a:extLst>
            </p:cNvPr>
            <p:cNvSpPr>
              <a:spLocks noChangeArrowheads="1"/>
            </p:cNvSpPr>
            <p:nvPr/>
          </p:nvSpPr>
          <p:spPr bwMode="auto">
            <a:xfrm>
              <a:off x="498" y="1704"/>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7" name="Rectangle 110">
              <a:extLst>
                <a:ext uri="{FF2B5EF4-FFF2-40B4-BE49-F238E27FC236}">
                  <a16:creationId xmlns:a16="http://schemas.microsoft.com/office/drawing/2014/main" id="{F268AAE0-5428-B51E-47CB-53C466E161D7}"/>
                </a:ext>
              </a:extLst>
            </p:cNvPr>
            <p:cNvSpPr>
              <a:spLocks noChangeArrowheads="1"/>
            </p:cNvSpPr>
            <p:nvPr/>
          </p:nvSpPr>
          <p:spPr bwMode="auto">
            <a:xfrm>
              <a:off x="923" y="1700"/>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1.588.493 €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8" name="Rectangle 111">
              <a:extLst>
                <a:ext uri="{FF2B5EF4-FFF2-40B4-BE49-F238E27FC236}">
                  <a16:creationId xmlns:a16="http://schemas.microsoft.com/office/drawing/2014/main" id="{6DDE56D4-750A-BFAF-16C6-2364CC80CD44}"/>
                </a:ext>
              </a:extLst>
            </p:cNvPr>
            <p:cNvSpPr>
              <a:spLocks noChangeArrowheads="1"/>
            </p:cNvSpPr>
            <p:nvPr/>
          </p:nvSpPr>
          <p:spPr bwMode="auto">
            <a:xfrm>
              <a:off x="826" y="17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9" name="Rectangle 112">
              <a:extLst>
                <a:ext uri="{FF2B5EF4-FFF2-40B4-BE49-F238E27FC236}">
                  <a16:creationId xmlns:a16="http://schemas.microsoft.com/office/drawing/2014/main" id="{4CC7F747-0D83-8ADA-1359-3BFB21B3818F}"/>
                </a:ext>
              </a:extLst>
            </p:cNvPr>
            <p:cNvSpPr>
              <a:spLocks noChangeArrowheads="1"/>
            </p:cNvSpPr>
            <p:nvPr/>
          </p:nvSpPr>
          <p:spPr bwMode="auto">
            <a:xfrm>
              <a:off x="923"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0" name="Rectangle 113">
              <a:extLst>
                <a:ext uri="{FF2B5EF4-FFF2-40B4-BE49-F238E27FC236}">
                  <a16:creationId xmlns:a16="http://schemas.microsoft.com/office/drawing/2014/main" id="{0DF6EA84-F4FC-F959-557E-D26283837A8B}"/>
                </a:ext>
              </a:extLst>
            </p:cNvPr>
            <p:cNvSpPr>
              <a:spLocks noChangeArrowheads="1"/>
            </p:cNvSpPr>
            <p:nvPr/>
          </p:nvSpPr>
          <p:spPr bwMode="auto">
            <a:xfrm>
              <a:off x="1515"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31.176.267 €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1" name="Rectangle 114">
              <a:extLst>
                <a:ext uri="{FF2B5EF4-FFF2-40B4-BE49-F238E27FC236}">
                  <a16:creationId xmlns:a16="http://schemas.microsoft.com/office/drawing/2014/main" id="{361886B1-3F2F-A527-B23E-078DECD84642}"/>
                </a:ext>
              </a:extLst>
            </p:cNvPr>
            <p:cNvSpPr>
              <a:spLocks noChangeArrowheads="1"/>
            </p:cNvSpPr>
            <p:nvPr/>
          </p:nvSpPr>
          <p:spPr bwMode="auto">
            <a:xfrm>
              <a:off x="1467" y="170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2" name="Rectangle 115">
              <a:extLst>
                <a:ext uri="{FF2B5EF4-FFF2-40B4-BE49-F238E27FC236}">
                  <a16:creationId xmlns:a16="http://schemas.microsoft.com/office/drawing/2014/main" id="{9A5787DF-A3D0-7921-D600-71F711A8BE8E}"/>
                </a:ext>
              </a:extLst>
            </p:cNvPr>
            <p:cNvSpPr>
              <a:spLocks noChangeArrowheads="1"/>
            </p:cNvSpPr>
            <p:nvPr/>
          </p:nvSpPr>
          <p:spPr bwMode="auto">
            <a:xfrm>
              <a:off x="1515"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3" name="Rectangle 116">
              <a:extLst>
                <a:ext uri="{FF2B5EF4-FFF2-40B4-BE49-F238E27FC236}">
                  <a16:creationId xmlns:a16="http://schemas.microsoft.com/office/drawing/2014/main" id="{C353608E-B469-96B4-DBC0-97A8162B27B1}"/>
                </a:ext>
              </a:extLst>
            </p:cNvPr>
            <p:cNvSpPr>
              <a:spLocks noChangeArrowheads="1"/>
            </p:cNvSpPr>
            <p:nvPr/>
          </p:nvSpPr>
          <p:spPr bwMode="auto">
            <a:xfrm>
              <a:off x="2208"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32.036.613 €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4" name="Rectangle 117">
              <a:extLst>
                <a:ext uri="{FF2B5EF4-FFF2-40B4-BE49-F238E27FC236}">
                  <a16:creationId xmlns:a16="http://schemas.microsoft.com/office/drawing/2014/main" id="{A5022004-BD6A-FB71-3474-E71D573E0792}"/>
                </a:ext>
              </a:extLst>
            </p:cNvPr>
            <p:cNvSpPr>
              <a:spLocks noChangeArrowheads="1"/>
            </p:cNvSpPr>
            <p:nvPr/>
          </p:nvSpPr>
          <p:spPr bwMode="auto">
            <a:xfrm>
              <a:off x="2108" y="17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5" name="Rectangle 118">
              <a:extLst>
                <a:ext uri="{FF2B5EF4-FFF2-40B4-BE49-F238E27FC236}">
                  <a16:creationId xmlns:a16="http://schemas.microsoft.com/office/drawing/2014/main" id="{4BBC968B-1820-0272-22D7-87C6708D2F64}"/>
                </a:ext>
              </a:extLst>
            </p:cNvPr>
            <p:cNvSpPr>
              <a:spLocks noChangeArrowheads="1"/>
            </p:cNvSpPr>
            <p:nvPr/>
          </p:nvSpPr>
          <p:spPr bwMode="auto">
            <a:xfrm>
              <a:off x="2204"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6" name="Rectangle 119">
              <a:extLst>
                <a:ext uri="{FF2B5EF4-FFF2-40B4-BE49-F238E27FC236}">
                  <a16:creationId xmlns:a16="http://schemas.microsoft.com/office/drawing/2014/main" id="{F4B63D89-742E-62C0-5F5D-F47317399303}"/>
                </a:ext>
              </a:extLst>
            </p:cNvPr>
            <p:cNvSpPr>
              <a:spLocks noChangeArrowheads="1"/>
            </p:cNvSpPr>
            <p:nvPr/>
          </p:nvSpPr>
          <p:spPr bwMode="auto">
            <a:xfrm>
              <a:off x="2849"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18.164.396 €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7" name="Rectangle 120">
              <a:extLst>
                <a:ext uri="{FF2B5EF4-FFF2-40B4-BE49-F238E27FC236}">
                  <a16:creationId xmlns:a16="http://schemas.microsoft.com/office/drawing/2014/main" id="{91F2E77B-C7CC-90D7-1E83-AFF247CEEDAD}"/>
                </a:ext>
              </a:extLst>
            </p:cNvPr>
            <p:cNvSpPr>
              <a:spLocks noChangeArrowheads="1"/>
            </p:cNvSpPr>
            <p:nvPr/>
          </p:nvSpPr>
          <p:spPr bwMode="auto">
            <a:xfrm>
              <a:off x="2801" y="170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8" name="Rectangle 121">
              <a:extLst>
                <a:ext uri="{FF2B5EF4-FFF2-40B4-BE49-F238E27FC236}">
                  <a16:creationId xmlns:a16="http://schemas.microsoft.com/office/drawing/2014/main" id="{692427D5-480C-3C77-6DE8-27BDA9E62340}"/>
                </a:ext>
              </a:extLst>
            </p:cNvPr>
            <p:cNvSpPr>
              <a:spLocks noChangeArrowheads="1"/>
            </p:cNvSpPr>
            <p:nvPr/>
          </p:nvSpPr>
          <p:spPr bwMode="auto">
            <a:xfrm>
              <a:off x="2849"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9" name="Rectangle 122">
              <a:extLst>
                <a:ext uri="{FF2B5EF4-FFF2-40B4-BE49-F238E27FC236}">
                  <a16:creationId xmlns:a16="http://schemas.microsoft.com/office/drawing/2014/main" id="{55CEC121-F097-A6DB-4C2A-FFC87AC5E670}"/>
                </a:ext>
              </a:extLst>
            </p:cNvPr>
            <p:cNvSpPr>
              <a:spLocks noChangeArrowheads="1"/>
            </p:cNvSpPr>
            <p:nvPr/>
          </p:nvSpPr>
          <p:spPr bwMode="auto">
            <a:xfrm>
              <a:off x="3541" y="170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82.965.769 €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0" name="Rectangle 123">
              <a:extLst>
                <a:ext uri="{FF2B5EF4-FFF2-40B4-BE49-F238E27FC236}">
                  <a16:creationId xmlns:a16="http://schemas.microsoft.com/office/drawing/2014/main" id="{5E7AC8DB-5105-286A-FDAD-EB3622E3E580}"/>
                </a:ext>
              </a:extLst>
            </p:cNvPr>
            <p:cNvSpPr>
              <a:spLocks noChangeArrowheads="1"/>
            </p:cNvSpPr>
            <p:nvPr/>
          </p:nvSpPr>
          <p:spPr bwMode="auto">
            <a:xfrm>
              <a:off x="3441" y="1700"/>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1" name="Rectangle 124">
              <a:extLst>
                <a:ext uri="{FF2B5EF4-FFF2-40B4-BE49-F238E27FC236}">
                  <a16:creationId xmlns:a16="http://schemas.microsoft.com/office/drawing/2014/main" id="{E0166C08-D4BC-9EE1-14B3-F03C40D9F209}"/>
                </a:ext>
              </a:extLst>
            </p:cNvPr>
            <p:cNvSpPr>
              <a:spLocks noChangeArrowheads="1"/>
            </p:cNvSpPr>
            <p:nvPr/>
          </p:nvSpPr>
          <p:spPr bwMode="auto">
            <a:xfrm>
              <a:off x="3537" y="170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2" name="Rectangle 125">
              <a:extLst>
                <a:ext uri="{FF2B5EF4-FFF2-40B4-BE49-F238E27FC236}">
                  <a16:creationId xmlns:a16="http://schemas.microsoft.com/office/drawing/2014/main" id="{8729B791-66E5-EAEE-5700-2A4ED8B30C3A}"/>
                </a:ext>
              </a:extLst>
            </p:cNvPr>
            <p:cNvSpPr>
              <a:spLocks noChangeArrowheads="1"/>
            </p:cNvSpPr>
            <p:nvPr/>
          </p:nvSpPr>
          <p:spPr bwMode="auto">
            <a:xfrm>
              <a:off x="498" y="1820"/>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3" name="Rectangle 126">
              <a:extLst>
                <a:ext uri="{FF2B5EF4-FFF2-40B4-BE49-F238E27FC236}">
                  <a16:creationId xmlns:a16="http://schemas.microsoft.com/office/drawing/2014/main" id="{D6406FED-1428-B905-471C-8060A5A5E13E}"/>
                </a:ext>
              </a:extLst>
            </p:cNvPr>
            <p:cNvSpPr>
              <a:spLocks noChangeArrowheads="1"/>
            </p:cNvSpPr>
            <p:nvPr/>
          </p:nvSpPr>
          <p:spPr bwMode="auto">
            <a:xfrm>
              <a:off x="923" y="1816"/>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3.464.346 €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4" name="Rectangle 127">
              <a:extLst>
                <a:ext uri="{FF2B5EF4-FFF2-40B4-BE49-F238E27FC236}">
                  <a16:creationId xmlns:a16="http://schemas.microsoft.com/office/drawing/2014/main" id="{2176D37E-B0BA-971F-CC32-2A632941439C}"/>
                </a:ext>
              </a:extLst>
            </p:cNvPr>
            <p:cNvSpPr>
              <a:spLocks noChangeArrowheads="1"/>
            </p:cNvSpPr>
            <p:nvPr/>
          </p:nvSpPr>
          <p:spPr bwMode="auto">
            <a:xfrm>
              <a:off x="826" y="181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5" name="Rectangle 128">
              <a:extLst>
                <a:ext uri="{FF2B5EF4-FFF2-40B4-BE49-F238E27FC236}">
                  <a16:creationId xmlns:a16="http://schemas.microsoft.com/office/drawing/2014/main" id="{4B45F051-E43E-861D-A7D2-D354FA3F0D92}"/>
                </a:ext>
              </a:extLst>
            </p:cNvPr>
            <p:cNvSpPr>
              <a:spLocks noChangeArrowheads="1"/>
            </p:cNvSpPr>
            <p:nvPr/>
          </p:nvSpPr>
          <p:spPr bwMode="auto">
            <a:xfrm>
              <a:off x="923"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6" name="Rectangle 129">
              <a:extLst>
                <a:ext uri="{FF2B5EF4-FFF2-40B4-BE49-F238E27FC236}">
                  <a16:creationId xmlns:a16="http://schemas.microsoft.com/office/drawing/2014/main" id="{C9C2BF95-62C1-2A70-B776-0D7F83F98527}"/>
                </a:ext>
              </a:extLst>
            </p:cNvPr>
            <p:cNvSpPr>
              <a:spLocks noChangeArrowheads="1"/>
            </p:cNvSpPr>
            <p:nvPr/>
          </p:nvSpPr>
          <p:spPr bwMode="auto">
            <a:xfrm>
              <a:off x="1515" y="181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49.612.295 €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7" name="Rectangle 130">
              <a:extLst>
                <a:ext uri="{FF2B5EF4-FFF2-40B4-BE49-F238E27FC236}">
                  <a16:creationId xmlns:a16="http://schemas.microsoft.com/office/drawing/2014/main" id="{BEFC1F59-A571-D4E7-66DB-188241D0AC97}"/>
                </a:ext>
              </a:extLst>
            </p:cNvPr>
            <p:cNvSpPr>
              <a:spLocks noChangeArrowheads="1"/>
            </p:cNvSpPr>
            <p:nvPr/>
          </p:nvSpPr>
          <p:spPr bwMode="auto">
            <a:xfrm>
              <a:off x="1467" y="1816"/>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8" name="Rectangle 131">
              <a:extLst>
                <a:ext uri="{FF2B5EF4-FFF2-40B4-BE49-F238E27FC236}">
                  <a16:creationId xmlns:a16="http://schemas.microsoft.com/office/drawing/2014/main" id="{BF8F7FAF-B401-F5D6-551D-4D1EF9649DCD}"/>
                </a:ext>
              </a:extLst>
            </p:cNvPr>
            <p:cNvSpPr>
              <a:spLocks noChangeArrowheads="1"/>
            </p:cNvSpPr>
            <p:nvPr/>
          </p:nvSpPr>
          <p:spPr bwMode="auto">
            <a:xfrm>
              <a:off x="1515"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9" name="Rectangle 132">
              <a:extLst>
                <a:ext uri="{FF2B5EF4-FFF2-40B4-BE49-F238E27FC236}">
                  <a16:creationId xmlns:a16="http://schemas.microsoft.com/office/drawing/2014/main" id="{8C5BB24A-8A09-B41B-A540-9A7664450BDF}"/>
                </a:ext>
              </a:extLst>
            </p:cNvPr>
            <p:cNvSpPr>
              <a:spLocks noChangeArrowheads="1"/>
            </p:cNvSpPr>
            <p:nvPr/>
          </p:nvSpPr>
          <p:spPr bwMode="auto">
            <a:xfrm>
              <a:off x="2208" y="181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47.443.548 €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0" name="Rectangle 133">
              <a:extLst>
                <a:ext uri="{FF2B5EF4-FFF2-40B4-BE49-F238E27FC236}">
                  <a16:creationId xmlns:a16="http://schemas.microsoft.com/office/drawing/2014/main" id="{1A7C76FA-1D4D-7632-8CE0-C8E4DB3F3E40}"/>
                </a:ext>
              </a:extLst>
            </p:cNvPr>
            <p:cNvSpPr>
              <a:spLocks noChangeArrowheads="1"/>
            </p:cNvSpPr>
            <p:nvPr/>
          </p:nvSpPr>
          <p:spPr bwMode="auto">
            <a:xfrm>
              <a:off x="2108" y="181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1" name="Rectangle 134">
              <a:extLst>
                <a:ext uri="{FF2B5EF4-FFF2-40B4-BE49-F238E27FC236}">
                  <a16:creationId xmlns:a16="http://schemas.microsoft.com/office/drawing/2014/main" id="{2D36B326-6C8B-1EA0-6795-B7FD9C7253CC}"/>
                </a:ext>
              </a:extLst>
            </p:cNvPr>
            <p:cNvSpPr>
              <a:spLocks noChangeArrowheads="1"/>
            </p:cNvSpPr>
            <p:nvPr/>
          </p:nvSpPr>
          <p:spPr bwMode="auto">
            <a:xfrm>
              <a:off x="2204"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2" name="Rectangle 135">
              <a:extLst>
                <a:ext uri="{FF2B5EF4-FFF2-40B4-BE49-F238E27FC236}">
                  <a16:creationId xmlns:a16="http://schemas.microsoft.com/office/drawing/2014/main" id="{ADB946D2-4F30-DF16-B669-020124427132}"/>
                </a:ext>
              </a:extLst>
            </p:cNvPr>
            <p:cNvSpPr>
              <a:spLocks noChangeArrowheads="1"/>
            </p:cNvSpPr>
            <p:nvPr/>
          </p:nvSpPr>
          <p:spPr bwMode="auto">
            <a:xfrm>
              <a:off x="2849" y="181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37.669.000 €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43" name="Rectangle 136">
              <a:extLst>
                <a:ext uri="{FF2B5EF4-FFF2-40B4-BE49-F238E27FC236}">
                  <a16:creationId xmlns:a16="http://schemas.microsoft.com/office/drawing/2014/main" id="{C6CDC306-6185-B41F-071D-976484C26E9B}"/>
                </a:ext>
              </a:extLst>
            </p:cNvPr>
            <p:cNvSpPr>
              <a:spLocks noChangeArrowheads="1"/>
            </p:cNvSpPr>
            <p:nvPr/>
          </p:nvSpPr>
          <p:spPr bwMode="auto">
            <a:xfrm>
              <a:off x="2801" y="1816"/>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4" name="Rectangle 137">
              <a:extLst>
                <a:ext uri="{FF2B5EF4-FFF2-40B4-BE49-F238E27FC236}">
                  <a16:creationId xmlns:a16="http://schemas.microsoft.com/office/drawing/2014/main" id="{55B0C644-F5F9-3DE3-DF42-91BE110ED78C}"/>
                </a:ext>
              </a:extLst>
            </p:cNvPr>
            <p:cNvSpPr>
              <a:spLocks noChangeArrowheads="1"/>
            </p:cNvSpPr>
            <p:nvPr/>
          </p:nvSpPr>
          <p:spPr bwMode="auto">
            <a:xfrm>
              <a:off x="2849"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5" name="Rectangle 138">
              <a:extLst>
                <a:ext uri="{FF2B5EF4-FFF2-40B4-BE49-F238E27FC236}">
                  <a16:creationId xmlns:a16="http://schemas.microsoft.com/office/drawing/2014/main" id="{1DA190A7-7C75-12BE-B3E1-99B289C8FBB8}"/>
                </a:ext>
              </a:extLst>
            </p:cNvPr>
            <p:cNvSpPr>
              <a:spLocks noChangeArrowheads="1"/>
            </p:cNvSpPr>
            <p:nvPr/>
          </p:nvSpPr>
          <p:spPr bwMode="auto">
            <a:xfrm>
              <a:off x="3493" y="1816"/>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138.189.189 €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6" name="Rectangle 139">
              <a:extLst>
                <a:ext uri="{FF2B5EF4-FFF2-40B4-BE49-F238E27FC236}">
                  <a16:creationId xmlns:a16="http://schemas.microsoft.com/office/drawing/2014/main" id="{673F14EB-9CA1-70CD-02EC-8D1C4C01D794}"/>
                </a:ext>
              </a:extLst>
            </p:cNvPr>
            <p:cNvSpPr>
              <a:spLocks noChangeArrowheads="1"/>
            </p:cNvSpPr>
            <p:nvPr/>
          </p:nvSpPr>
          <p:spPr bwMode="auto">
            <a:xfrm>
              <a:off x="3441" y="1816"/>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7" name="Rectangle 140">
              <a:extLst>
                <a:ext uri="{FF2B5EF4-FFF2-40B4-BE49-F238E27FC236}">
                  <a16:creationId xmlns:a16="http://schemas.microsoft.com/office/drawing/2014/main" id="{B252624B-93D1-91D6-1C8D-F152B47E16DB}"/>
                </a:ext>
              </a:extLst>
            </p:cNvPr>
            <p:cNvSpPr>
              <a:spLocks noChangeArrowheads="1"/>
            </p:cNvSpPr>
            <p:nvPr/>
          </p:nvSpPr>
          <p:spPr bwMode="auto">
            <a:xfrm>
              <a:off x="3489" y="181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8" name="Rectangle 141">
              <a:extLst>
                <a:ext uri="{FF2B5EF4-FFF2-40B4-BE49-F238E27FC236}">
                  <a16:creationId xmlns:a16="http://schemas.microsoft.com/office/drawing/2014/main" id="{ABAE31E8-A6FE-C3E3-C05C-51BB815C468D}"/>
                </a:ext>
              </a:extLst>
            </p:cNvPr>
            <p:cNvSpPr>
              <a:spLocks noChangeArrowheads="1"/>
            </p:cNvSpPr>
            <p:nvPr/>
          </p:nvSpPr>
          <p:spPr bwMode="auto">
            <a:xfrm>
              <a:off x="498" y="1937"/>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9" name="Rectangle 142">
              <a:extLst>
                <a:ext uri="{FF2B5EF4-FFF2-40B4-BE49-F238E27FC236}">
                  <a16:creationId xmlns:a16="http://schemas.microsoft.com/office/drawing/2014/main" id="{5EDC4BFD-17EF-F1CE-7163-CDC934ED0429}"/>
                </a:ext>
              </a:extLst>
            </p:cNvPr>
            <p:cNvSpPr>
              <a:spLocks noChangeArrowheads="1"/>
            </p:cNvSpPr>
            <p:nvPr/>
          </p:nvSpPr>
          <p:spPr bwMode="auto">
            <a:xfrm>
              <a:off x="875" y="193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20.711.191 €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0" name="Rectangle 143">
              <a:extLst>
                <a:ext uri="{FF2B5EF4-FFF2-40B4-BE49-F238E27FC236}">
                  <a16:creationId xmlns:a16="http://schemas.microsoft.com/office/drawing/2014/main" id="{209AB930-71E7-E919-84A4-3A826067D681}"/>
                </a:ext>
              </a:extLst>
            </p:cNvPr>
            <p:cNvSpPr>
              <a:spLocks noChangeArrowheads="1"/>
            </p:cNvSpPr>
            <p:nvPr/>
          </p:nvSpPr>
          <p:spPr bwMode="auto">
            <a:xfrm>
              <a:off x="826" y="1933"/>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1" name="Rectangle 144">
              <a:extLst>
                <a:ext uri="{FF2B5EF4-FFF2-40B4-BE49-F238E27FC236}">
                  <a16:creationId xmlns:a16="http://schemas.microsoft.com/office/drawing/2014/main" id="{8C2741E6-A824-1D87-5C56-614BAB23A673}"/>
                </a:ext>
              </a:extLst>
            </p:cNvPr>
            <p:cNvSpPr>
              <a:spLocks noChangeArrowheads="1"/>
            </p:cNvSpPr>
            <p:nvPr/>
          </p:nvSpPr>
          <p:spPr bwMode="auto">
            <a:xfrm>
              <a:off x="875"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2" name="Rectangle 145">
              <a:extLst>
                <a:ext uri="{FF2B5EF4-FFF2-40B4-BE49-F238E27FC236}">
                  <a16:creationId xmlns:a16="http://schemas.microsoft.com/office/drawing/2014/main" id="{A92063A8-4163-7606-046D-F6C8104CDE91}"/>
                </a:ext>
              </a:extLst>
            </p:cNvPr>
            <p:cNvSpPr>
              <a:spLocks noChangeArrowheads="1"/>
            </p:cNvSpPr>
            <p:nvPr/>
          </p:nvSpPr>
          <p:spPr bwMode="auto">
            <a:xfrm>
              <a:off x="1515" y="193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32.530.827 €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3" name="Rectangle 146">
              <a:extLst>
                <a:ext uri="{FF2B5EF4-FFF2-40B4-BE49-F238E27FC236}">
                  <a16:creationId xmlns:a16="http://schemas.microsoft.com/office/drawing/2014/main" id="{B186D9FF-2371-0EB9-9303-C7E0419853E9}"/>
                </a:ext>
              </a:extLst>
            </p:cNvPr>
            <p:cNvSpPr>
              <a:spLocks noChangeArrowheads="1"/>
            </p:cNvSpPr>
            <p:nvPr/>
          </p:nvSpPr>
          <p:spPr bwMode="auto">
            <a:xfrm>
              <a:off x="1467" y="1933"/>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4" name="Rectangle 147">
              <a:extLst>
                <a:ext uri="{FF2B5EF4-FFF2-40B4-BE49-F238E27FC236}">
                  <a16:creationId xmlns:a16="http://schemas.microsoft.com/office/drawing/2014/main" id="{F27B063A-7392-AEE9-EBC6-0FC0371564B3}"/>
                </a:ext>
              </a:extLst>
            </p:cNvPr>
            <p:cNvSpPr>
              <a:spLocks noChangeArrowheads="1"/>
            </p:cNvSpPr>
            <p:nvPr/>
          </p:nvSpPr>
          <p:spPr bwMode="auto">
            <a:xfrm>
              <a:off x="1515"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5" name="Rectangle 148">
              <a:extLst>
                <a:ext uri="{FF2B5EF4-FFF2-40B4-BE49-F238E27FC236}">
                  <a16:creationId xmlns:a16="http://schemas.microsoft.com/office/drawing/2014/main" id="{6C0E2D97-EA7F-A230-A6C8-2E002CB27871}"/>
                </a:ext>
              </a:extLst>
            </p:cNvPr>
            <p:cNvSpPr>
              <a:spLocks noChangeArrowheads="1"/>
            </p:cNvSpPr>
            <p:nvPr/>
          </p:nvSpPr>
          <p:spPr bwMode="auto">
            <a:xfrm>
              <a:off x="2208" y="1933"/>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22.311.734 €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56" name="Rectangle 149">
              <a:extLst>
                <a:ext uri="{FF2B5EF4-FFF2-40B4-BE49-F238E27FC236}">
                  <a16:creationId xmlns:a16="http://schemas.microsoft.com/office/drawing/2014/main" id="{71844C02-8A9F-5B25-AB7A-A08CFFB975A3}"/>
                </a:ext>
              </a:extLst>
            </p:cNvPr>
            <p:cNvSpPr>
              <a:spLocks noChangeArrowheads="1"/>
            </p:cNvSpPr>
            <p:nvPr/>
          </p:nvSpPr>
          <p:spPr bwMode="auto">
            <a:xfrm>
              <a:off x="2108" y="193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7" name="Rectangle 150">
              <a:extLst>
                <a:ext uri="{FF2B5EF4-FFF2-40B4-BE49-F238E27FC236}">
                  <a16:creationId xmlns:a16="http://schemas.microsoft.com/office/drawing/2014/main" id="{A0CE9DF1-A6D8-D6DD-BF21-05C3FC385038}"/>
                </a:ext>
              </a:extLst>
            </p:cNvPr>
            <p:cNvSpPr>
              <a:spLocks noChangeArrowheads="1"/>
            </p:cNvSpPr>
            <p:nvPr/>
          </p:nvSpPr>
          <p:spPr bwMode="auto">
            <a:xfrm>
              <a:off x="2204"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8" name="Rectangle 151">
              <a:extLst>
                <a:ext uri="{FF2B5EF4-FFF2-40B4-BE49-F238E27FC236}">
                  <a16:creationId xmlns:a16="http://schemas.microsoft.com/office/drawing/2014/main" id="{496E569F-9946-544B-B1B4-B6F9E0864E27}"/>
                </a:ext>
              </a:extLst>
            </p:cNvPr>
            <p:cNvSpPr>
              <a:spLocks noChangeArrowheads="1"/>
            </p:cNvSpPr>
            <p:nvPr/>
          </p:nvSpPr>
          <p:spPr bwMode="auto">
            <a:xfrm>
              <a:off x="2849" y="193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14.783.838 €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9" name="Rectangle 152">
              <a:extLst>
                <a:ext uri="{FF2B5EF4-FFF2-40B4-BE49-F238E27FC236}">
                  <a16:creationId xmlns:a16="http://schemas.microsoft.com/office/drawing/2014/main" id="{5060DE02-833D-23CD-595C-107EADADB25C}"/>
                </a:ext>
              </a:extLst>
            </p:cNvPr>
            <p:cNvSpPr>
              <a:spLocks noChangeArrowheads="1"/>
            </p:cNvSpPr>
            <p:nvPr/>
          </p:nvSpPr>
          <p:spPr bwMode="auto">
            <a:xfrm>
              <a:off x="2801" y="1933"/>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0" name="Rectangle 153">
              <a:extLst>
                <a:ext uri="{FF2B5EF4-FFF2-40B4-BE49-F238E27FC236}">
                  <a16:creationId xmlns:a16="http://schemas.microsoft.com/office/drawing/2014/main" id="{9C59EB7D-94CF-A85C-174F-DF44C5CD174D}"/>
                </a:ext>
              </a:extLst>
            </p:cNvPr>
            <p:cNvSpPr>
              <a:spLocks noChangeArrowheads="1"/>
            </p:cNvSpPr>
            <p:nvPr/>
          </p:nvSpPr>
          <p:spPr bwMode="auto">
            <a:xfrm>
              <a:off x="2849"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1" name="Rectangle 154">
              <a:extLst>
                <a:ext uri="{FF2B5EF4-FFF2-40B4-BE49-F238E27FC236}">
                  <a16:creationId xmlns:a16="http://schemas.microsoft.com/office/drawing/2014/main" id="{7C412B5B-4C5C-430A-8A05-6BB8CA73FB1F}"/>
                </a:ext>
              </a:extLst>
            </p:cNvPr>
            <p:cNvSpPr>
              <a:spLocks noChangeArrowheads="1"/>
            </p:cNvSpPr>
            <p:nvPr/>
          </p:nvSpPr>
          <p:spPr bwMode="auto">
            <a:xfrm>
              <a:off x="3541" y="1933"/>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90.337.589 €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62" name="Rectangle 155">
              <a:extLst>
                <a:ext uri="{FF2B5EF4-FFF2-40B4-BE49-F238E27FC236}">
                  <a16:creationId xmlns:a16="http://schemas.microsoft.com/office/drawing/2014/main" id="{4DCC467C-FAD5-DC2A-6D63-52FD5B60C8DA}"/>
                </a:ext>
              </a:extLst>
            </p:cNvPr>
            <p:cNvSpPr>
              <a:spLocks noChangeArrowheads="1"/>
            </p:cNvSpPr>
            <p:nvPr/>
          </p:nvSpPr>
          <p:spPr bwMode="auto">
            <a:xfrm>
              <a:off x="3441" y="193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3" name="Rectangle 156">
              <a:extLst>
                <a:ext uri="{FF2B5EF4-FFF2-40B4-BE49-F238E27FC236}">
                  <a16:creationId xmlns:a16="http://schemas.microsoft.com/office/drawing/2014/main" id="{969CB7FA-8770-A57C-C859-E872E9BB2F5E}"/>
                </a:ext>
              </a:extLst>
            </p:cNvPr>
            <p:cNvSpPr>
              <a:spLocks noChangeArrowheads="1"/>
            </p:cNvSpPr>
            <p:nvPr/>
          </p:nvSpPr>
          <p:spPr bwMode="auto">
            <a:xfrm>
              <a:off x="3537" y="193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4" name="Rectangle 157">
              <a:extLst>
                <a:ext uri="{FF2B5EF4-FFF2-40B4-BE49-F238E27FC236}">
                  <a16:creationId xmlns:a16="http://schemas.microsoft.com/office/drawing/2014/main" id="{8EA0E1C4-6D31-B992-D117-575150CD2916}"/>
                </a:ext>
              </a:extLst>
            </p:cNvPr>
            <p:cNvSpPr>
              <a:spLocks noChangeArrowheads="1"/>
            </p:cNvSpPr>
            <p:nvPr/>
          </p:nvSpPr>
          <p:spPr bwMode="auto">
            <a:xfrm>
              <a:off x="1595" y="773"/>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IMPORTS ADJUDICATS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5" name="Line 158">
              <a:extLst>
                <a:ext uri="{FF2B5EF4-FFF2-40B4-BE49-F238E27FC236}">
                  <a16:creationId xmlns:a16="http://schemas.microsoft.com/office/drawing/2014/main" id="{07487DA8-5925-A05D-919A-5377EB928536}"/>
                </a:ext>
              </a:extLst>
            </p:cNvPr>
            <p:cNvSpPr>
              <a:spLocks noChangeShapeType="1"/>
            </p:cNvSpPr>
            <p:nvPr/>
          </p:nvSpPr>
          <p:spPr bwMode="auto">
            <a:xfrm>
              <a:off x="390" y="873"/>
              <a:ext cx="0" cy="116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6" name="Rectangle 159">
              <a:extLst>
                <a:ext uri="{FF2B5EF4-FFF2-40B4-BE49-F238E27FC236}">
                  <a16:creationId xmlns:a16="http://schemas.microsoft.com/office/drawing/2014/main" id="{C6E42C21-4818-52BF-9CF8-CAFEAA4F819A}"/>
                </a:ext>
              </a:extLst>
            </p:cNvPr>
            <p:cNvSpPr>
              <a:spLocks noChangeArrowheads="1"/>
            </p:cNvSpPr>
            <p:nvPr/>
          </p:nvSpPr>
          <p:spPr bwMode="auto">
            <a:xfrm>
              <a:off x="390" y="873"/>
              <a:ext cx="4" cy="11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7" name="Line 160">
              <a:extLst>
                <a:ext uri="{FF2B5EF4-FFF2-40B4-BE49-F238E27FC236}">
                  <a16:creationId xmlns:a16="http://schemas.microsoft.com/office/drawing/2014/main" id="{20495107-F87B-85E4-3FC2-2D7E25E6FB78}"/>
                </a:ext>
              </a:extLst>
            </p:cNvPr>
            <p:cNvSpPr>
              <a:spLocks noChangeShapeType="1"/>
            </p:cNvSpPr>
            <p:nvPr/>
          </p:nvSpPr>
          <p:spPr bwMode="auto">
            <a:xfrm>
              <a:off x="778"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8" name="Rectangle 161">
              <a:extLst>
                <a:ext uri="{FF2B5EF4-FFF2-40B4-BE49-F238E27FC236}">
                  <a16:creationId xmlns:a16="http://schemas.microsoft.com/office/drawing/2014/main" id="{52CB9579-B0FF-6B74-0CED-21CF22AEFA42}"/>
                </a:ext>
              </a:extLst>
            </p:cNvPr>
            <p:cNvSpPr>
              <a:spLocks noChangeArrowheads="1"/>
            </p:cNvSpPr>
            <p:nvPr/>
          </p:nvSpPr>
          <p:spPr bwMode="auto">
            <a:xfrm>
              <a:off x="778"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9" name="Line 162">
              <a:extLst>
                <a:ext uri="{FF2B5EF4-FFF2-40B4-BE49-F238E27FC236}">
                  <a16:creationId xmlns:a16="http://schemas.microsoft.com/office/drawing/2014/main" id="{581965A1-C5BB-8115-DB34-42FA27F895DB}"/>
                </a:ext>
              </a:extLst>
            </p:cNvPr>
            <p:cNvSpPr>
              <a:spLocks noChangeShapeType="1"/>
            </p:cNvSpPr>
            <p:nvPr/>
          </p:nvSpPr>
          <p:spPr bwMode="auto">
            <a:xfrm>
              <a:off x="1419"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0" name="Rectangle 163">
              <a:extLst>
                <a:ext uri="{FF2B5EF4-FFF2-40B4-BE49-F238E27FC236}">
                  <a16:creationId xmlns:a16="http://schemas.microsoft.com/office/drawing/2014/main" id="{8D14D406-45A4-4B1A-9208-96D45F3C479F}"/>
                </a:ext>
              </a:extLst>
            </p:cNvPr>
            <p:cNvSpPr>
              <a:spLocks noChangeArrowheads="1"/>
            </p:cNvSpPr>
            <p:nvPr/>
          </p:nvSpPr>
          <p:spPr bwMode="auto">
            <a:xfrm>
              <a:off x="1419"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1" name="Line 164">
              <a:extLst>
                <a:ext uri="{FF2B5EF4-FFF2-40B4-BE49-F238E27FC236}">
                  <a16:creationId xmlns:a16="http://schemas.microsoft.com/office/drawing/2014/main" id="{8BD24B84-3D17-7B35-04F7-753B787C5A08}"/>
                </a:ext>
              </a:extLst>
            </p:cNvPr>
            <p:cNvSpPr>
              <a:spLocks noChangeShapeType="1"/>
            </p:cNvSpPr>
            <p:nvPr/>
          </p:nvSpPr>
          <p:spPr bwMode="auto">
            <a:xfrm>
              <a:off x="2060"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2" name="Rectangle 165">
              <a:extLst>
                <a:ext uri="{FF2B5EF4-FFF2-40B4-BE49-F238E27FC236}">
                  <a16:creationId xmlns:a16="http://schemas.microsoft.com/office/drawing/2014/main" id="{9FFF447C-A2A9-16C1-DD43-6B3A41388FD3}"/>
                </a:ext>
              </a:extLst>
            </p:cNvPr>
            <p:cNvSpPr>
              <a:spLocks noChangeArrowheads="1"/>
            </p:cNvSpPr>
            <p:nvPr/>
          </p:nvSpPr>
          <p:spPr bwMode="auto">
            <a:xfrm>
              <a:off x="2060"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3" name="Line 166">
              <a:extLst>
                <a:ext uri="{FF2B5EF4-FFF2-40B4-BE49-F238E27FC236}">
                  <a16:creationId xmlns:a16="http://schemas.microsoft.com/office/drawing/2014/main" id="{8BE8A26E-8EAB-DA80-B6DE-DCF676A9C747}"/>
                </a:ext>
              </a:extLst>
            </p:cNvPr>
            <p:cNvSpPr>
              <a:spLocks noChangeShapeType="1"/>
            </p:cNvSpPr>
            <p:nvPr/>
          </p:nvSpPr>
          <p:spPr bwMode="auto">
            <a:xfrm>
              <a:off x="2753"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4" name="Rectangle 167">
              <a:extLst>
                <a:ext uri="{FF2B5EF4-FFF2-40B4-BE49-F238E27FC236}">
                  <a16:creationId xmlns:a16="http://schemas.microsoft.com/office/drawing/2014/main" id="{947C7DAE-E60F-39CE-5EA7-8CD32697E402}"/>
                </a:ext>
              </a:extLst>
            </p:cNvPr>
            <p:cNvSpPr>
              <a:spLocks noChangeArrowheads="1"/>
            </p:cNvSpPr>
            <p:nvPr/>
          </p:nvSpPr>
          <p:spPr bwMode="auto">
            <a:xfrm>
              <a:off x="2753"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5" name="Line 168">
              <a:extLst>
                <a:ext uri="{FF2B5EF4-FFF2-40B4-BE49-F238E27FC236}">
                  <a16:creationId xmlns:a16="http://schemas.microsoft.com/office/drawing/2014/main" id="{FF64D883-1E74-A8E0-EFD4-1F28D5000F51}"/>
                </a:ext>
              </a:extLst>
            </p:cNvPr>
            <p:cNvSpPr>
              <a:spLocks noChangeShapeType="1"/>
            </p:cNvSpPr>
            <p:nvPr/>
          </p:nvSpPr>
          <p:spPr bwMode="auto">
            <a:xfrm>
              <a:off x="3393"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6" name="Rectangle 169">
              <a:extLst>
                <a:ext uri="{FF2B5EF4-FFF2-40B4-BE49-F238E27FC236}">
                  <a16:creationId xmlns:a16="http://schemas.microsoft.com/office/drawing/2014/main" id="{9AAA7E42-C20E-B077-5D5C-657D2C24A624}"/>
                </a:ext>
              </a:extLst>
            </p:cNvPr>
            <p:cNvSpPr>
              <a:spLocks noChangeArrowheads="1"/>
            </p:cNvSpPr>
            <p:nvPr/>
          </p:nvSpPr>
          <p:spPr bwMode="auto">
            <a:xfrm>
              <a:off x="3393"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7" name="Line 170">
              <a:extLst>
                <a:ext uri="{FF2B5EF4-FFF2-40B4-BE49-F238E27FC236}">
                  <a16:creationId xmlns:a16="http://schemas.microsoft.com/office/drawing/2014/main" id="{3BED6264-7F4E-12C2-77F8-E4AFD5823CCF}"/>
                </a:ext>
              </a:extLst>
            </p:cNvPr>
            <p:cNvSpPr>
              <a:spLocks noChangeShapeType="1"/>
            </p:cNvSpPr>
            <p:nvPr/>
          </p:nvSpPr>
          <p:spPr bwMode="auto">
            <a:xfrm>
              <a:off x="4086" y="877"/>
              <a:ext cx="0" cy="1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8" name="Rectangle 171">
              <a:extLst>
                <a:ext uri="{FF2B5EF4-FFF2-40B4-BE49-F238E27FC236}">
                  <a16:creationId xmlns:a16="http://schemas.microsoft.com/office/drawing/2014/main" id="{A3FF7621-09C9-80E9-45E3-7EC0F1C27937}"/>
                </a:ext>
              </a:extLst>
            </p:cNvPr>
            <p:cNvSpPr>
              <a:spLocks noChangeArrowheads="1"/>
            </p:cNvSpPr>
            <p:nvPr/>
          </p:nvSpPr>
          <p:spPr bwMode="auto">
            <a:xfrm>
              <a:off x="4086" y="877"/>
              <a:ext cx="4" cy="11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9" name="Line 172">
              <a:extLst>
                <a:ext uri="{FF2B5EF4-FFF2-40B4-BE49-F238E27FC236}">
                  <a16:creationId xmlns:a16="http://schemas.microsoft.com/office/drawing/2014/main" id="{EF30170C-E47C-3C28-690E-5566A406DE0D}"/>
                </a:ext>
              </a:extLst>
            </p:cNvPr>
            <p:cNvSpPr>
              <a:spLocks noChangeShapeType="1"/>
            </p:cNvSpPr>
            <p:nvPr/>
          </p:nvSpPr>
          <p:spPr bwMode="auto">
            <a:xfrm>
              <a:off x="394" y="873"/>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0" name="Rectangle 173">
              <a:extLst>
                <a:ext uri="{FF2B5EF4-FFF2-40B4-BE49-F238E27FC236}">
                  <a16:creationId xmlns:a16="http://schemas.microsoft.com/office/drawing/2014/main" id="{481F63CB-15CB-EF3C-3CB2-F6FF63667013}"/>
                </a:ext>
              </a:extLst>
            </p:cNvPr>
            <p:cNvSpPr>
              <a:spLocks noChangeArrowheads="1"/>
            </p:cNvSpPr>
            <p:nvPr/>
          </p:nvSpPr>
          <p:spPr bwMode="auto">
            <a:xfrm>
              <a:off x="394" y="873"/>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1" name="Line 174">
              <a:extLst>
                <a:ext uri="{FF2B5EF4-FFF2-40B4-BE49-F238E27FC236}">
                  <a16:creationId xmlns:a16="http://schemas.microsoft.com/office/drawing/2014/main" id="{F4641BBD-6BDA-FE58-9616-C62FE46EF808}"/>
                </a:ext>
              </a:extLst>
            </p:cNvPr>
            <p:cNvSpPr>
              <a:spLocks noChangeShapeType="1"/>
            </p:cNvSpPr>
            <p:nvPr/>
          </p:nvSpPr>
          <p:spPr bwMode="auto">
            <a:xfrm>
              <a:off x="394" y="990"/>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2" name="Rectangle 175">
              <a:extLst>
                <a:ext uri="{FF2B5EF4-FFF2-40B4-BE49-F238E27FC236}">
                  <a16:creationId xmlns:a16="http://schemas.microsoft.com/office/drawing/2014/main" id="{7F4F2DC3-59D1-110B-4402-579F90228EE8}"/>
                </a:ext>
              </a:extLst>
            </p:cNvPr>
            <p:cNvSpPr>
              <a:spLocks noChangeArrowheads="1"/>
            </p:cNvSpPr>
            <p:nvPr/>
          </p:nvSpPr>
          <p:spPr bwMode="auto">
            <a:xfrm>
              <a:off x="394" y="990"/>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3" name="Line 176">
              <a:extLst>
                <a:ext uri="{FF2B5EF4-FFF2-40B4-BE49-F238E27FC236}">
                  <a16:creationId xmlns:a16="http://schemas.microsoft.com/office/drawing/2014/main" id="{37550D19-7B5D-A313-7E7E-AC1ED0F11AA6}"/>
                </a:ext>
              </a:extLst>
            </p:cNvPr>
            <p:cNvSpPr>
              <a:spLocks noChangeShapeType="1"/>
            </p:cNvSpPr>
            <p:nvPr/>
          </p:nvSpPr>
          <p:spPr bwMode="auto">
            <a:xfrm>
              <a:off x="394" y="1106"/>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4" name="Rectangle 177">
              <a:extLst>
                <a:ext uri="{FF2B5EF4-FFF2-40B4-BE49-F238E27FC236}">
                  <a16:creationId xmlns:a16="http://schemas.microsoft.com/office/drawing/2014/main" id="{74E8433E-F2DA-FB8B-C6EE-1C5CB57DF3AC}"/>
                </a:ext>
              </a:extLst>
            </p:cNvPr>
            <p:cNvSpPr>
              <a:spLocks noChangeArrowheads="1"/>
            </p:cNvSpPr>
            <p:nvPr/>
          </p:nvSpPr>
          <p:spPr bwMode="auto">
            <a:xfrm>
              <a:off x="394" y="1106"/>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5" name="Line 178">
              <a:extLst>
                <a:ext uri="{FF2B5EF4-FFF2-40B4-BE49-F238E27FC236}">
                  <a16:creationId xmlns:a16="http://schemas.microsoft.com/office/drawing/2014/main" id="{4DEADCF8-3383-979C-D8A0-0C26F3D4B330}"/>
                </a:ext>
              </a:extLst>
            </p:cNvPr>
            <p:cNvSpPr>
              <a:spLocks noChangeShapeType="1"/>
            </p:cNvSpPr>
            <p:nvPr/>
          </p:nvSpPr>
          <p:spPr bwMode="auto">
            <a:xfrm>
              <a:off x="394" y="1222"/>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6" name="Rectangle 179">
              <a:extLst>
                <a:ext uri="{FF2B5EF4-FFF2-40B4-BE49-F238E27FC236}">
                  <a16:creationId xmlns:a16="http://schemas.microsoft.com/office/drawing/2014/main" id="{AE867BD0-BAF9-9AF5-4A06-99280C6F57D0}"/>
                </a:ext>
              </a:extLst>
            </p:cNvPr>
            <p:cNvSpPr>
              <a:spLocks noChangeArrowheads="1"/>
            </p:cNvSpPr>
            <p:nvPr/>
          </p:nvSpPr>
          <p:spPr bwMode="auto">
            <a:xfrm>
              <a:off x="394" y="1222"/>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7" name="Line 180">
              <a:extLst>
                <a:ext uri="{FF2B5EF4-FFF2-40B4-BE49-F238E27FC236}">
                  <a16:creationId xmlns:a16="http://schemas.microsoft.com/office/drawing/2014/main" id="{CCCD4F85-4A21-999D-62FB-311594F85B7D}"/>
                </a:ext>
              </a:extLst>
            </p:cNvPr>
            <p:cNvSpPr>
              <a:spLocks noChangeShapeType="1"/>
            </p:cNvSpPr>
            <p:nvPr/>
          </p:nvSpPr>
          <p:spPr bwMode="auto">
            <a:xfrm>
              <a:off x="394" y="1339"/>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8" name="Rectangle 181">
              <a:extLst>
                <a:ext uri="{FF2B5EF4-FFF2-40B4-BE49-F238E27FC236}">
                  <a16:creationId xmlns:a16="http://schemas.microsoft.com/office/drawing/2014/main" id="{F745CC80-B980-15A4-544F-2A8DF0A24DEC}"/>
                </a:ext>
              </a:extLst>
            </p:cNvPr>
            <p:cNvSpPr>
              <a:spLocks noChangeArrowheads="1"/>
            </p:cNvSpPr>
            <p:nvPr/>
          </p:nvSpPr>
          <p:spPr bwMode="auto">
            <a:xfrm>
              <a:off x="394" y="1339"/>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9" name="Line 182">
              <a:extLst>
                <a:ext uri="{FF2B5EF4-FFF2-40B4-BE49-F238E27FC236}">
                  <a16:creationId xmlns:a16="http://schemas.microsoft.com/office/drawing/2014/main" id="{8DA6795E-1BC1-1B97-A63C-A4C106ED1908}"/>
                </a:ext>
              </a:extLst>
            </p:cNvPr>
            <p:cNvSpPr>
              <a:spLocks noChangeShapeType="1"/>
            </p:cNvSpPr>
            <p:nvPr/>
          </p:nvSpPr>
          <p:spPr bwMode="auto">
            <a:xfrm>
              <a:off x="394" y="1455"/>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0" name="Rectangle 183">
              <a:extLst>
                <a:ext uri="{FF2B5EF4-FFF2-40B4-BE49-F238E27FC236}">
                  <a16:creationId xmlns:a16="http://schemas.microsoft.com/office/drawing/2014/main" id="{9FEFCF2D-6047-B072-D17E-7EB12C46ECE3}"/>
                </a:ext>
              </a:extLst>
            </p:cNvPr>
            <p:cNvSpPr>
              <a:spLocks noChangeArrowheads="1"/>
            </p:cNvSpPr>
            <p:nvPr/>
          </p:nvSpPr>
          <p:spPr bwMode="auto">
            <a:xfrm>
              <a:off x="394" y="1455"/>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1" name="Line 184">
              <a:extLst>
                <a:ext uri="{FF2B5EF4-FFF2-40B4-BE49-F238E27FC236}">
                  <a16:creationId xmlns:a16="http://schemas.microsoft.com/office/drawing/2014/main" id="{68E4DCF7-8661-891C-4D6F-EE4C422745BB}"/>
                </a:ext>
              </a:extLst>
            </p:cNvPr>
            <p:cNvSpPr>
              <a:spLocks noChangeShapeType="1"/>
            </p:cNvSpPr>
            <p:nvPr/>
          </p:nvSpPr>
          <p:spPr bwMode="auto">
            <a:xfrm>
              <a:off x="394" y="1572"/>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2" name="Rectangle 185">
              <a:extLst>
                <a:ext uri="{FF2B5EF4-FFF2-40B4-BE49-F238E27FC236}">
                  <a16:creationId xmlns:a16="http://schemas.microsoft.com/office/drawing/2014/main" id="{9B270D07-4063-7E68-659E-835E828FB834}"/>
                </a:ext>
              </a:extLst>
            </p:cNvPr>
            <p:cNvSpPr>
              <a:spLocks noChangeArrowheads="1"/>
            </p:cNvSpPr>
            <p:nvPr/>
          </p:nvSpPr>
          <p:spPr bwMode="auto">
            <a:xfrm>
              <a:off x="394" y="1572"/>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3" name="Line 186">
              <a:extLst>
                <a:ext uri="{FF2B5EF4-FFF2-40B4-BE49-F238E27FC236}">
                  <a16:creationId xmlns:a16="http://schemas.microsoft.com/office/drawing/2014/main" id="{308900D2-300C-3579-2D0B-6948D127B77E}"/>
                </a:ext>
              </a:extLst>
            </p:cNvPr>
            <p:cNvSpPr>
              <a:spLocks noChangeShapeType="1"/>
            </p:cNvSpPr>
            <p:nvPr/>
          </p:nvSpPr>
          <p:spPr bwMode="auto">
            <a:xfrm>
              <a:off x="394" y="1688"/>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4" name="Rectangle 187">
              <a:extLst>
                <a:ext uri="{FF2B5EF4-FFF2-40B4-BE49-F238E27FC236}">
                  <a16:creationId xmlns:a16="http://schemas.microsoft.com/office/drawing/2014/main" id="{AA9BC565-3663-5F8D-92F2-F1B7834A2DC3}"/>
                </a:ext>
              </a:extLst>
            </p:cNvPr>
            <p:cNvSpPr>
              <a:spLocks noChangeArrowheads="1"/>
            </p:cNvSpPr>
            <p:nvPr/>
          </p:nvSpPr>
          <p:spPr bwMode="auto">
            <a:xfrm>
              <a:off x="394" y="1688"/>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5" name="Line 188">
              <a:extLst>
                <a:ext uri="{FF2B5EF4-FFF2-40B4-BE49-F238E27FC236}">
                  <a16:creationId xmlns:a16="http://schemas.microsoft.com/office/drawing/2014/main" id="{57108F1C-B7D0-3E65-ECB8-67CC4ECA6B19}"/>
                </a:ext>
              </a:extLst>
            </p:cNvPr>
            <p:cNvSpPr>
              <a:spLocks noChangeShapeType="1"/>
            </p:cNvSpPr>
            <p:nvPr/>
          </p:nvSpPr>
          <p:spPr bwMode="auto">
            <a:xfrm>
              <a:off x="394" y="1804"/>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6" name="Rectangle 189">
              <a:extLst>
                <a:ext uri="{FF2B5EF4-FFF2-40B4-BE49-F238E27FC236}">
                  <a16:creationId xmlns:a16="http://schemas.microsoft.com/office/drawing/2014/main" id="{27ADE95A-AC92-9648-2052-C6E9F5B85C1F}"/>
                </a:ext>
              </a:extLst>
            </p:cNvPr>
            <p:cNvSpPr>
              <a:spLocks noChangeArrowheads="1"/>
            </p:cNvSpPr>
            <p:nvPr/>
          </p:nvSpPr>
          <p:spPr bwMode="auto">
            <a:xfrm>
              <a:off x="394" y="1804"/>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7" name="Line 190">
              <a:extLst>
                <a:ext uri="{FF2B5EF4-FFF2-40B4-BE49-F238E27FC236}">
                  <a16:creationId xmlns:a16="http://schemas.microsoft.com/office/drawing/2014/main" id="{C9CBC917-E564-9116-7437-1D651F6D0686}"/>
                </a:ext>
              </a:extLst>
            </p:cNvPr>
            <p:cNvSpPr>
              <a:spLocks noChangeShapeType="1"/>
            </p:cNvSpPr>
            <p:nvPr/>
          </p:nvSpPr>
          <p:spPr bwMode="auto">
            <a:xfrm>
              <a:off x="394" y="1921"/>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8" name="Rectangle 191">
              <a:extLst>
                <a:ext uri="{FF2B5EF4-FFF2-40B4-BE49-F238E27FC236}">
                  <a16:creationId xmlns:a16="http://schemas.microsoft.com/office/drawing/2014/main" id="{EC379D65-8185-CE58-2DC6-E15369542F96}"/>
                </a:ext>
              </a:extLst>
            </p:cNvPr>
            <p:cNvSpPr>
              <a:spLocks noChangeArrowheads="1"/>
            </p:cNvSpPr>
            <p:nvPr/>
          </p:nvSpPr>
          <p:spPr bwMode="auto">
            <a:xfrm>
              <a:off x="394" y="1921"/>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9" name="Line 192">
              <a:extLst>
                <a:ext uri="{FF2B5EF4-FFF2-40B4-BE49-F238E27FC236}">
                  <a16:creationId xmlns:a16="http://schemas.microsoft.com/office/drawing/2014/main" id="{BFD2439D-3104-31C6-26D3-1C1D710EC6FA}"/>
                </a:ext>
              </a:extLst>
            </p:cNvPr>
            <p:cNvSpPr>
              <a:spLocks noChangeShapeType="1"/>
            </p:cNvSpPr>
            <p:nvPr/>
          </p:nvSpPr>
          <p:spPr bwMode="auto">
            <a:xfrm>
              <a:off x="394" y="2037"/>
              <a:ext cx="36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00" name="Rectangle 193">
              <a:extLst>
                <a:ext uri="{FF2B5EF4-FFF2-40B4-BE49-F238E27FC236}">
                  <a16:creationId xmlns:a16="http://schemas.microsoft.com/office/drawing/2014/main" id="{D3A81374-DD8E-3122-20B1-05823954F013}"/>
                </a:ext>
              </a:extLst>
            </p:cNvPr>
            <p:cNvSpPr>
              <a:spLocks noChangeArrowheads="1"/>
            </p:cNvSpPr>
            <p:nvPr/>
          </p:nvSpPr>
          <p:spPr bwMode="auto">
            <a:xfrm>
              <a:off x="394" y="2037"/>
              <a:ext cx="36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1792614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21F36547-227F-4D88-BFC5-806B1F088557}"/>
              </a:ext>
            </a:extLst>
          </p:cNvPr>
          <p:cNvSpPr txBox="1">
            <a:spLocks/>
          </p:cNvSpPr>
          <p:nvPr/>
        </p:nvSpPr>
        <p:spPr>
          <a:xfrm>
            <a:off x="452467" y="451733"/>
            <a:ext cx="7200800" cy="3488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ADJUDICACIONS PER TIPUS DE PROCEDIMENT: NOMBRE</a:t>
            </a:r>
          </a:p>
        </p:txBody>
      </p:sp>
      <p:sp>
        <p:nvSpPr>
          <p:cNvPr id="11" name="3 CuadroTexto">
            <a:extLst>
              <a:ext uri="{FF2B5EF4-FFF2-40B4-BE49-F238E27FC236}">
                <a16:creationId xmlns:a16="http://schemas.microsoft.com/office/drawing/2014/main" id="{482521BD-53B7-4E1E-A9F0-479B56DE57DC}"/>
              </a:ext>
            </a:extLst>
          </p:cNvPr>
          <p:cNvSpPr txBox="1"/>
          <p:nvPr/>
        </p:nvSpPr>
        <p:spPr>
          <a:xfrm>
            <a:off x="471487" y="6527124"/>
            <a:ext cx="6018992"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 nombre d’adjudicacions, s’observa que el nombre d’adjudicacions per procediments sense publicitat augmenta amb la incorporació de les subscripcions a revistes, al ser aquestes adjudicacions directes. En 2024, però, s’observa un descens en el nombre total d’adjudicacions per procediments sense publicitat respecte de 2023.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nombre d’adjudicacions per procediments oberts, des de 2021, experimenta una tendència ascendent després del descens que es va produir en 2020.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Com a conseqüència de la incorporació, en 2023, de les subscripcions a revistes, en els anys 2023 i 2024 els percentatges de les adjudicacions amb procediments amb publicitat sobre el total de les adjudicacions experimenten un descens respecte dels obtinguts en anys anteriors.</a:t>
            </a:r>
          </a:p>
        </p:txBody>
      </p:sp>
      <p:sp>
        <p:nvSpPr>
          <p:cNvPr id="16" name="Contenidor de número de diapositiva 15">
            <a:extLst>
              <a:ext uri="{FF2B5EF4-FFF2-40B4-BE49-F238E27FC236}">
                <a16:creationId xmlns:a16="http://schemas.microsoft.com/office/drawing/2014/main" id="{B2836B84-F6A6-4156-98DB-D0CAC0D24B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QuadreDeText 7">
            <a:extLst>
              <a:ext uri="{FF2B5EF4-FFF2-40B4-BE49-F238E27FC236}">
                <a16:creationId xmlns:a16="http://schemas.microsoft.com/office/drawing/2014/main" id="{8A1CF9D6-96D2-4DC7-E043-D79BBB713BAE}"/>
              </a:ext>
            </a:extLst>
          </p:cNvPr>
          <p:cNvSpPr txBox="1"/>
          <p:nvPr/>
        </p:nvSpPr>
        <p:spPr>
          <a:xfrm>
            <a:off x="748164" y="3008843"/>
            <a:ext cx="596262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a:t>
            </a:r>
            <a:r>
              <a:rPr lang="ca-ES" sz="1100" i="1" dirty="0">
                <a:solidFill>
                  <a:srgbClr val="000000"/>
                </a:solidFill>
                <a:latin typeface="Calibri" panose="020F0502020204030204" pitchFamily="34" charset="0"/>
              </a:rPr>
              <a:t>s’ </a:t>
            </a: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48" name="Imatge 247">
            <a:extLst>
              <a:ext uri="{FF2B5EF4-FFF2-40B4-BE49-F238E27FC236}">
                <a16:creationId xmlns:a16="http://schemas.microsoft.com/office/drawing/2014/main" id="{596D116E-9DD2-7A30-8A4A-EF98F0D01868}"/>
              </a:ext>
            </a:extLst>
          </p:cNvPr>
          <p:cNvPicPr>
            <a:picLocks noChangeAspect="1"/>
          </p:cNvPicPr>
          <p:nvPr/>
        </p:nvPicPr>
        <p:blipFill>
          <a:blip r:embed="rId2"/>
          <a:stretch>
            <a:fillRect/>
          </a:stretch>
        </p:blipFill>
        <p:spPr>
          <a:xfrm>
            <a:off x="2197875" y="10149943"/>
            <a:ext cx="2855742" cy="1590324"/>
          </a:xfrm>
          <a:prstGeom prst="rect">
            <a:avLst/>
          </a:prstGeom>
        </p:spPr>
      </p:pic>
      <p:grpSp>
        <p:nvGrpSpPr>
          <p:cNvPr id="2" name="Group 4">
            <a:extLst>
              <a:ext uri="{FF2B5EF4-FFF2-40B4-BE49-F238E27FC236}">
                <a16:creationId xmlns:a16="http://schemas.microsoft.com/office/drawing/2014/main" id="{B417FEE4-188A-F262-E016-40880C59F58F}"/>
              </a:ext>
            </a:extLst>
          </p:cNvPr>
          <p:cNvGrpSpPr>
            <a:grpSpLocks noChangeAspect="1"/>
          </p:cNvGrpSpPr>
          <p:nvPr/>
        </p:nvGrpSpPr>
        <p:grpSpPr bwMode="auto">
          <a:xfrm>
            <a:off x="885825" y="917575"/>
            <a:ext cx="5086350" cy="2190750"/>
            <a:chOff x="558" y="578"/>
            <a:chExt cx="3204" cy="1380"/>
          </a:xfrm>
        </p:grpSpPr>
        <p:sp>
          <p:nvSpPr>
            <p:cNvPr id="4" name="AutoShape 3">
              <a:extLst>
                <a:ext uri="{FF2B5EF4-FFF2-40B4-BE49-F238E27FC236}">
                  <a16:creationId xmlns:a16="http://schemas.microsoft.com/office/drawing/2014/main" id="{1CBBA5E2-6D70-6178-4603-74441DD360E7}"/>
                </a:ext>
              </a:extLst>
            </p:cNvPr>
            <p:cNvSpPr>
              <a:spLocks noChangeAspect="1" noChangeArrowheads="1" noTextEdit="1"/>
            </p:cNvSpPr>
            <p:nvPr/>
          </p:nvSpPr>
          <p:spPr bwMode="auto">
            <a:xfrm>
              <a:off x="558" y="578"/>
              <a:ext cx="3204"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nvGrpSpPr>
            <p:cNvPr id="5" name="Group 205">
              <a:extLst>
                <a:ext uri="{FF2B5EF4-FFF2-40B4-BE49-F238E27FC236}">
                  <a16:creationId xmlns:a16="http://schemas.microsoft.com/office/drawing/2014/main" id="{D0148E5A-B697-858D-BD67-E43B3E49F579}"/>
                </a:ext>
              </a:extLst>
            </p:cNvPr>
            <p:cNvGrpSpPr>
              <a:grpSpLocks/>
            </p:cNvGrpSpPr>
            <p:nvPr/>
          </p:nvGrpSpPr>
          <p:grpSpPr bwMode="auto">
            <a:xfrm>
              <a:off x="558" y="578"/>
              <a:ext cx="3204" cy="1392"/>
              <a:chOff x="558" y="578"/>
              <a:chExt cx="3204" cy="1392"/>
            </a:xfrm>
          </p:grpSpPr>
          <p:sp>
            <p:nvSpPr>
              <p:cNvPr id="234" name="Rectangle 5">
                <a:extLst>
                  <a:ext uri="{FF2B5EF4-FFF2-40B4-BE49-F238E27FC236}">
                    <a16:creationId xmlns:a16="http://schemas.microsoft.com/office/drawing/2014/main" id="{E0234C2B-3242-6329-1A20-A8356DE40E5C}"/>
                  </a:ext>
                </a:extLst>
              </p:cNvPr>
              <p:cNvSpPr>
                <a:spLocks noChangeArrowheads="1"/>
              </p:cNvSpPr>
              <p:nvPr/>
            </p:nvSpPr>
            <p:spPr bwMode="auto">
              <a:xfrm>
                <a:off x="558" y="578"/>
                <a:ext cx="3204" cy="12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5" name="Rectangle 6">
                <a:extLst>
                  <a:ext uri="{FF2B5EF4-FFF2-40B4-BE49-F238E27FC236}">
                    <a16:creationId xmlns:a16="http://schemas.microsoft.com/office/drawing/2014/main" id="{2C1E6C1D-2546-C5FE-DA57-FD505D4F5F38}"/>
                  </a:ext>
                </a:extLst>
              </p:cNvPr>
              <p:cNvSpPr>
                <a:spLocks noChangeArrowheads="1"/>
              </p:cNvSpPr>
              <p:nvPr/>
            </p:nvSpPr>
            <p:spPr bwMode="auto">
              <a:xfrm>
                <a:off x="558" y="698"/>
                <a:ext cx="3204" cy="213"/>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6" name="Line 7">
                <a:extLst>
                  <a:ext uri="{FF2B5EF4-FFF2-40B4-BE49-F238E27FC236}">
                    <a16:creationId xmlns:a16="http://schemas.microsoft.com/office/drawing/2014/main" id="{8FD47225-1505-D837-FC72-D29EAB6CEC26}"/>
                  </a:ext>
                </a:extLst>
              </p:cNvPr>
              <p:cNvSpPr>
                <a:spLocks noChangeShapeType="1"/>
              </p:cNvSpPr>
              <p:nvPr/>
            </p:nvSpPr>
            <p:spPr bwMode="auto">
              <a:xfrm>
                <a:off x="2392" y="911"/>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7" name="Rectangle 8">
                <a:extLst>
                  <a:ext uri="{FF2B5EF4-FFF2-40B4-BE49-F238E27FC236}">
                    <a16:creationId xmlns:a16="http://schemas.microsoft.com/office/drawing/2014/main" id="{0BAD1CA2-4CAA-F786-8646-B176025E3D4F}"/>
                  </a:ext>
                </a:extLst>
              </p:cNvPr>
              <p:cNvSpPr>
                <a:spLocks noChangeArrowheads="1"/>
              </p:cNvSpPr>
              <p:nvPr/>
            </p:nvSpPr>
            <p:spPr bwMode="auto">
              <a:xfrm>
                <a:off x="2392" y="911"/>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8" name="Line 9">
                <a:extLst>
                  <a:ext uri="{FF2B5EF4-FFF2-40B4-BE49-F238E27FC236}">
                    <a16:creationId xmlns:a16="http://schemas.microsoft.com/office/drawing/2014/main" id="{E0294D47-657A-617B-A2EA-10BF9233957F}"/>
                  </a:ext>
                </a:extLst>
              </p:cNvPr>
              <p:cNvSpPr>
                <a:spLocks noChangeShapeType="1"/>
              </p:cNvSpPr>
              <p:nvPr/>
            </p:nvSpPr>
            <p:spPr bwMode="auto">
              <a:xfrm>
                <a:off x="2392" y="915"/>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9" name="Rectangle 10">
                <a:extLst>
                  <a:ext uri="{FF2B5EF4-FFF2-40B4-BE49-F238E27FC236}">
                    <a16:creationId xmlns:a16="http://schemas.microsoft.com/office/drawing/2014/main" id="{A461C4EF-052A-BCC3-B0D5-7BC02E2A830E}"/>
                  </a:ext>
                </a:extLst>
              </p:cNvPr>
              <p:cNvSpPr>
                <a:spLocks noChangeArrowheads="1"/>
              </p:cNvSpPr>
              <p:nvPr/>
            </p:nvSpPr>
            <p:spPr bwMode="auto">
              <a:xfrm>
                <a:off x="2392" y="915"/>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0" name="Line 11">
                <a:extLst>
                  <a:ext uri="{FF2B5EF4-FFF2-40B4-BE49-F238E27FC236}">
                    <a16:creationId xmlns:a16="http://schemas.microsoft.com/office/drawing/2014/main" id="{3DAE881C-A0D8-B289-3C39-6D40E95D7606}"/>
                  </a:ext>
                </a:extLst>
              </p:cNvPr>
              <p:cNvSpPr>
                <a:spLocks noChangeShapeType="1"/>
              </p:cNvSpPr>
              <p:nvPr/>
            </p:nvSpPr>
            <p:spPr bwMode="auto">
              <a:xfrm>
                <a:off x="2392" y="919"/>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1" name="Rectangle 12">
                <a:extLst>
                  <a:ext uri="{FF2B5EF4-FFF2-40B4-BE49-F238E27FC236}">
                    <a16:creationId xmlns:a16="http://schemas.microsoft.com/office/drawing/2014/main" id="{A730EE24-6BF6-C28F-18FE-243B74988960}"/>
                  </a:ext>
                </a:extLst>
              </p:cNvPr>
              <p:cNvSpPr>
                <a:spLocks noChangeArrowheads="1"/>
              </p:cNvSpPr>
              <p:nvPr/>
            </p:nvSpPr>
            <p:spPr bwMode="auto">
              <a:xfrm>
                <a:off x="2392" y="919"/>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2" name="Line 13">
                <a:extLst>
                  <a:ext uri="{FF2B5EF4-FFF2-40B4-BE49-F238E27FC236}">
                    <a16:creationId xmlns:a16="http://schemas.microsoft.com/office/drawing/2014/main" id="{33B7E119-D6FA-0916-9408-DA77F9F1BEF7}"/>
                  </a:ext>
                </a:extLst>
              </p:cNvPr>
              <p:cNvSpPr>
                <a:spLocks noChangeShapeType="1"/>
              </p:cNvSpPr>
              <p:nvPr/>
            </p:nvSpPr>
            <p:spPr bwMode="auto">
              <a:xfrm>
                <a:off x="2392" y="923"/>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3" name="Rectangle 14">
                <a:extLst>
                  <a:ext uri="{FF2B5EF4-FFF2-40B4-BE49-F238E27FC236}">
                    <a16:creationId xmlns:a16="http://schemas.microsoft.com/office/drawing/2014/main" id="{46F5CD49-6AEA-74CF-9560-D9CD4A72C6DD}"/>
                  </a:ext>
                </a:extLst>
              </p:cNvPr>
              <p:cNvSpPr>
                <a:spLocks noChangeArrowheads="1"/>
              </p:cNvSpPr>
              <p:nvPr/>
            </p:nvSpPr>
            <p:spPr bwMode="auto">
              <a:xfrm>
                <a:off x="2392" y="923"/>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4" name="Line 15">
                <a:extLst>
                  <a:ext uri="{FF2B5EF4-FFF2-40B4-BE49-F238E27FC236}">
                    <a16:creationId xmlns:a16="http://schemas.microsoft.com/office/drawing/2014/main" id="{33002A49-4D7B-158F-FB93-1AC8E6983BC5}"/>
                  </a:ext>
                </a:extLst>
              </p:cNvPr>
              <p:cNvSpPr>
                <a:spLocks noChangeShapeType="1"/>
              </p:cNvSpPr>
              <p:nvPr/>
            </p:nvSpPr>
            <p:spPr bwMode="auto">
              <a:xfrm>
                <a:off x="2392" y="927"/>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7" name="Rectangle 16">
                <a:extLst>
                  <a:ext uri="{FF2B5EF4-FFF2-40B4-BE49-F238E27FC236}">
                    <a16:creationId xmlns:a16="http://schemas.microsoft.com/office/drawing/2014/main" id="{81324CB1-D7F5-76A2-75BE-FF4829DECD77}"/>
                  </a:ext>
                </a:extLst>
              </p:cNvPr>
              <p:cNvSpPr>
                <a:spLocks noChangeArrowheads="1"/>
              </p:cNvSpPr>
              <p:nvPr/>
            </p:nvSpPr>
            <p:spPr bwMode="auto">
              <a:xfrm>
                <a:off x="2392" y="927"/>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9" name="Line 17">
                <a:extLst>
                  <a:ext uri="{FF2B5EF4-FFF2-40B4-BE49-F238E27FC236}">
                    <a16:creationId xmlns:a16="http://schemas.microsoft.com/office/drawing/2014/main" id="{9B69259B-D749-D3E6-3FD4-3F2E27A68EF5}"/>
                  </a:ext>
                </a:extLst>
              </p:cNvPr>
              <p:cNvSpPr>
                <a:spLocks noChangeShapeType="1"/>
              </p:cNvSpPr>
              <p:nvPr/>
            </p:nvSpPr>
            <p:spPr bwMode="auto">
              <a:xfrm>
                <a:off x="2392" y="931"/>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0" name="Rectangle 18">
                <a:extLst>
                  <a:ext uri="{FF2B5EF4-FFF2-40B4-BE49-F238E27FC236}">
                    <a16:creationId xmlns:a16="http://schemas.microsoft.com/office/drawing/2014/main" id="{8F501AAC-07E2-FDD6-323E-93DC55AAD863}"/>
                  </a:ext>
                </a:extLst>
              </p:cNvPr>
              <p:cNvSpPr>
                <a:spLocks noChangeArrowheads="1"/>
              </p:cNvSpPr>
              <p:nvPr/>
            </p:nvSpPr>
            <p:spPr bwMode="auto">
              <a:xfrm>
                <a:off x="2392" y="931"/>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1" name="Line 19">
                <a:extLst>
                  <a:ext uri="{FF2B5EF4-FFF2-40B4-BE49-F238E27FC236}">
                    <a16:creationId xmlns:a16="http://schemas.microsoft.com/office/drawing/2014/main" id="{687FDCB4-D20E-E90A-1C55-7A5AE13A06F6}"/>
                  </a:ext>
                </a:extLst>
              </p:cNvPr>
              <p:cNvSpPr>
                <a:spLocks noChangeShapeType="1"/>
              </p:cNvSpPr>
              <p:nvPr/>
            </p:nvSpPr>
            <p:spPr bwMode="auto">
              <a:xfrm>
                <a:off x="2392" y="935"/>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2" name="Rectangle 20">
                <a:extLst>
                  <a:ext uri="{FF2B5EF4-FFF2-40B4-BE49-F238E27FC236}">
                    <a16:creationId xmlns:a16="http://schemas.microsoft.com/office/drawing/2014/main" id="{029A1D60-106E-0221-1F16-F0F4BBBF4C1D}"/>
                  </a:ext>
                </a:extLst>
              </p:cNvPr>
              <p:cNvSpPr>
                <a:spLocks noChangeArrowheads="1"/>
              </p:cNvSpPr>
              <p:nvPr/>
            </p:nvSpPr>
            <p:spPr bwMode="auto">
              <a:xfrm>
                <a:off x="2392" y="935"/>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3" name="Line 21">
                <a:extLst>
                  <a:ext uri="{FF2B5EF4-FFF2-40B4-BE49-F238E27FC236}">
                    <a16:creationId xmlns:a16="http://schemas.microsoft.com/office/drawing/2014/main" id="{16FA8169-3438-11DF-5011-A303CBD649E1}"/>
                  </a:ext>
                </a:extLst>
              </p:cNvPr>
              <p:cNvSpPr>
                <a:spLocks noChangeShapeType="1"/>
              </p:cNvSpPr>
              <p:nvPr/>
            </p:nvSpPr>
            <p:spPr bwMode="auto">
              <a:xfrm>
                <a:off x="2392" y="939"/>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4" name="Rectangle 22">
                <a:extLst>
                  <a:ext uri="{FF2B5EF4-FFF2-40B4-BE49-F238E27FC236}">
                    <a16:creationId xmlns:a16="http://schemas.microsoft.com/office/drawing/2014/main" id="{2B5D2524-D379-CAD6-D12D-712369946BBC}"/>
                  </a:ext>
                </a:extLst>
              </p:cNvPr>
              <p:cNvSpPr>
                <a:spLocks noChangeArrowheads="1"/>
              </p:cNvSpPr>
              <p:nvPr/>
            </p:nvSpPr>
            <p:spPr bwMode="auto">
              <a:xfrm>
                <a:off x="2392" y="939"/>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5" name="Line 23">
                <a:extLst>
                  <a:ext uri="{FF2B5EF4-FFF2-40B4-BE49-F238E27FC236}">
                    <a16:creationId xmlns:a16="http://schemas.microsoft.com/office/drawing/2014/main" id="{AE13DD69-59B9-1036-9ED8-1499D7BFD2B9}"/>
                  </a:ext>
                </a:extLst>
              </p:cNvPr>
              <p:cNvSpPr>
                <a:spLocks noChangeShapeType="1"/>
              </p:cNvSpPr>
              <p:nvPr/>
            </p:nvSpPr>
            <p:spPr bwMode="auto">
              <a:xfrm>
                <a:off x="2392" y="943"/>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6" name="Rectangle 24">
                <a:extLst>
                  <a:ext uri="{FF2B5EF4-FFF2-40B4-BE49-F238E27FC236}">
                    <a16:creationId xmlns:a16="http://schemas.microsoft.com/office/drawing/2014/main" id="{523CDE76-D9CA-5EC0-92F8-BA91885E3058}"/>
                  </a:ext>
                </a:extLst>
              </p:cNvPr>
              <p:cNvSpPr>
                <a:spLocks noChangeArrowheads="1"/>
              </p:cNvSpPr>
              <p:nvPr/>
            </p:nvSpPr>
            <p:spPr bwMode="auto">
              <a:xfrm>
                <a:off x="2392" y="943"/>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7" name="Line 25">
                <a:extLst>
                  <a:ext uri="{FF2B5EF4-FFF2-40B4-BE49-F238E27FC236}">
                    <a16:creationId xmlns:a16="http://schemas.microsoft.com/office/drawing/2014/main" id="{9D79F305-F0D8-1C9C-7CEE-4F8192225B93}"/>
                  </a:ext>
                </a:extLst>
              </p:cNvPr>
              <p:cNvSpPr>
                <a:spLocks noChangeShapeType="1"/>
              </p:cNvSpPr>
              <p:nvPr/>
            </p:nvSpPr>
            <p:spPr bwMode="auto">
              <a:xfrm>
                <a:off x="2392" y="1027"/>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8" name="Rectangle 26">
                <a:extLst>
                  <a:ext uri="{FF2B5EF4-FFF2-40B4-BE49-F238E27FC236}">
                    <a16:creationId xmlns:a16="http://schemas.microsoft.com/office/drawing/2014/main" id="{B78412CE-D5E2-C117-6327-CD77A4989E0D}"/>
                  </a:ext>
                </a:extLst>
              </p:cNvPr>
              <p:cNvSpPr>
                <a:spLocks noChangeArrowheads="1"/>
              </p:cNvSpPr>
              <p:nvPr/>
            </p:nvSpPr>
            <p:spPr bwMode="auto">
              <a:xfrm>
                <a:off x="2392" y="1027"/>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9" name="Line 27">
                <a:extLst>
                  <a:ext uri="{FF2B5EF4-FFF2-40B4-BE49-F238E27FC236}">
                    <a16:creationId xmlns:a16="http://schemas.microsoft.com/office/drawing/2014/main" id="{3986419C-7011-A99A-5A8F-CBC317909674}"/>
                  </a:ext>
                </a:extLst>
              </p:cNvPr>
              <p:cNvSpPr>
                <a:spLocks noChangeShapeType="1"/>
              </p:cNvSpPr>
              <p:nvPr/>
            </p:nvSpPr>
            <p:spPr bwMode="auto">
              <a:xfrm>
                <a:off x="2392" y="1031"/>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0" name="Rectangle 28">
                <a:extLst>
                  <a:ext uri="{FF2B5EF4-FFF2-40B4-BE49-F238E27FC236}">
                    <a16:creationId xmlns:a16="http://schemas.microsoft.com/office/drawing/2014/main" id="{12EF1145-6673-3EBD-6F58-8C787F55A865}"/>
                  </a:ext>
                </a:extLst>
              </p:cNvPr>
              <p:cNvSpPr>
                <a:spLocks noChangeArrowheads="1"/>
              </p:cNvSpPr>
              <p:nvPr/>
            </p:nvSpPr>
            <p:spPr bwMode="auto">
              <a:xfrm>
                <a:off x="2392" y="1031"/>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1" name="Line 29">
                <a:extLst>
                  <a:ext uri="{FF2B5EF4-FFF2-40B4-BE49-F238E27FC236}">
                    <a16:creationId xmlns:a16="http://schemas.microsoft.com/office/drawing/2014/main" id="{203FC100-5311-0D0A-7DE8-4CC0B2FFA14D}"/>
                  </a:ext>
                </a:extLst>
              </p:cNvPr>
              <p:cNvSpPr>
                <a:spLocks noChangeShapeType="1"/>
              </p:cNvSpPr>
              <p:nvPr/>
            </p:nvSpPr>
            <p:spPr bwMode="auto">
              <a:xfrm>
                <a:off x="2392" y="1035"/>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2" name="Rectangle 30">
                <a:extLst>
                  <a:ext uri="{FF2B5EF4-FFF2-40B4-BE49-F238E27FC236}">
                    <a16:creationId xmlns:a16="http://schemas.microsoft.com/office/drawing/2014/main" id="{7261B98A-3C94-A262-BF87-4F7D6A069B97}"/>
                  </a:ext>
                </a:extLst>
              </p:cNvPr>
              <p:cNvSpPr>
                <a:spLocks noChangeArrowheads="1"/>
              </p:cNvSpPr>
              <p:nvPr/>
            </p:nvSpPr>
            <p:spPr bwMode="auto">
              <a:xfrm>
                <a:off x="2392" y="1035"/>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3" name="Line 31">
                <a:extLst>
                  <a:ext uri="{FF2B5EF4-FFF2-40B4-BE49-F238E27FC236}">
                    <a16:creationId xmlns:a16="http://schemas.microsoft.com/office/drawing/2014/main" id="{3F3090EE-7FD6-5227-68EE-33905E7F8544}"/>
                  </a:ext>
                </a:extLst>
              </p:cNvPr>
              <p:cNvSpPr>
                <a:spLocks noChangeShapeType="1"/>
              </p:cNvSpPr>
              <p:nvPr/>
            </p:nvSpPr>
            <p:spPr bwMode="auto">
              <a:xfrm>
                <a:off x="2392" y="1039"/>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4" name="Rectangle 32">
                <a:extLst>
                  <a:ext uri="{FF2B5EF4-FFF2-40B4-BE49-F238E27FC236}">
                    <a16:creationId xmlns:a16="http://schemas.microsoft.com/office/drawing/2014/main" id="{E18C0790-D3D1-43CF-F1ED-2AFB15B81834}"/>
                  </a:ext>
                </a:extLst>
              </p:cNvPr>
              <p:cNvSpPr>
                <a:spLocks noChangeArrowheads="1"/>
              </p:cNvSpPr>
              <p:nvPr/>
            </p:nvSpPr>
            <p:spPr bwMode="auto">
              <a:xfrm>
                <a:off x="2392" y="1039"/>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5" name="Line 33">
                <a:extLst>
                  <a:ext uri="{FF2B5EF4-FFF2-40B4-BE49-F238E27FC236}">
                    <a16:creationId xmlns:a16="http://schemas.microsoft.com/office/drawing/2014/main" id="{6897881A-5B9F-56E4-E01C-A8882242BC80}"/>
                  </a:ext>
                </a:extLst>
              </p:cNvPr>
              <p:cNvSpPr>
                <a:spLocks noChangeShapeType="1"/>
              </p:cNvSpPr>
              <p:nvPr/>
            </p:nvSpPr>
            <p:spPr bwMode="auto">
              <a:xfrm>
                <a:off x="2392" y="1043"/>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6" name="Rectangle 34">
                <a:extLst>
                  <a:ext uri="{FF2B5EF4-FFF2-40B4-BE49-F238E27FC236}">
                    <a16:creationId xmlns:a16="http://schemas.microsoft.com/office/drawing/2014/main" id="{5D784748-9A68-79D2-B247-983E70CE31F7}"/>
                  </a:ext>
                </a:extLst>
              </p:cNvPr>
              <p:cNvSpPr>
                <a:spLocks noChangeArrowheads="1"/>
              </p:cNvSpPr>
              <p:nvPr/>
            </p:nvSpPr>
            <p:spPr bwMode="auto">
              <a:xfrm>
                <a:off x="2392" y="1043"/>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7" name="Line 35">
                <a:extLst>
                  <a:ext uri="{FF2B5EF4-FFF2-40B4-BE49-F238E27FC236}">
                    <a16:creationId xmlns:a16="http://schemas.microsoft.com/office/drawing/2014/main" id="{8D90F0AF-195A-A7C3-C889-C0984EB64CE9}"/>
                  </a:ext>
                </a:extLst>
              </p:cNvPr>
              <p:cNvSpPr>
                <a:spLocks noChangeShapeType="1"/>
              </p:cNvSpPr>
              <p:nvPr/>
            </p:nvSpPr>
            <p:spPr bwMode="auto">
              <a:xfrm>
                <a:off x="2392" y="1047"/>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8" name="Rectangle 36">
                <a:extLst>
                  <a:ext uri="{FF2B5EF4-FFF2-40B4-BE49-F238E27FC236}">
                    <a16:creationId xmlns:a16="http://schemas.microsoft.com/office/drawing/2014/main" id="{88DB652F-925D-8EF3-B2D4-6854628D34C2}"/>
                  </a:ext>
                </a:extLst>
              </p:cNvPr>
              <p:cNvSpPr>
                <a:spLocks noChangeArrowheads="1"/>
              </p:cNvSpPr>
              <p:nvPr/>
            </p:nvSpPr>
            <p:spPr bwMode="auto">
              <a:xfrm>
                <a:off x="2392" y="1047"/>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9" name="Line 37">
                <a:extLst>
                  <a:ext uri="{FF2B5EF4-FFF2-40B4-BE49-F238E27FC236}">
                    <a16:creationId xmlns:a16="http://schemas.microsoft.com/office/drawing/2014/main" id="{AE0F44A1-259F-BED8-2D99-33024A587856}"/>
                  </a:ext>
                </a:extLst>
              </p:cNvPr>
              <p:cNvSpPr>
                <a:spLocks noChangeShapeType="1"/>
              </p:cNvSpPr>
              <p:nvPr/>
            </p:nvSpPr>
            <p:spPr bwMode="auto">
              <a:xfrm>
                <a:off x="2392" y="1051"/>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0" name="Rectangle 38">
                <a:extLst>
                  <a:ext uri="{FF2B5EF4-FFF2-40B4-BE49-F238E27FC236}">
                    <a16:creationId xmlns:a16="http://schemas.microsoft.com/office/drawing/2014/main" id="{B7D6ED4A-708E-20CB-8A81-87F3391C3751}"/>
                  </a:ext>
                </a:extLst>
              </p:cNvPr>
              <p:cNvSpPr>
                <a:spLocks noChangeArrowheads="1"/>
              </p:cNvSpPr>
              <p:nvPr/>
            </p:nvSpPr>
            <p:spPr bwMode="auto">
              <a:xfrm>
                <a:off x="2392" y="1051"/>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1" name="Line 39">
                <a:extLst>
                  <a:ext uri="{FF2B5EF4-FFF2-40B4-BE49-F238E27FC236}">
                    <a16:creationId xmlns:a16="http://schemas.microsoft.com/office/drawing/2014/main" id="{AB78268B-4527-F050-7191-1464B1B2BDD9}"/>
                  </a:ext>
                </a:extLst>
              </p:cNvPr>
              <p:cNvSpPr>
                <a:spLocks noChangeShapeType="1"/>
              </p:cNvSpPr>
              <p:nvPr/>
            </p:nvSpPr>
            <p:spPr bwMode="auto">
              <a:xfrm>
                <a:off x="2392" y="1055"/>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2" name="Rectangle 40">
                <a:extLst>
                  <a:ext uri="{FF2B5EF4-FFF2-40B4-BE49-F238E27FC236}">
                    <a16:creationId xmlns:a16="http://schemas.microsoft.com/office/drawing/2014/main" id="{ADAE9AEC-C45A-81E3-E20D-57DDF698BF54}"/>
                  </a:ext>
                </a:extLst>
              </p:cNvPr>
              <p:cNvSpPr>
                <a:spLocks noChangeArrowheads="1"/>
              </p:cNvSpPr>
              <p:nvPr/>
            </p:nvSpPr>
            <p:spPr bwMode="auto">
              <a:xfrm>
                <a:off x="2392" y="1055"/>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3" name="Line 41">
                <a:extLst>
                  <a:ext uri="{FF2B5EF4-FFF2-40B4-BE49-F238E27FC236}">
                    <a16:creationId xmlns:a16="http://schemas.microsoft.com/office/drawing/2014/main" id="{23DF5391-E48B-A290-0C04-D281528C9E99}"/>
                  </a:ext>
                </a:extLst>
              </p:cNvPr>
              <p:cNvSpPr>
                <a:spLocks noChangeShapeType="1"/>
              </p:cNvSpPr>
              <p:nvPr/>
            </p:nvSpPr>
            <p:spPr bwMode="auto">
              <a:xfrm>
                <a:off x="2392" y="1059"/>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4" name="Rectangle 42">
                <a:extLst>
                  <a:ext uri="{FF2B5EF4-FFF2-40B4-BE49-F238E27FC236}">
                    <a16:creationId xmlns:a16="http://schemas.microsoft.com/office/drawing/2014/main" id="{33207B7B-5499-EADC-3468-BB6630917905}"/>
                  </a:ext>
                </a:extLst>
              </p:cNvPr>
              <p:cNvSpPr>
                <a:spLocks noChangeArrowheads="1"/>
              </p:cNvSpPr>
              <p:nvPr/>
            </p:nvSpPr>
            <p:spPr bwMode="auto">
              <a:xfrm>
                <a:off x="2392" y="1059"/>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5" name="Line 43">
                <a:extLst>
                  <a:ext uri="{FF2B5EF4-FFF2-40B4-BE49-F238E27FC236}">
                    <a16:creationId xmlns:a16="http://schemas.microsoft.com/office/drawing/2014/main" id="{BF9B2F3A-0EF6-30DB-9201-9DA303DEC994}"/>
                  </a:ext>
                </a:extLst>
              </p:cNvPr>
              <p:cNvSpPr>
                <a:spLocks noChangeShapeType="1"/>
              </p:cNvSpPr>
              <p:nvPr/>
            </p:nvSpPr>
            <p:spPr bwMode="auto">
              <a:xfrm>
                <a:off x="2392" y="1144"/>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6" name="Rectangle 44">
                <a:extLst>
                  <a:ext uri="{FF2B5EF4-FFF2-40B4-BE49-F238E27FC236}">
                    <a16:creationId xmlns:a16="http://schemas.microsoft.com/office/drawing/2014/main" id="{DF55301D-773B-07D6-F767-FEC251C139C2}"/>
                  </a:ext>
                </a:extLst>
              </p:cNvPr>
              <p:cNvSpPr>
                <a:spLocks noChangeArrowheads="1"/>
              </p:cNvSpPr>
              <p:nvPr/>
            </p:nvSpPr>
            <p:spPr bwMode="auto">
              <a:xfrm>
                <a:off x="2392" y="1144"/>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7" name="Line 45">
                <a:extLst>
                  <a:ext uri="{FF2B5EF4-FFF2-40B4-BE49-F238E27FC236}">
                    <a16:creationId xmlns:a16="http://schemas.microsoft.com/office/drawing/2014/main" id="{8ACE0DA5-01F2-E38E-F722-3E9604153ABA}"/>
                  </a:ext>
                </a:extLst>
              </p:cNvPr>
              <p:cNvSpPr>
                <a:spLocks noChangeShapeType="1"/>
              </p:cNvSpPr>
              <p:nvPr/>
            </p:nvSpPr>
            <p:spPr bwMode="auto">
              <a:xfrm>
                <a:off x="2392" y="1148"/>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8" name="Rectangle 46">
                <a:extLst>
                  <a:ext uri="{FF2B5EF4-FFF2-40B4-BE49-F238E27FC236}">
                    <a16:creationId xmlns:a16="http://schemas.microsoft.com/office/drawing/2014/main" id="{9EE2684A-3F3F-0A31-08E8-0EBDA6EB5F8A}"/>
                  </a:ext>
                </a:extLst>
              </p:cNvPr>
              <p:cNvSpPr>
                <a:spLocks noChangeArrowheads="1"/>
              </p:cNvSpPr>
              <p:nvPr/>
            </p:nvSpPr>
            <p:spPr bwMode="auto">
              <a:xfrm>
                <a:off x="2392" y="1148"/>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9" name="Line 47">
                <a:extLst>
                  <a:ext uri="{FF2B5EF4-FFF2-40B4-BE49-F238E27FC236}">
                    <a16:creationId xmlns:a16="http://schemas.microsoft.com/office/drawing/2014/main" id="{2A892016-3C70-58D2-B399-DE8937136FB8}"/>
                  </a:ext>
                </a:extLst>
              </p:cNvPr>
              <p:cNvSpPr>
                <a:spLocks noChangeShapeType="1"/>
              </p:cNvSpPr>
              <p:nvPr/>
            </p:nvSpPr>
            <p:spPr bwMode="auto">
              <a:xfrm>
                <a:off x="2392" y="1152"/>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0" name="Rectangle 48">
                <a:extLst>
                  <a:ext uri="{FF2B5EF4-FFF2-40B4-BE49-F238E27FC236}">
                    <a16:creationId xmlns:a16="http://schemas.microsoft.com/office/drawing/2014/main" id="{08326378-967D-EC2F-5C49-B55ABFB7901A}"/>
                  </a:ext>
                </a:extLst>
              </p:cNvPr>
              <p:cNvSpPr>
                <a:spLocks noChangeArrowheads="1"/>
              </p:cNvSpPr>
              <p:nvPr/>
            </p:nvSpPr>
            <p:spPr bwMode="auto">
              <a:xfrm>
                <a:off x="2392" y="1152"/>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1" name="Line 49">
                <a:extLst>
                  <a:ext uri="{FF2B5EF4-FFF2-40B4-BE49-F238E27FC236}">
                    <a16:creationId xmlns:a16="http://schemas.microsoft.com/office/drawing/2014/main" id="{1954E07B-717F-9283-8108-91817C42CB94}"/>
                  </a:ext>
                </a:extLst>
              </p:cNvPr>
              <p:cNvSpPr>
                <a:spLocks noChangeShapeType="1"/>
              </p:cNvSpPr>
              <p:nvPr/>
            </p:nvSpPr>
            <p:spPr bwMode="auto">
              <a:xfrm>
                <a:off x="2392" y="1156"/>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2" name="Rectangle 50">
                <a:extLst>
                  <a:ext uri="{FF2B5EF4-FFF2-40B4-BE49-F238E27FC236}">
                    <a16:creationId xmlns:a16="http://schemas.microsoft.com/office/drawing/2014/main" id="{7CC48009-F17B-D81F-1381-CC83D9EC54AC}"/>
                  </a:ext>
                </a:extLst>
              </p:cNvPr>
              <p:cNvSpPr>
                <a:spLocks noChangeArrowheads="1"/>
              </p:cNvSpPr>
              <p:nvPr/>
            </p:nvSpPr>
            <p:spPr bwMode="auto">
              <a:xfrm>
                <a:off x="2392" y="1156"/>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3" name="Line 51">
                <a:extLst>
                  <a:ext uri="{FF2B5EF4-FFF2-40B4-BE49-F238E27FC236}">
                    <a16:creationId xmlns:a16="http://schemas.microsoft.com/office/drawing/2014/main" id="{5C700EDD-01FB-D3D1-0228-788DAD4274E1}"/>
                  </a:ext>
                </a:extLst>
              </p:cNvPr>
              <p:cNvSpPr>
                <a:spLocks noChangeShapeType="1"/>
              </p:cNvSpPr>
              <p:nvPr/>
            </p:nvSpPr>
            <p:spPr bwMode="auto">
              <a:xfrm>
                <a:off x="2392" y="1160"/>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4" name="Rectangle 52">
                <a:extLst>
                  <a:ext uri="{FF2B5EF4-FFF2-40B4-BE49-F238E27FC236}">
                    <a16:creationId xmlns:a16="http://schemas.microsoft.com/office/drawing/2014/main" id="{0CD58DE7-D084-B885-F22F-2F7AC5A8F58D}"/>
                  </a:ext>
                </a:extLst>
              </p:cNvPr>
              <p:cNvSpPr>
                <a:spLocks noChangeArrowheads="1"/>
              </p:cNvSpPr>
              <p:nvPr/>
            </p:nvSpPr>
            <p:spPr bwMode="auto">
              <a:xfrm>
                <a:off x="2392" y="1160"/>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5" name="Line 53">
                <a:extLst>
                  <a:ext uri="{FF2B5EF4-FFF2-40B4-BE49-F238E27FC236}">
                    <a16:creationId xmlns:a16="http://schemas.microsoft.com/office/drawing/2014/main" id="{9CD329A0-1F07-7D42-B92A-46F1488FF06D}"/>
                  </a:ext>
                </a:extLst>
              </p:cNvPr>
              <p:cNvSpPr>
                <a:spLocks noChangeShapeType="1"/>
              </p:cNvSpPr>
              <p:nvPr/>
            </p:nvSpPr>
            <p:spPr bwMode="auto">
              <a:xfrm>
                <a:off x="2392" y="1164"/>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6" name="Rectangle 54">
                <a:extLst>
                  <a:ext uri="{FF2B5EF4-FFF2-40B4-BE49-F238E27FC236}">
                    <a16:creationId xmlns:a16="http://schemas.microsoft.com/office/drawing/2014/main" id="{4F3AE431-140A-481F-0E36-9841CC63FB05}"/>
                  </a:ext>
                </a:extLst>
              </p:cNvPr>
              <p:cNvSpPr>
                <a:spLocks noChangeArrowheads="1"/>
              </p:cNvSpPr>
              <p:nvPr/>
            </p:nvSpPr>
            <p:spPr bwMode="auto">
              <a:xfrm>
                <a:off x="2392" y="1164"/>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7" name="Line 55">
                <a:extLst>
                  <a:ext uri="{FF2B5EF4-FFF2-40B4-BE49-F238E27FC236}">
                    <a16:creationId xmlns:a16="http://schemas.microsoft.com/office/drawing/2014/main" id="{5549DF82-5D47-FC11-A289-74EBB629F8A7}"/>
                  </a:ext>
                </a:extLst>
              </p:cNvPr>
              <p:cNvSpPr>
                <a:spLocks noChangeShapeType="1"/>
              </p:cNvSpPr>
              <p:nvPr/>
            </p:nvSpPr>
            <p:spPr bwMode="auto">
              <a:xfrm>
                <a:off x="2392" y="1168"/>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8" name="Rectangle 56">
                <a:extLst>
                  <a:ext uri="{FF2B5EF4-FFF2-40B4-BE49-F238E27FC236}">
                    <a16:creationId xmlns:a16="http://schemas.microsoft.com/office/drawing/2014/main" id="{BDA51C49-E38F-3609-0231-67F1DA066C21}"/>
                  </a:ext>
                </a:extLst>
              </p:cNvPr>
              <p:cNvSpPr>
                <a:spLocks noChangeArrowheads="1"/>
              </p:cNvSpPr>
              <p:nvPr/>
            </p:nvSpPr>
            <p:spPr bwMode="auto">
              <a:xfrm>
                <a:off x="2392" y="1168"/>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9" name="Line 57">
                <a:extLst>
                  <a:ext uri="{FF2B5EF4-FFF2-40B4-BE49-F238E27FC236}">
                    <a16:creationId xmlns:a16="http://schemas.microsoft.com/office/drawing/2014/main" id="{129AD9B5-6304-63EE-0B0C-5BACB62631CA}"/>
                  </a:ext>
                </a:extLst>
              </p:cNvPr>
              <p:cNvSpPr>
                <a:spLocks noChangeShapeType="1"/>
              </p:cNvSpPr>
              <p:nvPr/>
            </p:nvSpPr>
            <p:spPr bwMode="auto">
              <a:xfrm>
                <a:off x="2392" y="1172"/>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0" name="Rectangle 58">
                <a:extLst>
                  <a:ext uri="{FF2B5EF4-FFF2-40B4-BE49-F238E27FC236}">
                    <a16:creationId xmlns:a16="http://schemas.microsoft.com/office/drawing/2014/main" id="{DAC84378-1773-8EE4-1D03-BC119A24CDFF}"/>
                  </a:ext>
                </a:extLst>
              </p:cNvPr>
              <p:cNvSpPr>
                <a:spLocks noChangeArrowheads="1"/>
              </p:cNvSpPr>
              <p:nvPr/>
            </p:nvSpPr>
            <p:spPr bwMode="auto">
              <a:xfrm>
                <a:off x="2392" y="1172"/>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1" name="Line 59">
                <a:extLst>
                  <a:ext uri="{FF2B5EF4-FFF2-40B4-BE49-F238E27FC236}">
                    <a16:creationId xmlns:a16="http://schemas.microsoft.com/office/drawing/2014/main" id="{BFBFF143-CEE7-98B4-ADBF-68E994312BEE}"/>
                  </a:ext>
                </a:extLst>
              </p:cNvPr>
              <p:cNvSpPr>
                <a:spLocks noChangeShapeType="1"/>
              </p:cNvSpPr>
              <p:nvPr/>
            </p:nvSpPr>
            <p:spPr bwMode="auto">
              <a:xfrm>
                <a:off x="2392" y="1176"/>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2" name="Rectangle 60">
                <a:extLst>
                  <a:ext uri="{FF2B5EF4-FFF2-40B4-BE49-F238E27FC236}">
                    <a16:creationId xmlns:a16="http://schemas.microsoft.com/office/drawing/2014/main" id="{1E35493C-48FA-F435-230A-FAED23E50864}"/>
                  </a:ext>
                </a:extLst>
              </p:cNvPr>
              <p:cNvSpPr>
                <a:spLocks noChangeArrowheads="1"/>
              </p:cNvSpPr>
              <p:nvPr/>
            </p:nvSpPr>
            <p:spPr bwMode="auto">
              <a:xfrm>
                <a:off x="2392" y="1176"/>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3" name="Line 61">
                <a:extLst>
                  <a:ext uri="{FF2B5EF4-FFF2-40B4-BE49-F238E27FC236}">
                    <a16:creationId xmlns:a16="http://schemas.microsoft.com/office/drawing/2014/main" id="{5B3089D5-1AE4-6729-C617-DF35505D78C0}"/>
                  </a:ext>
                </a:extLst>
              </p:cNvPr>
              <p:cNvSpPr>
                <a:spLocks noChangeShapeType="1"/>
              </p:cNvSpPr>
              <p:nvPr/>
            </p:nvSpPr>
            <p:spPr bwMode="auto">
              <a:xfrm>
                <a:off x="2392" y="1260"/>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4" name="Rectangle 62">
                <a:extLst>
                  <a:ext uri="{FF2B5EF4-FFF2-40B4-BE49-F238E27FC236}">
                    <a16:creationId xmlns:a16="http://schemas.microsoft.com/office/drawing/2014/main" id="{9F77ED8F-6C14-3179-38E6-03D64616859A}"/>
                  </a:ext>
                </a:extLst>
              </p:cNvPr>
              <p:cNvSpPr>
                <a:spLocks noChangeArrowheads="1"/>
              </p:cNvSpPr>
              <p:nvPr/>
            </p:nvSpPr>
            <p:spPr bwMode="auto">
              <a:xfrm>
                <a:off x="2392" y="1260"/>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5" name="Line 63">
                <a:extLst>
                  <a:ext uri="{FF2B5EF4-FFF2-40B4-BE49-F238E27FC236}">
                    <a16:creationId xmlns:a16="http://schemas.microsoft.com/office/drawing/2014/main" id="{5B1DD0C8-F573-FA18-38B5-7CE26786BC27}"/>
                  </a:ext>
                </a:extLst>
              </p:cNvPr>
              <p:cNvSpPr>
                <a:spLocks noChangeShapeType="1"/>
              </p:cNvSpPr>
              <p:nvPr/>
            </p:nvSpPr>
            <p:spPr bwMode="auto">
              <a:xfrm>
                <a:off x="2392" y="1264"/>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6" name="Rectangle 64">
                <a:extLst>
                  <a:ext uri="{FF2B5EF4-FFF2-40B4-BE49-F238E27FC236}">
                    <a16:creationId xmlns:a16="http://schemas.microsoft.com/office/drawing/2014/main" id="{DF388202-FEED-8ED2-558D-407981A9F776}"/>
                  </a:ext>
                </a:extLst>
              </p:cNvPr>
              <p:cNvSpPr>
                <a:spLocks noChangeArrowheads="1"/>
              </p:cNvSpPr>
              <p:nvPr/>
            </p:nvSpPr>
            <p:spPr bwMode="auto">
              <a:xfrm>
                <a:off x="2392" y="1264"/>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7" name="Line 65">
                <a:extLst>
                  <a:ext uri="{FF2B5EF4-FFF2-40B4-BE49-F238E27FC236}">
                    <a16:creationId xmlns:a16="http://schemas.microsoft.com/office/drawing/2014/main" id="{DCC01E05-805D-E0DB-655B-DCDBDE920FDC}"/>
                  </a:ext>
                </a:extLst>
              </p:cNvPr>
              <p:cNvSpPr>
                <a:spLocks noChangeShapeType="1"/>
              </p:cNvSpPr>
              <p:nvPr/>
            </p:nvSpPr>
            <p:spPr bwMode="auto">
              <a:xfrm>
                <a:off x="2392" y="1268"/>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8" name="Rectangle 66">
                <a:extLst>
                  <a:ext uri="{FF2B5EF4-FFF2-40B4-BE49-F238E27FC236}">
                    <a16:creationId xmlns:a16="http://schemas.microsoft.com/office/drawing/2014/main" id="{8C1DA0E8-E21F-8900-870B-D56E57B45033}"/>
                  </a:ext>
                </a:extLst>
              </p:cNvPr>
              <p:cNvSpPr>
                <a:spLocks noChangeArrowheads="1"/>
              </p:cNvSpPr>
              <p:nvPr/>
            </p:nvSpPr>
            <p:spPr bwMode="auto">
              <a:xfrm>
                <a:off x="2392" y="1268"/>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9" name="Line 67">
                <a:extLst>
                  <a:ext uri="{FF2B5EF4-FFF2-40B4-BE49-F238E27FC236}">
                    <a16:creationId xmlns:a16="http://schemas.microsoft.com/office/drawing/2014/main" id="{C757301B-C507-46E7-255B-F581C73549CB}"/>
                  </a:ext>
                </a:extLst>
              </p:cNvPr>
              <p:cNvSpPr>
                <a:spLocks noChangeShapeType="1"/>
              </p:cNvSpPr>
              <p:nvPr/>
            </p:nvSpPr>
            <p:spPr bwMode="auto">
              <a:xfrm>
                <a:off x="2392" y="1272"/>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0" name="Rectangle 68">
                <a:extLst>
                  <a:ext uri="{FF2B5EF4-FFF2-40B4-BE49-F238E27FC236}">
                    <a16:creationId xmlns:a16="http://schemas.microsoft.com/office/drawing/2014/main" id="{B6E5EBB7-02E0-949A-CCC1-27E69A86405E}"/>
                  </a:ext>
                </a:extLst>
              </p:cNvPr>
              <p:cNvSpPr>
                <a:spLocks noChangeArrowheads="1"/>
              </p:cNvSpPr>
              <p:nvPr/>
            </p:nvSpPr>
            <p:spPr bwMode="auto">
              <a:xfrm>
                <a:off x="2392" y="1272"/>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1" name="Line 69">
                <a:extLst>
                  <a:ext uri="{FF2B5EF4-FFF2-40B4-BE49-F238E27FC236}">
                    <a16:creationId xmlns:a16="http://schemas.microsoft.com/office/drawing/2014/main" id="{8E2B455B-B1CA-E398-EC4A-8C37F8696D7B}"/>
                  </a:ext>
                </a:extLst>
              </p:cNvPr>
              <p:cNvSpPr>
                <a:spLocks noChangeShapeType="1"/>
              </p:cNvSpPr>
              <p:nvPr/>
            </p:nvSpPr>
            <p:spPr bwMode="auto">
              <a:xfrm>
                <a:off x="2392" y="1276"/>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2" name="Rectangle 70">
                <a:extLst>
                  <a:ext uri="{FF2B5EF4-FFF2-40B4-BE49-F238E27FC236}">
                    <a16:creationId xmlns:a16="http://schemas.microsoft.com/office/drawing/2014/main" id="{C0A0ED48-6AA7-9429-B77E-51BBF955C02D}"/>
                  </a:ext>
                </a:extLst>
              </p:cNvPr>
              <p:cNvSpPr>
                <a:spLocks noChangeArrowheads="1"/>
              </p:cNvSpPr>
              <p:nvPr/>
            </p:nvSpPr>
            <p:spPr bwMode="auto">
              <a:xfrm>
                <a:off x="2392" y="1276"/>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3" name="Line 71">
                <a:extLst>
                  <a:ext uri="{FF2B5EF4-FFF2-40B4-BE49-F238E27FC236}">
                    <a16:creationId xmlns:a16="http://schemas.microsoft.com/office/drawing/2014/main" id="{34435A11-B539-6564-E885-BC8AA647D48D}"/>
                  </a:ext>
                </a:extLst>
              </p:cNvPr>
              <p:cNvSpPr>
                <a:spLocks noChangeShapeType="1"/>
              </p:cNvSpPr>
              <p:nvPr/>
            </p:nvSpPr>
            <p:spPr bwMode="auto">
              <a:xfrm>
                <a:off x="2392" y="1280"/>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4" name="Rectangle 72">
                <a:extLst>
                  <a:ext uri="{FF2B5EF4-FFF2-40B4-BE49-F238E27FC236}">
                    <a16:creationId xmlns:a16="http://schemas.microsoft.com/office/drawing/2014/main" id="{0D5C4499-19C3-F97D-27CD-A24305AB2AEF}"/>
                  </a:ext>
                </a:extLst>
              </p:cNvPr>
              <p:cNvSpPr>
                <a:spLocks noChangeArrowheads="1"/>
              </p:cNvSpPr>
              <p:nvPr/>
            </p:nvSpPr>
            <p:spPr bwMode="auto">
              <a:xfrm>
                <a:off x="2392" y="1280"/>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5" name="Line 73">
                <a:extLst>
                  <a:ext uri="{FF2B5EF4-FFF2-40B4-BE49-F238E27FC236}">
                    <a16:creationId xmlns:a16="http://schemas.microsoft.com/office/drawing/2014/main" id="{5A17F3E8-6388-E95E-9D8F-81200B292C0F}"/>
                  </a:ext>
                </a:extLst>
              </p:cNvPr>
              <p:cNvSpPr>
                <a:spLocks noChangeShapeType="1"/>
              </p:cNvSpPr>
              <p:nvPr/>
            </p:nvSpPr>
            <p:spPr bwMode="auto">
              <a:xfrm>
                <a:off x="2392" y="1284"/>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6" name="Rectangle 74">
                <a:extLst>
                  <a:ext uri="{FF2B5EF4-FFF2-40B4-BE49-F238E27FC236}">
                    <a16:creationId xmlns:a16="http://schemas.microsoft.com/office/drawing/2014/main" id="{93E6A0E1-37AC-3FFD-7B38-989F98F020BA}"/>
                  </a:ext>
                </a:extLst>
              </p:cNvPr>
              <p:cNvSpPr>
                <a:spLocks noChangeArrowheads="1"/>
              </p:cNvSpPr>
              <p:nvPr/>
            </p:nvSpPr>
            <p:spPr bwMode="auto">
              <a:xfrm>
                <a:off x="2392" y="1284"/>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7" name="Line 75">
                <a:extLst>
                  <a:ext uri="{FF2B5EF4-FFF2-40B4-BE49-F238E27FC236}">
                    <a16:creationId xmlns:a16="http://schemas.microsoft.com/office/drawing/2014/main" id="{744095E2-B533-193B-0F45-B610E775BBD2}"/>
                  </a:ext>
                </a:extLst>
              </p:cNvPr>
              <p:cNvSpPr>
                <a:spLocks noChangeShapeType="1"/>
              </p:cNvSpPr>
              <p:nvPr/>
            </p:nvSpPr>
            <p:spPr bwMode="auto">
              <a:xfrm>
                <a:off x="2392" y="1288"/>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8" name="Rectangle 76">
                <a:extLst>
                  <a:ext uri="{FF2B5EF4-FFF2-40B4-BE49-F238E27FC236}">
                    <a16:creationId xmlns:a16="http://schemas.microsoft.com/office/drawing/2014/main" id="{4604F756-F403-C9DB-28D5-EC701E322A18}"/>
                  </a:ext>
                </a:extLst>
              </p:cNvPr>
              <p:cNvSpPr>
                <a:spLocks noChangeArrowheads="1"/>
              </p:cNvSpPr>
              <p:nvPr/>
            </p:nvSpPr>
            <p:spPr bwMode="auto">
              <a:xfrm>
                <a:off x="2392" y="1288"/>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9" name="Line 77">
                <a:extLst>
                  <a:ext uri="{FF2B5EF4-FFF2-40B4-BE49-F238E27FC236}">
                    <a16:creationId xmlns:a16="http://schemas.microsoft.com/office/drawing/2014/main" id="{BE926B9B-C843-C094-B8A9-7E6A10322B09}"/>
                  </a:ext>
                </a:extLst>
              </p:cNvPr>
              <p:cNvSpPr>
                <a:spLocks noChangeShapeType="1"/>
              </p:cNvSpPr>
              <p:nvPr/>
            </p:nvSpPr>
            <p:spPr bwMode="auto">
              <a:xfrm>
                <a:off x="2392" y="1292"/>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0" name="Rectangle 78">
                <a:extLst>
                  <a:ext uri="{FF2B5EF4-FFF2-40B4-BE49-F238E27FC236}">
                    <a16:creationId xmlns:a16="http://schemas.microsoft.com/office/drawing/2014/main" id="{304B717C-027A-6C80-3006-9E44ED1C8305}"/>
                  </a:ext>
                </a:extLst>
              </p:cNvPr>
              <p:cNvSpPr>
                <a:spLocks noChangeArrowheads="1"/>
              </p:cNvSpPr>
              <p:nvPr/>
            </p:nvSpPr>
            <p:spPr bwMode="auto">
              <a:xfrm>
                <a:off x="2392" y="1292"/>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1" name="Line 79">
                <a:extLst>
                  <a:ext uri="{FF2B5EF4-FFF2-40B4-BE49-F238E27FC236}">
                    <a16:creationId xmlns:a16="http://schemas.microsoft.com/office/drawing/2014/main" id="{1564B744-58D7-4BB2-0BE3-BF4C8E82C9EC}"/>
                  </a:ext>
                </a:extLst>
              </p:cNvPr>
              <p:cNvSpPr>
                <a:spLocks noChangeShapeType="1"/>
              </p:cNvSpPr>
              <p:nvPr/>
            </p:nvSpPr>
            <p:spPr bwMode="auto">
              <a:xfrm>
                <a:off x="2392" y="1376"/>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2" name="Rectangle 80">
                <a:extLst>
                  <a:ext uri="{FF2B5EF4-FFF2-40B4-BE49-F238E27FC236}">
                    <a16:creationId xmlns:a16="http://schemas.microsoft.com/office/drawing/2014/main" id="{2A4569B9-BAD1-686A-AF1B-5AF8793EBB38}"/>
                  </a:ext>
                </a:extLst>
              </p:cNvPr>
              <p:cNvSpPr>
                <a:spLocks noChangeArrowheads="1"/>
              </p:cNvSpPr>
              <p:nvPr/>
            </p:nvSpPr>
            <p:spPr bwMode="auto">
              <a:xfrm>
                <a:off x="2392" y="1376"/>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3" name="Line 81">
                <a:extLst>
                  <a:ext uri="{FF2B5EF4-FFF2-40B4-BE49-F238E27FC236}">
                    <a16:creationId xmlns:a16="http://schemas.microsoft.com/office/drawing/2014/main" id="{E3BEBBEF-776C-8991-7DC3-484A24A941F6}"/>
                  </a:ext>
                </a:extLst>
              </p:cNvPr>
              <p:cNvSpPr>
                <a:spLocks noChangeShapeType="1"/>
              </p:cNvSpPr>
              <p:nvPr/>
            </p:nvSpPr>
            <p:spPr bwMode="auto">
              <a:xfrm>
                <a:off x="2392" y="1380"/>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4" name="Rectangle 82">
                <a:extLst>
                  <a:ext uri="{FF2B5EF4-FFF2-40B4-BE49-F238E27FC236}">
                    <a16:creationId xmlns:a16="http://schemas.microsoft.com/office/drawing/2014/main" id="{CF0E18C4-95B9-F8B2-BC7E-626C899C8459}"/>
                  </a:ext>
                </a:extLst>
              </p:cNvPr>
              <p:cNvSpPr>
                <a:spLocks noChangeArrowheads="1"/>
              </p:cNvSpPr>
              <p:nvPr/>
            </p:nvSpPr>
            <p:spPr bwMode="auto">
              <a:xfrm>
                <a:off x="2392" y="1380"/>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5" name="Line 83">
                <a:extLst>
                  <a:ext uri="{FF2B5EF4-FFF2-40B4-BE49-F238E27FC236}">
                    <a16:creationId xmlns:a16="http://schemas.microsoft.com/office/drawing/2014/main" id="{FC01F889-1922-16B2-41E3-90CB14C31823}"/>
                  </a:ext>
                </a:extLst>
              </p:cNvPr>
              <p:cNvSpPr>
                <a:spLocks noChangeShapeType="1"/>
              </p:cNvSpPr>
              <p:nvPr/>
            </p:nvSpPr>
            <p:spPr bwMode="auto">
              <a:xfrm>
                <a:off x="2392" y="1384"/>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6" name="Rectangle 84">
                <a:extLst>
                  <a:ext uri="{FF2B5EF4-FFF2-40B4-BE49-F238E27FC236}">
                    <a16:creationId xmlns:a16="http://schemas.microsoft.com/office/drawing/2014/main" id="{2AFC08E3-4D63-32EE-ED50-0469A3A9E359}"/>
                  </a:ext>
                </a:extLst>
              </p:cNvPr>
              <p:cNvSpPr>
                <a:spLocks noChangeArrowheads="1"/>
              </p:cNvSpPr>
              <p:nvPr/>
            </p:nvSpPr>
            <p:spPr bwMode="auto">
              <a:xfrm>
                <a:off x="2392" y="1384"/>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7" name="Line 85">
                <a:extLst>
                  <a:ext uri="{FF2B5EF4-FFF2-40B4-BE49-F238E27FC236}">
                    <a16:creationId xmlns:a16="http://schemas.microsoft.com/office/drawing/2014/main" id="{2466A68B-4613-2F3C-3257-422B9F804A7C}"/>
                  </a:ext>
                </a:extLst>
              </p:cNvPr>
              <p:cNvSpPr>
                <a:spLocks noChangeShapeType="1"/>
              </p:cNvSpPr>
              <p:nvPr/>
            </p:nvSpPr>
            <p:spPr bwMode="auto">
              <a:xfrm>
                <a:off x="2392" y="1388"/>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8" name="Rectangle 86">
                <a:extLst>
                  <a:ext uri="{FF2B5EF4-FFF2-40B4-BE49-F238E27FC236}">
                    <a16:creationId xmlns:a16="http://schemas.microsoft.com/office/drawing/2014/main" id="{7ABB9A7E-AC98-50B8-0D10-AB8F30C3D5BD}"/>
                  </a:ext>
                </a:extLst>
              </p:cNvPr>
              <p:cNvSpPr>
                <a:spLocks noChangeArrowheads="1"/>
              </p:cNvSpPr>
              <p:nvPr/>
            </p:nvSpPr>
            <p:spPr bwMode="auto">
              <a:xfrm>
                <a:off x="2392" y="1388"/>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9" name="Line 87">
                <a:extLst>
                  <a:ext uri="{FF2B5EF4-FFF2-40B4-BE49-F238E27FC236}">
                    <a16:creationId xmlns:a16="http://schemas.microsoft.com/office/drawing/2014/main" id="{B74D4961-7179-108D-EB15-DDC3111F3130}"/>
                  </a:ext>
                </a:extLst>
              </p:cNvPr>
              <p:cNvSpPr>
                <a:spLocks noChangeShapeType="1"/>
              </p:cNvSpPr>
              <p:nvPr/>
            </p:nvSpPr>
            <p:spPr bwMode="auto">
              <a:xfrm>
                <a:off x="2392" y="1392"/>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0" name="Rectangle 88">
                <a:extLst>
                  <a:ext uri="{FF2B5EF4-FFF2-40B4-BE49-F238E27FC236}">
                    <a16:creationId xmlns:a16="http://schemas.microsoft.com/office/drawing/2014/main" id="{F5E24698-E13F-399F-C200-3D4169187EB6}"/>
                  </a:ext>
                </a:extLst>
              </p:cNvPr>
              <p:cNvSpPr>
                <a:spLocks noChangeArrowheads="1"/>
              </p:cNvSpPr>
              <p:nvPr/>
            </p:nvSpPr>
            <p:spPr bwMode="auto">
              <a:xfrm>
                <a:off x="2392" y="1392"/>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1" name="Line 89">
                <a:extLst>
                  <a:ext uri="{FF2B5EF4-FFF2-40B4-BE49-F238E27FC236}">
                    <a16:creationId xmlns:a16="http://schemas.microsoft.com/office/drawing/2014/main" id="{8B269BFE-EC07-FB21-9090-90385C99540B}"/>
                  </a:ext>
                </a:extLst>
              </p:cNvPr>
              <p:cNvSpPr>
                <a:spLocks noChangeShapeType="1"/>
              </p:cNvSpPr>
              <p:nvPr/>
            </p:nvSpPr>
            <p:spPr bwMode="auto">
              <a:xfrm>
                <a:off x="2392" y="1396"/>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2" name="Rectangle 90">
                <a:extLst>
                  <a:ext uri="{FF2B5EF4-FFF2-40B4-BE49-F238E27FC236}">
                    <a16:creationId xmlns:a16="http://schemas.microsoft.com/office/drawing/2014/main" id="{4787CD04-4C30-EFCC-8DF2-77C9A94067CF}"/>
                  </a:ext>
                </a:extLst>
              </p:cNvPr>
              <p:cNvSpPr>
                <a:spLocks noChangeArrowheads="1"/>
              </p:cNvSpPr>
              <p:nvPr/>
            </p:nvSpPr>
            <p:spPr bwMode="auto">
              <a:xfrm>
                <a:off x="2392" y="1396"/>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3" name="Line 91">
                <a:extLst>
                  <a:ext uri="{FF2B5EF4-FFF2-40B4-BE49-F238E27FC236}">
                    <a16:creationId xmlns:a16="http://schemas.microsoft.com/office/drawing/2014/main" id="{A14ABFDD-7F34-326C-53A2-83FEC1C0D86B}"/>
                  </a:ext>
                </a:extLst>
              </p:cNvPr>
              <p:cNvSpPr>
                <a:spLocks noChangeShapeType="1"/>
              </p:cNvSpPr>
              <p:nvPr/>
            </p:nvSpPr>
            <p:spPr bwMode="auto">
              <a:xfrm>
                <a:off x="2392" y="1400"/>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4" name="Rectangle 92">
                <a:extLst>
                  <a:ext uri="{FF2B5EF4-FFF2-40B4-BE49-F238E27FC236}">
                    <a16:creationId xmlns:a16="http://schemas.microsoft.com/office/drawing/2014/main" id="{12A94004-2B5E-6009-2413-B1B009EE1F43}"/>
                  </a:ext>
                </a:extLst>
              </p:cNvPr>
              <p:cNvSpPr>
                <a:spLocks noChangeArrowheads="1"/>
              </p:cNvSpPr>
              <p:nvPr/>
            </p:nvSpPr>
            <p:spPr bwMode="auto">
              <a:xfrm>
                <a:off x="2392" y="1400"/>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5" name="Line 93">
                <a:extLst>
                  <a:ext uri="{FF2B5EF4-FFF2-40B4-BE49-F238E27FC236}">
                    <a16:creationId xmlns:a16="http://schemas.microsoft.com/office/drawing/2014/main" id="{D54ED0D2-3407-81E5-3937-9D87246B1BF2}"/>
                  </a:ext>
                </a:extLst>
              </p:cNvPr>
              <p:cNvSpPr>
                <a:spLocks noChangeShapeType="1"/>
              </p:cNvSpPr>
              <p:nvPr/>
            </p:nvSpPr>
            <p:spPr bwMode="auto">
              <a:xfrm>
                <a:off x="2392" y="1404"/>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6" name="Rectangle 94">
                <a:extLst>
                  <a:ext uri="{FF2B5EF4-FFF2-40B4-BE49-F238E27FC236}">
                    <a16:creationId xmlns:a16="http://schemas.microsoft.com/office/drawing/2014/main" id="{76ABD929-F2BD-C3DD-953B-C21B409AE0F0}"/>
                  </a:ext>
                </a:extLst>
              </p:cNvPr>
              <p:cNvSpPr>
                <a:spLocks noChangeArrowheads="1"/>
              </p:cNvSpPr>
              <p:nvPr/>
            </p:nvSpPr>
            <p:spPr bwMode="auto">
              <a:xfrm>
                <a:off x="2392" y="1404"/>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7" name="Line 95">
                <a:extLst>
                  <a:ext uri="{FF2B5EF4-FFF2-40B4-BE49-F238E27FC236}">
                    <a16:creationId xmlns:a16="http://schemas.microsoft.com/office/drawing/2014/main" id="{FFB5D6EC-F1BC-3A0E-E29E-7E8498034C29}"/>
                  </a:ext>
                </a:extLst>
              </p:cNvPr>
              <p:cNvSpPr>
                <a:spLocks noChangeShapeType="1"/>
              </p:cNvSpPr>
              <p:nvPr/>
            </p:nvSpPr>
            <p:spPr bwMode="auto">
              <a:xfrm>
                <a:off x="2392" y="1408"/>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28" name="Rectangle 96">
                <a:extLst>
                  <a:ext uri="{FF2B5EF4-FFF2-40B4-BE49-F238E27FC236}">
                    <a16:creationId xmlns:a16="http://schemas.microsoft.com/office/drawing/2014/main" id="{622F2C8E-8615-4008-7EDF-11335916C4C1}"/>
                  </a:ext>
                </a:extLst>
              </p:cNvPr>
              <p:cNvSpPr>
                <a:spLocks noChangeArrowheads="1"/>
              </p:cNvSpPr>
              <p:nvPr/>
            </p:nvSpPr>
            <p:spPr bwMode="auto">
              <a:xfrm>
                <a:off x="2392" y="1408"/>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29" name="Line 97">
                <a:extLst>
                  <a:ext uri="{FF2B5EF4-FFF2-40B4-BE49-F238E27FC236}">
                    <a16:creationId xmlns:a16="http://schemas.microsoft.com/office/drawing/2014/main" id="{5B13D895-8344-109F-139E-025954464DD1}"/>
                  </a:ext>
                </a:extLst>
              </p:cNvPr>
              <p:cNvSpPr>
                <a:spLocks noChangeShapeType="1"/>
              </p:cNvSpPr>
              <p:nvPr/>
            </p:nvSpPr>
            <p:spPr bwMode="auto">
              <a:xfrm>
                <a:off x="2392" y="1493"/>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0" name="Rectangle 98">
                <a:extLst>
                  <a:ext uri="{FF2B5EF4-FFF2-40B4-BE49-F238E27FC236}">
                    <a16:creationId xmlns:a16="http://schemas.microsoft.com/office/drawing/2014/main" id="{3713EEC1-5A15-0720-83C2-CE480052112D}"/>
                  </a:ext>
                </a:extLst>
              </p:cNvPr>
              <p:cNvSpPr>
                <a:spLocks noChangeArrowheads="1"/>
              </p:cNvSpPr>
              <p:nvPr/>
            </p:nvSpPr>
            <p:spPr bwMode="auto">
              <a:xfrm>
                <a:off x="2392" y="1493"/>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1" name="Line 99">
                <a:extLst>
                  <a:ext uri="{FF2B5EF4-FFF2-40B4-BE49-F238E27FC236}">
                    <a16:creationId xmlns:a16="http://schemas.microsoft.com/office/drawing/2014/main" id="{12302D59-1EEE-B72E-FF5D-0B6A764287E9}"/>
                  </a:ext>
                </a:extLst>
              </p:cNvPr>
              <p:cNvSpPr>
                <a:spLocks noChangeShapeType="1"/>
              </p:cNvSpPr>
              <p:nvPr/>
            </p:nvSpPr>
            <p:spPr bwMode="auto">
              <a:xfrm>
                <a:off x="2392" y="1497"/>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2" name="Rectangle 100">
                <a:extLst>
                  <a:ext uri="{FF2B5EF4-FFF2-40B4-BE49-F238E27FC236}">
                    <a16:creationId xmlns:a16="http://schemas.microsoft.com/office/drawing/2014/main" id="{997FB7B3-49D4-5585-D90E-8AB09213D220}"/>
                  </a:ext>
                </a:extLst>
              </p:cNvPr>
              <p:cNvSpPr>
                <a:spLocks noChangeArrowheads="1"/>
              </p:cNvSpPr>
              <p:nvPr/>
            </p:nvSpPr>
            <p:spPr bwMode="auto">
              <a:xfrm>
                <a:off x="2392" y="1497"/>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3" name="Line 101">
                <a:extLst>
                  <a:ext uri="{FF2B5EF4-FFF2-40B4-BE49-F238E27FC236}">
                    <a16:creationId xmlns:a16="http://schemas.microsoft.com/office/drawing/2014/main" id="{DC2BC741-F4AD-350B-B323-3338B2A187E6}"/>
                  </a:ext>
                </a:extLst>
              </p:cNvPr>
              <p:cNvSpPr>
                <a:spLocks noChangeShapeType="1"/>
              </p:cNvSpPr>
              <p:nvPr/>
            </p:nvSpPr>
            <p:spPr bwMode="auto">
              <a:xfrm>
                <a:off x="2392" y="1501"/>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4" name="Rectangle 102">
                <a:extLst>
                  <a:ext uri="{FF2B5EF4-FFF2-40B4-BE49-F238E27FC236}">
                    <a16:creationId xmlns:a16="http://schemas.microsoft.com/office/drawing/2014/main" id="{AE7EB060-84FD-E9B9-4A2E-2FE931072031}"/>
                  </a:ext>
                </a:extLst>
              </p:cNvPr>
              <p:cNvSpPr>
                <a:spLocks noChangeArrowheads="1"/>
              </p:cNvSpPr>
              <p:nvPr/>
            </p:nvSpPr>
            <p:spPr bwMode="auto">
              <a:xfrm>
                <a:off x="2392" y="1501"/>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5" name="Line 103">
                <a:extLst>
                  <a:ext uri="{FF2B5EF4-FFF2-40B4-BE49-F238E27FC236}">
                    <a16:creationId xmlns:a16="http://schemas.microsoft.com/office/drawing/2014/main" id="{63C69042-9AD1-5553-9498-D66F1C5EAD41}"/>
                  </a:ext>
                </a:extLst>
              </p:cNvPr>
              <p:cNvSpPr>
                <a:spLocks noChangeShapeType="1"/>
              </p:cNvSpPr>
              <p:nvPr/>
            </p:nvSpPr>
            <p:spPr bwMode="auto">
              <a:xfrm>
                <a:off x="2392" y="1505"/>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6" name="Rectangle 104">
                <a:extLst>
                  <a:ext uri="{FF2B5EF4-FFF2-40B4-BE49-F238E27FC236}">
                    <a16:creationId xmlns:a16="http://schemas.microsoft.com/office/drawing/2014/main" id="{8AFAC1F6-E0CA-BB1A-0888-48AF3A908B94}"/>
                  </a:ext>
                </a:extLst>
              </p:cNvPr>
              <p:cNvSpPr>
                <a:spLocks noChangeArrowheads="1"/>
              </p:cNvSpPr>
              <p:nvPr/>
            </p:nvSpPr>
            <p:spPr bwMode="auto">
              <a:xfrm>
                <a:off x="2392" y="1505"/>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7" name="Line 105">
                <a:extLst>
                  <a:ext uri="{FF2B5EF4-FFF2-40B4-BE49-F238E27FC236}">
                    <a16:creationId xmlns:a16="http://schemas.microsoft.com/office/drawing/2014/main" id="{967437F5-E5AE-2833-563A-7239ECAAFA4C}"/>
                  </a:ext>
                </a:extLst>
              </p:cNvPr>
              <p:cNvSpPr>
                <a:spLocks noChangeShapeType="1"/>
              </p:cNvSpPr>
              <p:nvPr/>
            </p:nvSpPr>
            <p:spPr bwMode="auto">
              <a:xfrm>
                <a:off x="2392" y="1509"/>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38" name="Rectangle 106">
                <a:extLst>
                  <a:ext uri="{FF2B5EF4-FFF2-40B4-BE49-F238E27FC236}">
                    <a16:creationId xmlns:a16="http://schemas.microsoft.com/office/drawing/2014/main" id="{75276D30-A45E-7C49-F108-10A767034353}"/>
                  </a:ext>
                </a:extLst>
              </p:cNvPr>
              <p:cNvSpPr>
                <a:spLocks noChangeArrowheads="1"/>
              </p:cNvSpPr>
              <p:nvPr/>
            </p:nvSpPr>
            <p:spPr bwMode="auto">
              <a:xfrm>
                <a:off x="2392" y="1509"/>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39" name="Line 107">
                <a:extLst>
                  <a:ext uri="{FF2B5EF4-FFF2-40B4-BE49-F238E27FC236}">
                    <a16:creationId xmlns:a16="http://schemas.microsoft.com/office/drawing/2014/main" id="{E3054B7C-0CFC-F43C-2DF0-3C8849753FF0}"/>
                  </a:ext>
                </a:extLst>
              </p:cNvPr>
              <p:cNvSpPr>
                <a:spLocks noChangeShapeType="1"/>
              </p:cNvSpPr>
              <p:nvPr/>
            </p:nvSpPr>
            <p:spPr bwMode="auto">
              <a:xfrm>
                <a:off x="2392" y="1513"/>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0" name="Rectangle 108">
                <a:extLst>
                  <a:ext uri="{FF2B5EF4-FFF2-40B4-BE49-F238E27FC236}">
                    <a16:creationId xmlns:a16="http://schemas.microsoft.com/office/drawing/2014/main" id="{494E0430-39F9-8470-8BDA-AE3DC4DD3564}"/>
                  </a:ext>
                </a:extLst>
              </p:cNvPr>
              <p:cNvSpPr>
                <a:spLocks noChangeArrowheads="1"/>
              </p:cNvSpPr>
              <p:nvPr/>
            </p:nvSpPr>
            <p:spPr bwMode="auto">
              <a:xfrm>
                <a:off x="2392" y="1513"/>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1" name="Line 109">
                <a:extLst>
                  <a:ext uri="{FF2B5EF4-FFF2-40B4-BE49-F238E27FC236}">
                    <a16:creationId xmlns:a16="http://schemas.microsoft.com/office/drawing/2014/main" id="{FA2582E3-710A-8D1C-23D0-A5784C92A1B0}"/>
                  </a:ext>
                </a:extLst>
              </p:cNvPr>
              <p:cNvSpPr>
                <a:spLocks noChangeShapeType="1"/>
              </p:cNvSpPr>
              <p:nvPr/>
            </p:nvSpPr>
            <p:spPr bwMode="auto">
              <a:xfrm>
                <a:off x="2392" y="1517"/>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2" name="Rectangle 110">
                <a:extLst>
                  <a:ext uri="{FF2B5EF4-FFF2-40B4-BE49-F238E27FC236}">
                    <a16:creationId xmlns:a16="http://schemas.microsoft.com/office/drawing/2014/main" id="{21E3F634-95FD-3A60-8D36-B0B11871FAE2}"/>
                  </a:ext>
                </a:extLst>
              </p:cNvPr>
              <p:cNvSpPr>
                <a:spLocks noChangeArrowheads="1"/>
              </p:cNvSpPr>
              <p:nvPr/>
            </p:nvSpPr>
            <p:spPr bwMode="auto">
              <a:xfrm>
                <a:off x="2392" y="1517"/>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3" name="Line 111">
                <a:extLst>
                  <a:ext uri="{FF2B5EF4-FFF2-40B4-BE49-F238E27FC236}">
                    <a16:creationId xmlns:a16="http://schemas.microsoft.com/office/drawing/2014/main" id="{90008F4A-DBDB-4F0F-16D5-4E0B00CB5520}"/>
                  </a:ext>
                </a:extLst>
              </p:cNvPr>
              <p:cNvSpPr>
                <a:spLocks noChangeShapeType="1"/>
              </p:cNvSpPr>
              <p:nvPr/>
            </p:nvSpPr>
            <p:spPr bwMode="auto">
              <a:xfrm>
                <a:off x="2392" y="1521"/>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4" name="Rectangle 112">
                <a:extLst>
                  <a:ext uri="{FF2B5EF4-FFF2-40B4-BE49-F238E27FC236}">
                    <a16:creationId xmlns:a16="http://schemas.microsoft.com/office/drawing/2014/main" id="{2C15E2D8-41BF-AA72-07C5-6603550F017F}"/>
                  </a:ext>
                </a:extLst>
              </p:cNvPr>
              <p:cNvSpPr>
                <a:spLocks noChangeArrowheads="1"/>
              </p:cNvSpPr>
              <p:nvPr/>
            </p:nvSpPr>
            <p:spPr bwMode="auto">
              <a:xfrm>
                <a:off x="2392" y="1521"/>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5" name="Line 113">
                <a:extLst>
                  <a:ext uri="{FF2B5EF4-FFF2-40B4-BE49-F238E27FC236}">
                    <a16:creationId xmlns:a16="http://schemas.microsoft.com/office/drawing/2014/main" id="{72EF2FE7-32A2-9CEE-B5ED-D1938C906E98}"/>
                  </a:ext>
                </a:extLst>
              </p:cNvPr>
              <p:cNvSpPr>
                <a:spLocks noChangeShapeType="1"/>
              </p:cNvSpPr>
              <p:nvPr/>
            </p:nvSpPr>
            <p:spPr bwMode="auto">
              <a:xfrm>
                <a:off x="2392" y="1525"/>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6" name="Rectangle 114">
                <a:extLst>
                  <a:ext uri="{FF2B5EF4-FFF2-40B4-BE49-F238E27FC236}">
                    <a16:creationId xmlns:a16="http://schemas.microsoft.com/office/drawing/2014/main" id="{8302CB42-D7BD-1AF4-FF82-67EF41AFCA7A}"/>
                  </a:ext>
                </a:extLst>
              </p:cNvPr>
              <p:cNvSpPr>
                <a:spLocks noChangeArrowheads="1"/>
              </p:cNvSpPr>
              <p:nvPr/>
            </p:nvSpPr>
            <p:spPr bwMode="auto">
              <a:xfrm>
                <a:off x="2392" y="1525"/>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7" name="Line 115">
                <a:extLst>
                  <a:ext uri="{FF2B5EF4-FFF2-40B4-BE49-F238E27FC236}">
                    <a16:creationId xmlns:a16="http://schemas.microsoft.com/office/drawing/2014/main" id="{3AC2476F-FB43-F028-2702-F6D2C34FAACB}"/>
                  </a:ext>
                </a:extLst>
              </p:cNvPr>
              <p:cNvSpPr>
                <a:spLocks noChangeShapeType="1"/>
              </p:cNvSpPr>
              <p:nvPr/>
            </p:nvSpPr>
            <p:spPr bwMode="auto">
              <a:xfrm>
                <a:off x="2392" y="1609"/>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48" name="Rectangle 116">
                <a:extLst>
                  <a:ext uri="{FF2B5EF4-FFF2-40B4-BE49-F238E27FC236}">
                    <a16:creationId xmlns:a16="http://schemas.microsoft.com/office/drawing/2014/main" id="{2F6234D4-ACAF-07A3-D0C5-B1D600A4D9E0}"/>
                  </a:ext>
                </a:extLst>
              </p:cNvPr>
              <p:cNvSpPr>
                <a:spLocks noChangeArrowheads="1"/>
              </p:cNvSpPr>
              <p:nvPr/>
            </p:nvSpPr>
            <p:spPr bwMode="auto">
              <a:xfrm>
                <a:off x="2392" y="1609"/>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49" name="Line 117">
                <a:extLst>
                  <a:ext uri="{FF2B5EF4-FFF2-40B4-BE49-F238E27FC236}">
                    <a16:creationId xmlns:a16="http://schemas.microsoft.com/office/drawing/2014/main" id="{ED2E73D3-D5B9-BF13-2BCF-EA2AEDB34DFF}"/>
                  </a:ext>
                </a:extLst>
              </p:cNvPr>
              <p:cNvSpPr>
                <a:spLocks noChangeShapeType="1"/>
              </p:cNvSpPr>
              <p:nvPr/>
            </p:nvSpPr>
            <p:spPr bwMode="auto">
              <a:xfrm>
                <a:off x="2392" y="1613"/>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0" name="Rectangle 118">
                <a:extLst>
                  <a:ext uri="{FF2B5EF4-FFF2-40B4-BE49-F238E27FC236}">
                    <a16:creationId xmlns:a16="http://schemas.microsoft.com/office/drawing/2014/main" id="{AB377FE7-4A79-1B6B-C634-41838EFCC442}"/>
                  </a:ext>
                </a:extLst>
              </p:cNvPr>
              <p:cNvSpPr>
                <a:spLocks noChangeArrowheads="1"/>
              </p:cNvSpPr>
              <p:nvPr/>
            </p:nvSpPr>
            <p:spPr bwMode="auto">
              <a:xfrm>
                <a:off x="2392" y="1613"/>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1" name="Line 119">
                <a:extLst>
                  <a:ext uri="{FF2B5EF4-FFF2-40B4-BE49-F238E27FC236}">
                    <a16:creationId xmlns:a16="http://schemas.microsoft.com/office/drawing/2014/main" id="{7108C6D5-0D49-8452-7AB4-1B77EB5489E5}"/>
                  </a:ext>
                </a:extLst>
              </p:cNvPr>
              <p:cNvSpPr>
                <a:spLocks noChangeShapeType="1"/>
              </p:cNvSpPr>
              <p:nvPr/>
            </p:nvSpPr>
            <p:spPr bwMode="auto">
              <a:xfrm>
                <a:off x="2392" y="1617"/>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2" name="Rectangle 120">
                <a:extLst>
                  <a:ext uri="{FF2B5EF4-FFF2-40B4-BE49-F238E27FC236}">
                    <a16:creationId xmlns:a16="http://schemas.microsoft.com/office/drawing/2014/main" id="{754BF5B5-D198-7732-0B62-D644ECDF6D5D}"/>
                  </a:ext>
                </a:extLst>
              </p:cNvPr>
              <p:cNvSpPr>
                <a:spLocks noChangeArrowheads="1"/>
              </p:cNvSpPr>
              <p:nvPr/>
            </p:nvSpPr>
            <p:spPr bwMode="auto">
              <a:xfrm>
                <a:off x="2392" y="1617"/>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3" name="Line 121">
                <a:extLst>
                  <a:ext uri="{FF2B5EF4-FFF2-40B4-BE49-F238E27FC236}">
                    <a16:creationId xmlns:a16="http://schemas.microsoft.com/office/drawing/2014/main" id="{16F184C8-3B4F-8DD6-8229-62B588D15987}"/>
                  </a:ext>
                </a:extLst>
              </p:cNvPr>
              <p:cNvSpPr>
                <a:spLocks noChangeShapeType="1"/>
              </p:cNvSpPr>
              <p:nvPr/>
            </p:nvSpPr>
            <p:spPr bwMode="auto">
              <a:xfrm>
                <a:off x="2392" y="1621"/>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4" name="Rectangle 122">
                <a:extLst>
                  <a:ext uri="{FF2B5EF4-FFF2-40B4-BE49-F238E27FC236}">
                    <a16:creationId xmlns:a16="http://schemas.microsoft.com/office/drawing/2014/main" id="{34204CED-9103-2841-29B3-BB7F2A1487FA}"/>
                  </a:ext>
                </a:extLst>
              </p:cNvPr>
              <p:cNvSpPr>
                <a:spLocks noChangeArrowheads="1"/>
              </p:cNvSpPr>
              <p:nvPr/>
            </p:nvSpPr>
            <p:spPr bwMode="auto">
              <a:xfrm>
                <a:off x="2392" y="1621"/>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5" name="Line 123">
                <a:extLst>
                  <a:ext uri="{FF2B5EF4-FFF2-40B4-BE49-F238E27FC236}">
                    <a16:creationId xmlns:a16="http://schemas.microsoft.com/office/drawing/2014/main" id="{DAEA9351-623C-3474-4039-05409AB4EA85}"/>
                  </a:ext>
                </a:extLst>
              </p:cNvPr>
              <p:cNvSpPr>
                <a:spLocks noChangeShapeType="1"/>
              </p:cNvSpPr>
              <p:nvPr/>
            </p:nvSpPr>
            <p:spPr bwMode="auto">
              <a:xfrm>
                <a:off x="2392" y="1625"/>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6" name="Rectangle 124">
                <a:extLst>
                  <a:ext uri="{FF2B5EF4-FFF2-40B4-BE49-F238E27FC236}">
                    <a16:creationId xmlns:a16="http://schemas.microsoft.com/office/drawing/2014/main" id="{0C21582D-5DB5-A5F7-728C-BFC28CF115BF}"/>
                  </a:ext>
                </a:extLst>
              </p:cNvPr>
              <p:cNvSpPr>
                <a:spLocks noChangeArrowheads="1"/>
              </p:cNvSpPr>
              <p:nvPr/>
            </p:nvSpPr>
            <p:spPr bwMode="auto">
              <a:xfrm>
                <a:off x="2392" y="1625"/>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7" name="Line 125">
                <a:extLst>
                  <a:ext uri="{FF2B5EF4-FFF2-40B4-BE49-F238E27FC236}">
                    <a16:creationId xmlns:a16="http://schemas.microsoft.com/office/drawing/2014/main" id="{E98C3D67-E4E8-1C6E-375D-3163202224FD}"/>
                  </a:ext>
                </a:extLst>
              </p:cNvPr>
              <p:cNvSpPr>
                <a:spLocks noChangeShapeType="1"/>
              </p:cNvSpPr>
              <p:nvPr/>
            </p:nvSpPr>
            <p:spPr bwMode="auto">
              <a:xfrm>
                <a:off x="2392" y="1629"/>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58" name="Rectangle 126">
                <a:extLst>
                  <a:ext uri="{FF2B5EF4-FFF2-40B4-BE49-F238E27FC236}">
                    <a16:creationId xmlns:a16="http://schemas.microsoft.com/office/drawing/2014/main" id="{755D3858-99C6-F8E4-396D-FD99F50C12C3}"/>
                  </a:ext>
                </a:extLst>
              </p:cNvPr>
              <p:cNvSpPr>
                <a:spLocks noChangeArrowheads="1"/>
              </p:cNvSpPr>
              <p:nvPr/>
            </p:nvSpPr>
            <p:spPr bwMode="auto">
              <a:xfrm>
                <a:off x="2392" y="1629"/>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59" name="Line 127">
                <a:extLst>
                  <a:ext uri="{FF2B5EF4-FFF2-40B4-BE49-F238E27FC236}">
                    <a16:creationId xmlns:a16="http://schemas.microsoft.com/office/drawing/2014/main" id="{0904C686-1347-7C94-30B1-F1DA752BEAFB}"/>
                  </a:ext>
                </a:extLst>
              </p:cNvPr>
              <p:cNvSpPr>
                <a:spLocks noChangeShapeType="1"/>
              </p:cNvSpPr>
              <p:nvPr/>
            </p:nvSpPr>
            <p:spPr bwMode="auto">
              <a:xfrm>
                <a:off x="2392" y="1633"/>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0" name="Rectangle 128">
                <a:extLst>
                  <a:ext uri="{FF2B5EF4-FFF2-40B4-BE49-F238E27FC236}">
                    <a16:creationId xmlns:a16="http://schemas.microsoft.com/office/drawing/2014/main" id="{FAE01ECB-F746-BC65-6BDD-D24841D2515C}"/>
                  </a:ext>
                </a:extLst>
              </p:cNvPr>
              <p:cNvSpPr>
                <a:spLocks noChangeArrowheads="1"/>
              </p:cNvSpPr>
              <p:nvPr/>
            </p:nvSpPr>
            <p:spPr bwMode="auto">
              <a:xfrm>
                <a:off x="2392" y="1633"/>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1" name="Line 129">
                <a:extLst>
                  <a:ext uri="{FF2B5EF4-FFF2-40B4-BE49-F238E27FC236}">
                    <a16:creationId xmlns:a16="http://schemas.microsoft.com/office/drawing/2014/main" id="{13CA374F-7C02-BFD9-68AD-FBCF0248DFFD}"/>
                  </a:ext>
                </a:extLst>
              </p:cNvPr>
              <p:cNvSpPr>
                <a:spLocks noChangeShapeType="1"/>
              </p:cNvSpPr>
              <p:nvPr/>
            </p:nvSpPr>
            <p:spPr bwMode="auto">
              <a:xfrm>
                <a:off x="2392" y="1637"/>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2" name="Rectangle 130">
                <a:extLst>
                  <a:ext uri="{FF2B5EF4-FFF2-40B4-BE49-F238E27FC236}">
                    <a16:creationId xmlns:a16="http://schemas.microsoft.com/office/drawing/2014/main" id="{43EACEA1-3938-20DA-DC6E-D06F4D48B8CF}"/>
                  </a:ext>
                </a:extLst>
              </p:cNvPr>
              <p:cNvSpPr>
                <a:spLocks noChangeArrowheads="1"/>
              </p:cNvSpPr>
              <p:nvPr/>
            </p:nvSpPr>
            <p:spPr bwMode="auto">
              <a:xfrm>
                <a:off x="2392" y="1637"/>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3" name="Line 131">
                <a:extLst>
                  <a:ext uri="{FF2B5EF4-FFF2-40B4-BE49-F238E27FC236}">
                    <a16:creationId xmlns:a16="http://schemas.microsoft.com/office/drawing/2014/main" id="{ADCAD3DD-9592-02F9-3EE9-84E916F9E17F}"/>
                  </a:ext>
                </a:extLst>
              </p:cNvPr>
              <p:cNvSpPr>
                <a:spLocks noChangeShapeType="1"/>
              </p:cNvSpPr>
              <p:nvPr/>
            </p:nvSpPr>
            <p:spPr bwMode="auto">
              <a:xfrm>
                <a:off x="2392" y="1641"/>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4" name="Rectangle 132">
                <a:extLst>
                  <a:ext uri="{FF2B5EF4-FFF2-40B4-BE49-F238E27FC236}">
                    <a16:creationId xmlns:a16="http://schemas.microsoft.com/office/drawing/2014/main" id="{39ED2320-42B0-C266-73A6-0B1CB28D1788}"/>
                  </a:ext>
                </a:extLst>
              </p:cNvPr>
              <p:cNvSpPr>
                <a:spLocks noChangeArrowheads="1"/>
              </p:cNvSpPr>
              <p:nvPr/>
            </p:nvSpPr>
            <p:spPr bwMode="auto">
              <a:xfrm>
                <a:off x="2392" y="1641"/>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5" name="Line 133">
                <a:extLst>
                  <a:ext uri="{FF2B5EF4-FFF2-40B4-BE49-F238E27FC236}">
                    <a16:creationId xmlns:a16="http://schemas.microsoft.com/office/drawing/2014/main" id="{AA1A5965-8953-D939-F967-72DFEF73CFA7}"/>
                  </a:ext>
                </a:extLst>
              </p:cNvPr>
              <p:cNvSpPr>
                <a:spLocks noChangeShapeType="1"/>
              </p:cNvSpPr>
              <p:nvPr/>
            </p:nvSpPr>
            <p:spPr bwMode="auto">
              <a:xfrm>
                <a:off x="2392" y="1842"/>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6" name="Rectangle 134">
                <a:extLst>
                  <a:ext uri="{FF2B5EF4-FFF2-40B4-BE49-F238E27FC236}">
                    <a16:creationId xmlns:a16="http://schemas.microsoft.com/office/drawing/2014/main" id="{DC732CB1-20DE-F604-EFA3-424A09ABC329}"/>
                  </a:ext>
                </a:extLst>
              </p:cNvPr>
              <p:cNvSpPr>
                <a:spLocks noChangeArrowheads="1"/>
              </p:cNvSpPr>
              <p:nvPr/>
            </p:nvSpPr>
            <p:spPr bwMode="auto">
              <a:xfrm>
                <a:off x="2392" y="1842"/>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7" name="Line 135">
                <a:extLst>
                  <a:ext uri="{FF2B5EF4-FFF2-40B4-BE49-F238E27FC236}">
                    <a16:creationId xmlns:a16="http://schemas.microsoft.com/office/drawing/2014/main" id="{DA11A9BF-A33D-D43B-D97C-3B325E8BD0A2}"/>
                  </a:ext>
                </a:extLst>
              </p:cNvPr>
              <p:cNvSpPr>
                <a:spLocks noChangeShapeType="1"/>
              </p:cNvSpPr>
              <p:nvPr/>
            </p:nvSpPr>
            <p:spPr bwMode="auto">
              <a:xfrm>
                <a:off x="2392" y="1846"/>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68" name="Rectangle 136">
                <a:extLst>
                  <a:ext uri="{FF2B5EF4-FFF2-40B4-BE49-F238E27FC236}">
                    <a16:creationId xmlns:a16="http://schemas.microsoft.com/office/drawing/2014/main" id="{B64542DC-BFF2-CE65-02E5-5F40B34402A1}"/>
                  </a:ext>
                </a:extLst>
              </p:cNvPr>
              <p:cNvSpPr>
                <a:spLocks noChangeArrowheads="1"/>
              </p:cNvSpPr>
              <p:nvPr/>
            </p:nvSpPr>
            <p:spPr bwMode="auto">
              <a:xfrm>
                <a:off x="2392" y="1846"/>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69" name="Line 137">
                <a:extLst>
                  <a:ext uri="{FF2B5EF4-FFF2-40B4-BE49-F238E27FC236}">
                    <a16:creationId xmlns:a16="http://schemas.microsoft.com/office/drawing/2014/main" id="{B9051AFF-0ADA-A80F-5B02-3C5C98C0536C}"/>
                  </a:ext>
                </a:extLst>
              </p:cNvPr>
              <p:cNvSpPr>
                <a:spLocks noChangeShapeType="1"/>
              </p:cNvSpPr>
              <p:nvPr/>
            </p:nvSpPr>
            <p:spPr bwMode="auto">
              <a:xfrm>
                <a:off x="2392" y="1850"/>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0" name="Rectangle 138">
                <a:extLst>
                  <a:ext uri="{FF2B5EF4-FFF2-40B4-BE49-F238E27FC236}">
                    <a16:creationId xmlns:a16="http://schemas.microsoft.com/office/drawing/2014/main" id="{4277D0AF-D90C-D827-F034-DBCD26B87B60}"/>
                  </a:ext>
                </a:extLst>
              </p:cNvPr>
              <p:cNvSpPr>
                <a:spLocks noChangeArrowheads="1"/>
              </p:cNvSpPr>
              <p:nvPr/>
            </p:nvSpPr>
            <p:spPr bwMode="auto">
              <a:xfrm>
                <a:off x="2392" y="1850"/>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1" name="Line 139">
                <a:extLst>
                  <a:ext uri="{FF2B5EF4-FFF2-40B4-BE49-F238E27FC236}">
                    <a16:creationId xmlns:a16="http://schemas.microsoft.com/office/drawing/2014/main" id="{8BBC7F7E-0301-EDB7-8A99-089A997C9D84}"/>
                  </a:ext>
                </a:extLst>
              </p:cNvPr>
              <p:cNvSpPr>
                <a:spLocks noChangeShapeType="1"/>
              </p:cNvSpPr>
              <p:nvPr/>
            </p:nvSpPr>
            <p:spPr bwMode="auto">
              <a:xfrm>
                <a:off x="2392" y="1854"/>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2" name="Rectangle 140">
                <a:extLst>
                  <a:ext uri="{FF2B5EF4-FFF2-40B4-BE49-F238E27FC236}">
                    <a16:creationId xmlns:a16="http://schemas.microsoft.com/office/drawing/2014/main" id="{9BFB61CE-75FE-5278-4EAF-845910749849}"/>
                  </a:ext>
                </a:extLst>
              </p:cNvPr>
              <p:cNvSpPr>
                <a:spLocks noChangeArrowheads="1"/>
              </p:cNvSpPr>
              <p:nvPr/>
            </p:nvSpPr>
            <p:spPr bwMode="auto">
              <a:xfrm>
                <a:off x="2392" y="1854"/>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3" name="Line 141">
                <a:extLst>
                  <a:ext uri="{FF2B5EF4-FFF2-40B4-BE49-F238E27FC236}">
                    <a16:creationId xmlns:a16="http://schemas.microsoft.com/office/drawing/2014/main" id="{BA3D0936-EE4A-CAD3-9476-C4855FCEFBC2}"/>
                  </a:ext>
                </a:extLst>
              </p:cNvPr>
              <p:cNvSpPr>
                <a:spLocks noChangeShapeType="1"/>
              </p:cNvSpPr>
              <p:nvPr/>
            </p:nvSpPr>
            <p:spPr bwMode="auto">
              <a:xfrm>
                <a:off x="2392" y="1858"/>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4" name="Rectangle 142">
                <a:extLst>
                  <a:ext uri="{FF2B5EF4-FFF2-40B4-BE49-F238E27FC236}">
                    <a16:creationId xmlns:a16="http://schemas.microsoft.com/office/drawing/2014/main" id="{DECA9308-4A13-1B28-91F6-517DBB0248AF}"/>
                  </a:ext>
                </a:extLst>
              </p:cNvPr>
              <p:cNvSpPr>
                <a:spLocks noChangeArrowheads="1"/>
              </p:cNvSpPr>
              <p:nvPr/>
            </p:nvSpPr>
            <p:spPr bwMode="auto">
              <a:xfrm>
                <a:off x="2392" y="1858"/>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5" name="Line 143">
                <a:extLst>
                  <a:ext uri="{FF2B5EF4-FFF2-40B4-BE49-F238E27FC236}">
                    <a16:creationId xmlns:a16="http://schemas.microsoft.com/office/drawing/2014/main" id="{AE8036B3-0C7D-C24F-1878-2A389FFAA939}"/>
                  </a:ext>
                </a:extLst>
              </p:cNvPr>
              <p:cNvSpPr>
                <a:spLocks noChangeShapeType="1"/>
              </p:cNvSpPr>
              <p:nvPr/>
            </p:nvSpPr>
            <p:spPr bwMode="auto">
              <a:xfrm>
                <a:off x="2392" y="1862"/>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6" name="Rectangle 144">
                <a:extLst>
                  <a:ext uri="{FF2B5EF4-FFF2-40B4-BE49-F238E27FC236}">
                    <a16:creationId xmlns:a16="http://schemas.microsoft.com/office/drawing/2014/main" id="{1BA899F3-49A6-13C2-149B-193298DB3C31}"/>
                  </a:ext>
                </a:extLst>
              </p:cNvPr>
              <p:cNvSpPr>
                <a:spLocks noChangeArrowheads="1"/>
              </p:cNvSpPr>
              <p:nvPr/>
            </p:nvSpPr>
            <p:spPr bwMode="auto">
              <a:xfrm>
                <a:off x="2392" y="1862"/>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7" name="Line 145">
                <a:extLst>
                  <a:ext uri="{FF2B5EF4-FFF2-40B4-BE49-F238E27FC236}">
                    <a16:creationId xmlns:a16="http://schemas.microsoft.com/office/drawing/2014/main" id="{F68032D9-56BA-B941-4EA5-A976B6104ABF}"/>
                  </a:ext>
                </a:extLst>
              </p:cNvPr>
              <p:cNvSpPr>
                <a:spLocks noChangeShapeType="1"/>
              </p:cNvSpPr>
              <p:nvPr/>
            </p:nvSpPr>
            <p:spPr bwMode="auto">
              <a:xfrm>
                <a:off x="2392" y="1866"/>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78" name="Rectangle 146">
                <a:extLst>
                  <a:ext uri="{FF2B5EF4-FFF2-40B4-BE49-F238E27FC236}">
                    <a16:creationId xmlns:a16="http://schemas.microsoft.com/office/drawing/2014/main" id="{FC759189-ADE1-D20C-E580-41CE200C11E7}"/>
                  </a:ext>
                </a:extLst>
              </p:cNvPr>
              <p:cNvSpPr>
                <a:spLocks noChangeArrowheads="1"/>
              </p:cNvSpPr>
              <p:nvPr/>
            </p:nvSpPr>
            <p:spPr bwMode="auto">
              <a:xfrm>
                <a:off x="2392" y="1866"/>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79" name="Line 147">
                <a:extLst>
                  <a:ext uri="{FF2B5EF4-FFF2-40B4-BE49-F238E27FC236}">
                    <a16:creationId xmlns:a16="http://schemas.microsoft.com/office/drawing/2014/main" id="{FD6DA7BE-3773-09CB-7656-2A9FE8995E16}"/>
                  </a:ext>
                </a:extLst>
              </p:cNvPr>
              <p:cNvSpPr>
                <a:spLocks noChangeShapeType="1"/>
              </p:cNvSpPr>
              <p:nvPr/>
            </p:nvSpPr>
            <p:spPr bwMode="auto">
              <a:xfrm>
                <a:off x="2392" y="1870"/>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80" name="Rectangle 148">
                <a:extLst>
                  <a:ext uri="{FF2B5EF4-FFF2-40B4-BE49-F238E27FC236}">
                    <a16:creationId xmlns:a16="http://schemas.microsoft.com/office/drawing/2014/main" id="{AF2BF7CD-6B89-7388-30A9-851D582DD908}"/>
                  </a:ext>
                </a:extLst>
              </p:cNvPr>
              <p:cNvSpPr>
                <a:spLocks noChangeArrowheads="1"/>
              </p:cNvSpPr>
              <p:nvPr/>
            </p:nvSpPr>
            <p:spPr bwMode="auto">
              <a:xfrm>
                <a:off x="2392" y="1870"/>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81" name="Line 149">
                <a:extLst>
                  <a:ext uri="{FF2B5EF4-FFF2-40B4-BE49-F238E27FC236}">
                    <a16:creationId xmlns:a16="http://schemas.microsoft.com/office/drawing/2014/main" id="{8403F577-E955-DE26-E56E-26843C635259}"/>
                  </a:ext>
                </a:extLst>
              </p:cNvPr>
              <p:cNvSpPr>
                <a:spLocks noChangeShapeType="1"/>
              </p:cNvSpPr>
              <p:nvPr/>
            </p:nvSpPr>
            <p:spPr bwMode="auto">
              <a:xfrm>
                <a:off x="2392" y="187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82" name="Rectangle 150">
                <a:extLst>
                  <a:ext uri="{FF2B5EF4-FFF2-40B4-BE49-F238E27FC236}">
                    <a16:creationId xmlns:a16="http://schemas.microsoft.com/office/drawing/2014/main" id="{357651F8-EED4-81B7-86D1-53BE1BD91BCE}"/>
                  </a:ext>
                </a:extLst>
              </p:cNvPr>
              <p:cNvSpPr>
                <a:spLocks noChangeArrowheads="1"/>
              </p:cNvSpPr>
              <p:nvPr/>
            </p:nvSpPr>
            <p:spPr bwMode="auto">
              <a:xfrm>
                <a:off x="2392" y="1874"/>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83" name="Rectangle 151">
                <a:extLst>
                  <a:ext uri="{FF2B5EF4-FFF2-40B4-BE49-F238E27FC236}">
                    <a16:creationId xmlns:a16="http://schemas.microsoft.com/office/drawing/2014/main" id="{E9DECA51-8F3B-F582-8EE9-3BD25294458E}"/>
                  </a:ext>
                </a:extLst>
              </p:cNvPr>
              <p:cNvSpPr>
                <a:spLocks noChangeArrowheads="1"/>
              </p:cNvSpPr>
              <p:nvPr/>
            </p:nvSpPr>
            <p:spPr bwMode="auto">
              <a:xfrm>
                <a:off x="574" y="598"/>
                <a:ext cx="155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NOMBRE D'ADJUDICACIONS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4" name="Rectangle 152">
                <a:extLst>
                  <a:ext uri="{FF2B5EF4-FFF2-40B4-BE49-F238E27FC236}">
                    <a16:creationId xmlns:a16="http://schemas.microsoft.com/office/drawing/2014/main" id="{B48774AA-BC10-1F48-7F16-60A1CB11A9E4}"/>
                  </a:ext>
                </a:extLst>
              </p:cNvPr>
              <p:cNvSpPr>
                <a:spLocks noChangeArrowheads="1"/>
              </p:cNvSpPr>
              <p:nvPr/>
            </p:nvSpPr>
            <p:spPr bwMode="auto">
              <a:xfrm>
                <a:off x="710" y="759"/>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5" name="Rectangle 153">
                <a:extLst>
                  <a:ext uri="{FF2B5EF4-FFF2-40B4-BE49-F238E27FC236}">
                    <a16:creationId xmlns:a16="http://schemas.microsoft.com/office/drawing/2014/main" id="{FEE5779F-74DD-DB71-E195-9FF57591ED8D}"/>
                  </a:ext>
                </a:extLst>
              </p:cNvPr>
              <p:cNvSpPr>
                <a:spLocks noChangeArrowheads="1"/>
              </p:cNvSpPr>
              <p:nvPr/>
            </p:nvSpPr>
            <p:spPr bwMode="auto">
              <a:xfrm>
                <a:off x="1187" y="706"/>
                <a:ext cx="40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P.SENSE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6" name="Rectangle 154">
                <a:extLst>
                  <a:ext uri="{FF2B5EF4-FFF2-40B4-BE49-F238E27FC236}">
                    <a16:creationId xmlns:a16="http://schemas.microsoft.com/office/drawing/2014/main" id="{5BD09BC5-B4FB-ACAD-30A4-DE88362F1C10}"/>
                  </a:ext>
                </a:extLst>
              </p:cNvPr>
              <p:cNvSpPr>
                <a:spLocks noChangeArrowheads="1"/>
              </p:cNvSpPr>
              <p:nvPr/>
            </p:nvSpPr>
            <p:spPr bwMode="auto">
              <a:xfrm>
                <a:off x="1067" y="811"/>
                <a:ext cx="62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PUBLICITAT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7" name="Rectangle 155">
                <a:extLst>
                  <a:ext uri="{FF2B5EF4-FFF2-40B4-BE49-F238E27FC236}">
                    <a16:creationId xmlns:a16="http://schemas.microsoft.com/office/drawing/2014/main" id="{1EF639D0-7F97-D886-0FD8-2B67CB72B376}"/>
                  </a:ext>
                </a:extLst>
              </p:cNvPr>
              <p:cNvSpPr>
                <a:spLocks noChangeArrowheads="1"/>
              </p:cNvSpPr>
              <p:nvPr/>
            </p:nvSpPr>
            <p:spPr bwMode="auto">
              <a:xfrm>
                <a:off x="1840" y="759"/>
                <a:ext cx="44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P.OBERTS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8" name="Rectangle 156">
                <a:extLst>
                  <a:ext uri="{FF2B5EF4-FFF2-40B4-BE49-F238E27FC236}">
                    <a16:creationId xmlns:a16="http://schemas.microsoft.com/office/drawing/2014/main" id="{6C242072-65B2-8550-F6BD-78DB786D8075}"/>
                  </a:ext>
                </a:extLst>
              </p:cNvPr>
              <p:cNvSpPr>
                <a:spLocks noChangeArrowheads="1"/>
              </p:cNvSpPr>
              <p:nvPr/>
            </p:nvSpPr>
            <p:spPr bwMode="auto">
              <a:xfrm>
                <a:off x="2597" y="759"/>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9" name="Rectangle 157">
                <a:extLst>
                  <a:ext uri="{FF2B5EF4-FFF2-40B4-BE49-F238E27FC236}">
                    <a16:creationId xmlns:a16="http://schemas.microsoft.com/office/drawing/2014/main" id="{BED7203C-CDD2-268D-0789-B7F3BB946AF7}"/>
                  </a:ext>
                </a:extLst>
              </p:cNvPr>
              <p:cNvSpPr>
                <a:spLocks noChangeArrowheads="1"/>
              </p:cNvSpPr>
              <p:nvPr/>
            </p:nvSpPr>
            <p:spPr bwMode="auto">
              <a:xfrm>
                <a:off x="3141" y="706"/>
                <a:ext cx="6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P.OBERT 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0" name="Rectangle 158">
                <a:extLst>
                  <a:ext uri="{FF2B5EF4-FFF2-40B4-BE49-F238E27FC236}">
                    <a16:creationId xmlns:a16="http://schemas.microsoft.com/office/drawing/2014/main" id="{5DC70B5A-F7B8-721B-34D3-EBD99DED4FA5}"/>
                  </a:ext>
                </a:extLst>
              </p:cNvPr>
              <p:cNvSpPr>
                <a:spLocks noChangeArrowheads="1"/>
              </p:cNvSpPr>
              <p:nvPr/>
            </p:nvSpPr>
            <p:spPr bwMode="auto">
              <a:xfrm>
                <a:off x="3281" y="811"/>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1" name="Rectangle 159">
                <a:extLst>
                  <a:ext uri="{FF2B5EF4-FFF2-40B4-BE49-F238E27FC236}">
                    <a16:creationId xmlns:a16="http://schemas.microsoft.com/office/drawing/2014/main" id="{2B130713-A1C7-CE02-56B3-07E2C2011C5D}"/>
                  </a:ext>
                </a:extLst>
              </p:cNvPr>
              <p:cNvSpPr>
                <a:spLocks noChangeArrowheads="1"/>
              </p:cNvSpPr>
              <p:nvPr/>
            </p:nvSpPr>
            <p:spPr bwMode="auto">
              <a:xfrm>
                <a:off x="694" y="91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2" name="Rectangle 160">
                <a:extLst>
                  <a:ext uri="{FF2B5EF4-FFF2-40B4-BE49-F238E27FC236}">
                    <a16:creationId xmlns:a16="http://schemas.microsoft.com/office/drawing/2014/main" id="{F7734757-2C77-E8C5-EA5B-8BF770AC1BB5}"/>
                  </a:ext>
                </a:extLst>
              </p:cNvPr>
              <p:cNvSpPr>
                <a:spLocks noChangeArrowheads="1"/>
              </p:cNvSpPr>
              <p:nvPr/>
            </p:nvSpPr>
            <p:spPr bwMode="auto">
              <a:xfrm>
                <a:off x="1311" y="91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3" name="Rectangle 161">
                <a:extLst>
                  <a:ext uri="{FF2B5EF4-FFF2-40B4-BE49-F238E27FC236}">
                    <a16:creationId xmlns:a16="http://schemas.microsoft.com/office/drawing/2014/main" id="{0FEBDEFD-0C90-CEFD-9710-3CA7E7F23878}"/>
                  </a:ext>
                </a:extLst>
              </p:cNvPr>
              <p:cNvSpPr>
                <a:spLocks noChangeArrowheads="1"/>
              </p:cNvSpPr>
              <p:nvPr/>
            </p:nvSpPr>
            <p:spPr bwMode="auto">
              <a:xfrm>
                <a:off x="1972" y="91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4" name="Rectangle 162">
                <a:extLst>
                  <a:ext uri="{FF2B5EF4-FFF2-40B4-BE49-F238E27FC236}">
                    <a16:creationId xmlns:a16="http://schemas.microsoft.com/office/drawing/2014/main" id="{81824E8C-A9F3-6CB3-EFAA-A0A2DB4D141C}"/>
                  </a:ext>
                </a:extLst>
              </p:cNvPr>
              <p:cNvSpPr>
                <a:spLocks noChangeArrowheads="1"/>
              </p:cNvSpPr>
              <p:nvPr/>
            </p:nvSpPr>
            <p:spPr bwMode="auto">
              <a:xfrm>
                <a:off x="2661" y="91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5" name="Rectangle 163">
                <a:extLst>
                  <a:ext uri="{FF2B5EF4-FFF2-40B4-BE49-F238E27FC236}">
                    <a16:creationId xmlns:a16="http://schemas.microsoft.com/office/drawing/2014/main" id="{F9A81B62-251A-2FCF-CE3E-DB3E32C66659}"/>
                  </a:ext>
                </a:extLst>
              </p:cNvPr>
              <p:cNvSpPr>
                <a:spLocks noChangeArrowheads="1"/>
              </p:cNvSpPr>
              <p:nvPr/>
            </p:nvSpPr>
            <p:spPr bwMode="auto">
              <a:xfrm>
                <a:off x="3330" y="919"/>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6" name="Rectangle 164">
                <a:extLst>
                  <a:ext uri="{FF2B5EF4-FFF2-40B4-BE49-F238E27FC236}">
                    <a16:creationId xmlns:a16="http://schemas.microsoft.com/office/drawing/2014/main" id="{C5AA4417-E189-A7E6-A0F9-272745715B08}"/>
                  </a:ext>
                </a:extLst>
              </p:cNvPr>
              <p:cNvSpPr>
                <a:spLocks noChangeArrowheads="1"/>
              </p:cNvSpPr>
              <p:nvPr/>
            </p:nvSpPr>
            <p:spPr bwMode="auto">
              <a:xfrm>
                <a:off x="694" y="103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7" name="Rectangle 165">
                <a:extLst>
                  <a:ext uri="{FF2B5EF4-FFF2-40B4-BE49-F238E27FC236}">
                    <a16:creationId xmlns:a16="http://schemas.microsoft.com/office/drawing/2014/main" id="{290CD365-0213-7963-B2B7-D69B103F4FE2}"/>
                  </a:ext>
                </a:extLst>
              </p:cNvPr>
              <p:cNvSpPr>
                <a:spLocks noChangeArrowheads="1"/>
              </p:cNvSpPr>
              <p:nvPr/>
            </p:nvSpPr>
            <p:spPr bwMode="auto">
              <a:xfrm>
                <a:off x="1311" y="1035"/>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8" name="Rectangle 166">
                <a:extLst>
                  <a:ext uri="{FF2B5EF4-FFF2-40B4-BE49-F238E27FC236}">
                    <a16:creationId xmlns:a16="http://schemas.microsoft.com/office/drawing/2014/main" id="{6B0FED48-462D-C5AD-8002-B01F0E56DB5A}"/>
                  </a:ext>
                </a:extLst>
              </p:cNvPr>
              <p:cNvSpPr>
                <a:spLocks noChangeArrowheads="1"/>
              </p:cNvSpPr>
              <p:nvPr/>
            </p:nvSpPr>
            <p:spPr bwMode="auto">
              <a:xfrm>
                <a:off x="1972" y="103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9" name="Rectangle 167">
                <a:extLst>
                  <a:ext uri="{FF2B5EF4-FFF2-40B4-BE49-F238E27FC236}">
                    <a16:creationId xmlns:a16="http://schemas.microsoft.com/office/drawing/2014/main" id="{91F671D3-322A-C6ED-2825-D185F6FA1A23}"/>
                  </a:ext>
                </a:extLst>
              </p:cNvPr>
              <p:cNvSpPr>
                <a:spLocks noChangeArrowheads="1"/>
              </p:cNvSpPr>
              <p:nvPr/>
            </p:nvSpPr>
            <p:spPr bwMode="auto">
              <a:xfrm>
                <a:off x="2661" y="1035"/>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283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0" name="Rectangle 168">
                <a:extLst>
                  <a:ext uri="{FF2B5EF4-FFF2-40B4-BE49-F238E27FC236}">
                    <a16:creationId xmlns:a16="http://schemas.microsoft.com/office/drawing/2014/main" id="{0B6C6519-6AE2-E309-96EC-BFDE2E74D0FC}"/>
                  </a:ext>
                </a:extLst>
              </p:cNvPr>
              <p:cNvSpPr>
                <a:spLocks noChangeArrowheads="1"/>
              </p:cNvSpPr>
              <p:nvPr/>
            </p:nvSpPr>
            <p:spPr bwMode="auto">
              <a:xfrm>
                <a:off x="3330" y="1035"/>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1" name="Rectangle 169">
                <a:extLst>
                  <a:ext uri="{FF2B5EF4-FFF2-40B4-BE49-F238E27FC236}">
                    <a16:creationId xmlns:a16="http://schemas.microsoft.com/office/drawing/2014/main" id="{7927147F-1206-B49B-4FF0-6402310E15F5}"/>
                  </a:ext>
                </a:extLst>
              </p:cNvPr>
              <p:cNvSpPr>
                <a:spLocks noChangeArrowheads="1"/>
              </p:cNvSpPr>
              <p:nvPr/>
            </p:nvSpPr>
            <p:spPr bwMode="auto">
              <a:xfrm>
                <a:off x="694" y="1152"/>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2" name="Rectangle 170">
                <a:extLst>
                  <a:ext uri="{FF2B5EF4-FFF2-40B4-BE49-F238E27FC236}">
                    <a16:creationId xmlns:a16="http://schemas.microsoft.com/office/drawing/2014/main" id="{84B833C7-ABE9-CA42-B361-D31493F74022}"/>
                  </a:ext>
                </a:extLst>
              </p:cNvPr>
              <p:cNvSpPr>
                <a:spLocks noChangeArrowheads="1"/>
              </p:cNvSpPr>
              <p:nvPr/>
            </p:nvSpPr>
            <p:spPr bwMode="auto">
              <a:xfrm>
                <a:off x="1311" y="1152"/>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3" name="Rectangle 171">
                <a:extLst>
                  <a:ext uri="{FF2B5EF4-FFF2-40B4-BE49-F238E27FC236}">
                    <a16:creationId xmlns:a16="http://schemas.microsoft.com/office/drawing/2014/main" id="{52FEC825-FBA0-9D3B-E3D8-1BB883CDEDC7}"/>
                  </a:ext>
                </a:extLst>
              </p:cNvPr>
              <p:cNvSpPr>
                <a:spLocks noChangeArrowheads="1"/>
              </p:cNvSpPr>
              <p:nvPr/>
            </p:nvSpPr>
            <p:spPr bwMode="auto">
              <a:xfrm>
                <a:off x="1972" y="115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310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4" name="Rectangle 172">
                <a:extLst>
                  <a:ext uri="{FF2B5EF4-FFF2-40B4-BE49-F238E27FC236}">
                    <a16:creationId xmlns:a16="http://schemas.microsoft.com/office/drawing/2014/main" id="{EA0FEF46-5D2F-0245-C6AD-0B040406DB93}"/>
                  </a:ext>
                </a:extLst>
              </p:cNvPr>
              <p:cNvSpPr>
                <a:spLocks noChangeArrowheads="1"/>
              </p:cNvSpPr>
              <p:nvPr/>
            </p:nvSpPr>
            <p:spPr bwMode="auto">
              <a:xfrm>
                <a:off x="2661" y="1152"/>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5" name="Rectangle 173">
                <a:extLst>
                  <a:ext uri="{FF2B5EF4-FFF2-40B4-BE49-F238E27FC236}">
                    <a16:creationId xmlns:a16="http://schemas.microsoft.com/office/drawing/2014/main" id="{D9683201-DAAE-B5E4-5498-3D1DE8B6F410}"/>
                  </a:ext>
                </a:extLst>
              </p:cNvPr>
              <p:cNvSpPr>
                <a:spLocks noChangeArrowheads="1"/>
              </p:cNvSpPr>
              <p:nvPr/>
            </p:nvSpPr>
            <p:spPr bwMode="auto">
              <a:xfrm>
                <a:off x="3330" y="1152"/>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6" name="Rectangle 174">
                <a:extLst>
                  <a:ext uri="{FF2B5EF4-FFF2-40B4-BE49-F238E27FC236}">
                    <a16:creationId xmlns:a16="http://schemas.microsoft.com/office/drawing/2014/main" id="{22DB2228-8FDB-10AC-3261-3E3F3531D7E3}"/>
                  </a:ext>
                </a:extLst>
              </p:cNvPr>
              <p:cNvSpPr>
                <a:spLocks noChangeArrowheads="1"/>
              </p:cNvSpPr>
              <p:nvPr/>
            </p:nvSpPr>
            <p:spPr bwMode="auto">
              <a:xfrm>
                <a:off x="694" y="126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7" name="Rectangle 175">
                <a:extLst>
                  <a:ext uri="{FF2B5EF4-FFF2-40B4-BE49-F238E27FC236}">
                    <a16:creationId xmlns:a16="http://schemas.microsoft.com/office/drawing/2014/main" id="{B1CF79CC-5867-F238-BCFD-F80B1A3A6BB9}"/>
                  </a:ext>
                </a:extLst>
              </p:cNvPr>
              <p:cNvSpPr>
                <a:spLocks noChangeArrowheads="1"/>
              </p:cNvSpPr>
              <p:nvPr/>
            </p:nvSpPr>
            <p:spPr bwMode="auto">
              <a:xfrm>
                <a:off x="1311" y="126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8" name="Rectangle 176">
                <a:extLst>
                  <a:ext uri="{FF2B5EF4-FFF2-40B4-BE49-F238E27FC236}">
                    <a16:creationId xmlns:a16="http://schemas.microsoft.com/office/drawing/2014/main" id="{7D3FC703-EDAC-BBEF-2CF3-5E7A7F449AAB}"/>
                  </a:ext>
                </a:extLst>
              </p:cNvPr>
              <p:cNvSpPr>
                <a:spLocks noChangeArrowheads="1"/>
              </p:cNvSpPr>
              <p:nvPr/>
            </p:nvSpPr>
            <p:spPr bwMode="auto">
              <a:xfrm>
                <a:off x="1972" y="126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9" name="Rectangle 177">
                <a:extLst>
                  <a:ext uri="{FF2B5EF4-FFF2-40B4-BE49-F238E27FC236}">
                    <a16:creationId xmlns:a16="http://schemas.microsoft.com/office/drawing/2014/main" id="{FB57A645-3EEA-8D04-2200-282EC541644F}"/>
                  </a:ext>
                </a:extLst>
              </p:cNvPr>
              <p:cNvSpPr>
                <a:spLocks noChangeArrowheads="1"/>
              </p:cNvSpPr>
              <p:nvPr/>
            </p:nvSpPr>
            <p:spPr bwMode="auto">
              <a:xfrm>
                <a:off x="2661" y="1268"/>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0" name="Rectangle 178">
                <a:extLst>
                  <a:ext uri="{FF2B5EF4-FFF2-40B4-BE49-F238E27FC236}">
                    <a16:creationId xmlns:a16="http://schemas.microsoft.com/office/drawing/2014/main" id="{45465111-6159-B53F-3AB8-191D58877974}"/>
                  </a:ext>
                </a:extLst>
              </p:cNvPr>
              <p:cNvSpPr>
                <a:spLocks noChangeArrowheads="1"/>
              </p:cNvSpPr>
              <p:nvPr/>
            </p:nvSpPr>
            <p:spPr bwMode="auto">
              <a:xfrm>
                <a:off x="3330" y="1268"/>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1" name="Rectangle 179">
                <a:extLst>
                  <a:ext uri="{FF2B5EF4-FFF2-40B4-BE49-F238E27FC236}">
                    <a16:creationId xmlns:a16="http://schemas.microsoft.com/office/drawing/2014/main" id="{C4E092CC-F5AD-EC5F-8516-E525A829D551}"/>
                  </a:ext>
                </a:extLst>
              </p:cNvPr>
              <p:cNvSpPr>
                <a:spLocks noChangeArrowheads="1"/>
              </p:cNvSpPr>
              <p:nvPr/>
            </p:nvSpPr>
            <p:spPr bwMode="auto">
              <a:xfrm>
                <a:off x="694" y="138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2" name="Rectangle 180">
                <a:extLst>
                  <a:ext uri="{FF2B5EF4-FFF2-40B4-BE49-F238E27FC236}">
                    <a16:creationId xmlns:a16="http://schemas.microsoft.com/office/drawing/2014/main" id="{E597D078-CA2C-74BE-4FBD-633156A485F7}"/>
                  </a:ext>
                </a:extLst>
              </p:cNvPr>
              <p:cNvSpPr>
                <a:spLocks noChangeArrowheads="1"/>
              </p:cNvSpPr>
              <p:nvPr/>
            </p:nvSpPr>
            <p:spPr bwMode="auto">
              <a:xfrm>
                <a:off x="1311" y="138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3" name="Rectangle 181">
                <a:extLst>
                  <a:ext uri="{FF2B5EF4-FFF2-40B4-BE49-F238E27FC236}">
                    <a16:creationId xmlns:a16="http://schemas.microsoft.com/office/drawing/2014/main" id="{B69CBF34-1B52-5A8E-6607-C5A0986E5C99}"/>
                  </a:ext>
                </a:extLst>
              </p:cNvPr>
              <p:cNvSpPr>
                <a:spLocks noChangeArrowheads="1"/>
              </p:cNvSpPr>
              <p:nvPr/>
            </p:nvSpPr>
            <p:spPr bwMode="auto">
              <a:xfrm>
                <a:off x="1972" y="138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276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4" name="Rectangle 182">
                <a:extLst>
                  <a:ext uri="{FF2B5EF4-FFF2-40B4-BE49-F238E27FC236}">
                    <a16:creationId xmlns:a16="http://schemas.microsoft.com/office/drawing/2014/main" id="{381B7D2D-8129-DA36-924E-3331D65E5B78}"/>
                  </a:ext>
                </a:extLst>
              </p:cNvPr>
              <p:cNvSpPr>
                <a:spLocks noChangeArrowheads="1"/>
              </p:cNvSpPr>
              <p:nvPr/>
            </p:nvSpPr>
            <p:spPr bwMode="auto">
              <a:xfrm>
                <a:off x="2661" y="1384"/>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5" name="Rectangle 183">
                <a:extLst>
                  <a:ext uri="{FF2B5EF4-FFF2-40B4-BE49-F238E27FC236}">
                    <a16:creationId xmlns:a16="http://schemas.microsoft.com/office/drawing/2014/main" id="{7E84FDFF-6ED3-6F3F-33A2-CF25E11DB318}"/>
                  </a:ext>
                </a:extLst>
              </p:cNvPr>
              <p:cNvSpPr>
                <a:spLocks noChangeArrowheads="1"/>
              </p:cNvSpPr>
              <p:nvPr/>
            </p:nvSpPr>
            <p:spPr bwMode="auto">
              <a:xfrm>
                <a:off x="3330" y="1384"/>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6" name="Rectangle 184">
                <a:extLst>
                  <a:ext uri="{FF2B5EF4-FFF2-40B4-BE49-F238E27FC236}">
                    <a16:creationId xmlns:a16="http://schemas.microsoft.com/office/drawing/2014/main" id="{68D37D8E-0728-96EE-DA48-23A77C6B8540}"/>
                  </a:ext>
                </a:extLst>
              </p:cNvPr>
              <p:cNvSpPr>
                <a:spLocks noChangeArrowheads="1"/>
              </p:cNvSpPr>
              <p:nvPr/>
            </p:nvSpPr>
            <p:spPr bwMode="auto">
              <a:xfrm>
                <a:off x="694" y="150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7" name="Rectangle 185">
                <a:extLst>
                  <a:ext uri="{FF2B5EF4-FFF2-40B4-BE49-F238E27FC236}">
                    <a16:creationId xmlns:a16="http://schemas.microsoft.com/office/drawing/2014/main" id="{9723E3C2-1B5A-3D9A-B4E6-B3A4E2E8C6DC}"/>
                  </a:ext>
                </a:extLst>
              </p:cNvPr>
              <p:cNvSpPr>
                <a:spLocks noChangeArrowheads="1"/>
              </p:cNvSpPr>
              <p:nvPr/>
            </p:nvSpPr>
            <p:spPr bwMode="auto">
              <a:xfrm>
                <a:off x="1311" y="150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8" name="Rectangle 186">
                <a:extLst>
                  <a:ext uri="{FF2B5EF4-FFF2-40B4-BE49-F238E27FC236}">
                    <a16:creationId xmlns:a16="http://schemas.microsoft.com/office/drawing/2014/main" id="{424B0BE3-2867-EDC1-C050-0BCDAFEF20FA}"/>
                  </a:ext>
                </a:extLst>
              </p:cNvPr>
              <p:cNvSpPr>
                <a:spLocks noChangeArrowheads="1"/>
              </p:cNvSpPr>
              <p:nvPr/>
            </p:nvSpPr>
            <p:spPr bwMode="auto">
              <a:xfrm>
                <a:off x="1972" y="150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9" name="Rectangle 187">
                <a:extLst>
                  <a:ext uri="{FF2B5EF4-FFF2-40B4-BE49-F238E27FC236}">
                    <a16:creationId xmlns:a16="http://schemas.microsoft.com/office/drawing/2014/main" id="{D3DBE917-4474-E8FD-9DF4-EA9D17A6A3C1}"/>
                  </a:ext>
                </a:extLst>
              </p:cNvPr>
              <p:cNvSpPr>
                <a:spLocks noChangeArrowheads="1"/>
              </p:cNvSpPr>
              <p:nvPr/>
            </p:nvSpPr>
            <p:spPr bwMode="auto">
              <a:xfrm>
                <a:off x="2661" y="1501"/>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0" name="Rectangle 188">
                <a:extLst>
                  <a:ext uri="{FF2B5EF4-FFF2-40B4-BE49-F238E27FC236}">
                    <a16:creationId xmlns:a16="http://schemas.microsoft.com/office/drawing/2014/main" id="{BB0205BC-1517-8394-6242-161E2CE96E5C}"/>
                  </a:ext>
                </a:extLst>
              </p:cNvPr>
              <p:cNvSpPr>
                <a:spLocks noChangeArrowheads="1"/>
              </p:cNvSpPr>
              <p:nvPr/>
            </p:nvSpPr>
            <p:spPr bwMode="auto">
              <a:xfrm>
                <a:off x="3330" y="1501"/>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1" name="Rectangle 189">
                <a:extLst>
                  <a:ext uri="{FF2B5EF4-FFF2-40B4-BE49-F238E27FC236}">
                    <a16:creationId xmlns:a16="http://schemas.microsoft.com/office/drawing/2014/main" id="{B5E4B76F-BF03-2E30-289D-C6B56FC53C91}"/>
                  </a:ext>
                </a:extLst>
              </p:cNvPr>
              <p:cNvSpPr>
                <a:spLocks noChangeArrowheads="1"/>
              </p:cNvSpPr>
              <p:nvPr/>
            </p:nvSpPr>
            <p:spPr bwMode="auto">
              <a:xfrm>
                <a:off x="694" y="161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2" name="Rectangle 190">
                <a:extLst>
                  <a:ext uri="{FF2B5EF4-FFF2-40B4-BE49-F238E27FC236}">
                    <a16:creationId xmlns:a16="http://schemas.microsoft.com/office/drawing/2014/main" id="{B6325F59-CC06-01B4-BDD2-88960BA9D755}"/>
                  </a:ext>
                </a:extLst>
              </p:cNvPr>
              <p:cNvSpPr>
                <a:spLocks noChangeArrowheads="1"/>
              </p:cNvSpPr>
              <p:nvPr/>
            </p:nvSpPr>
            <p:spPr bwMode="auto">
              <a:xfrm>
                <a:off x="1311" y="161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3" name="Rectangle 191">
                <a:extLst>
                  <a:ext uri="{FF2B5EF4-FFF2-40B4-BE49-F238E27FC236}">
                    <a16:creationId xmlns:a16="http://schemas.microsoft.com/office/drawing/2014/main" id="{B2725A85-A528-C3B5-7421-FF8FF9B2B59B}"/>
                  </a:ext>
                </a:extLst>
              </p:cNvPr>
              <p:cNvSpPr>
                <a:spLocks noChangeArrowheads="1"/>
              </p:cNvSpPr>
              <p:nvPr/>
            </p:nvSpPr>
            <p:spPr bwMode="auto">
              <a:xfrm>
                <a:off x="1972" y="161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4" name="Rectangle 192">
                <a:extLst>
                  <a:ext uri="{FF2B5EF4-FFF2-40B4-BE49-F238E27FC236}">
                    <a16:creationId xmlns:a16="http://schemas.microsoft.com/office/drawing/2014/main" id="{75419F83-9523-F9AE-5FAC-634BA566E7B8}"/>
                  </a:ext>
                </a:extLst>
              </p:cNvPr>
              <p:cNvSpPr>
                <a:spLocks noChangeArrowheads="1"/>
              </p:cNvSpPr>
              <p:nvPr/>
            </p:nvSpPr>
            <p:spPr bwMode="auto">
              <a:xfrm>
                <a:off x="2661" y="1617"/>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5" name="Rectangle 193">
                <a:extLst>
                  <a:ext uri="{FF2B5EF4-FFF2-40B4-BE49-F238E27FC236}">
                    <a16:creationId xmlns:a16="http://schemas.microsoft.com/office/drawing/2014/main" id="{46BD7F1F-3863-612B-3A50-5E9AA6C8F7A4}"/>
                  </a:ext>
                </a:extLst>
              </p:cNvPr>
              <p:cNvSpPr>
                <a:spLocks noChangeArrowheads="1"/>
              </p:cNvSpPr>
              <p:nvPr/>
            </p:nvSpPr>
            <p:spPr bwMode="auto">
              <a:xfrm>
                <a:off x="3330" y="1617"/>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6" name="Rectangle 194">
                <a:extLst>
                  <a:ext uri="{FF2B5EF4-FFF2-40B4-BE49-F238E27FC236}">
                    <a16:creationId xmlns:a16="http://schemas.microsoft.com/office/drawing/2014/main" id="{0957C16A-F0FE-68D9-A7F6-F49E80B5EF9B}"/>
                  </a:ext>
                </a:extLst>
              </p:cNvPr>
              <p:cNvSpPr>
                <a:spLocks noChangeArrowheads="1"/>
              </p:cNvSpPr>
              <p:nvPr/>
            </p:nvSpPr>
            <p:spPr bwMode="auto">
              <a:xfrm>
                <a:off x="694" y="173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7" name="Rectangle 195">
                <a:extLst>
                  <a:ext uri="{FF2B5EF4-FFF2-40B4-BE49-F238E27FC236}">
                    <a16:creationId xmlns:a16="http://schemas.microsoft.com/office/drawing/2014/main" id="{183882A5-CAE7-B920-ADAE-D0B32983548D}"/>
                  </a:ext>
                </a:extLst>
              </p:cNvPr>
              <p:cNvSpPr>
                <a:spLocks noChangeArrowheads="1"/>
              </p:cNvSpPr>
              <p:nvPr/>
            </p:nvSpPr>
            <p:spPr bwMode="auto">
              <a:xfrm>
                <a:off x="1275" y="173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8" name="Rectangle 196">
                <a:extLst>
                  <a:ext uri="{FF2B5EF4-FFF2-40B4-BE49-F238E27FC236}">
                    <a16:creationId xmlns:a16="http://schemas.microsoft.com/office/drawing/2014/main" id="{185C7D3C-4CF8-F8D6-B02C-02C5A1CDBBE3}"/>
                  </a:ext>
                </a:extLst>
              </p:cNvPr>
              <p:cNvSpPr>
                <a:spLocks noChangeArrowheads="1"/>
              </p:cNvSpPr>
              <p:nvPr/>
            </p:nvSpPr>
            <p:spPr bwMode="auto">
              <a:xfrm>
                <a:off x="1960" y="173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387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9" name="Rectangle 197">
                <a:extLst>
                  <a:ext uri="{FF2B5EF4-FFF2-40B4-BE49-F238E27FC236}">
                    <a16:creationId xmlns:a16="http://schemas.microsoft.com/office/drawing/2014/main" id="{E6306F3C-5661-50C8-73D1-CA0BA4D53CF6}"/>
                  </a:ext>
                </a:extLst>
              </p:cNvPr>
              <p:cNvSpPr>
                <a:spLocks noChangeArrowheads="1"/>
              </p:cNvSpPr>
              <p:nvPr/>
            </p:nvSpPr>
            <p:spPr bwMode="auto">
              <a:xfrm>
                <a:off x="2661" y="1733"/>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526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0" name="Rectangle 198">
                <a:extLst>
                  <a:ext uri="{FF2B5EF4-FFF2-40B4-BE49-F238E27FC236}">
                    <a16:creationId xmlns:a16="http://schemas.microsoft.com/office/drawing/2014/main" id="{A41BDB25-16DB-0179-7684-A1B85D5EF3F9}"/>
                  </a:ext>
                </a:extLst>
              </p:cNvPr>
              <p:cNvSpPr>
                <a:spLocks noChangeArrowheads="1"/>
              </p:cNvSpPr>
              <p:nvPr/>
            </p:nvSpPr>
            <p:spPr bwMode="auto">
              <a:xfrm>
                <a:off x="3330" y="1733"/>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1" name="Rectangle 199">
                <a:extLst>
                  <a:ext uri="{FF2B5EF4-FFF2-40B4-BE49-F238E27FC236}">
                    <a16:creationId xmlns:a16="http://schemas.microsoft.com/office/drawing/2014/main" id="{42E410C8-90EA-27B6-7B1C-34C909223D93}"/>
                  </a:ext>
                </a:extLst>
              </p:cNvPr>
              <p:cNvSpPr>
                <a:spLocks noChangeArrowheads="1"/>
              </p:cNvSpPr>
              <p:nvPr/>
            </p:nvSpPr>
            <p:spPr bwMode="auto">
              <a:xfrm>
                <a:off x="694" y="185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2" name="Rectangle 200">
                <a:extLst>
                  <a:ext uri="{FF2B5EF4-FFF2-40B4-BE49-F238E27FC236}">
                    <a16:creationId xmlns:a16="http://schemas.microsoft.com/office/drawing/2014/main" id="{133372D6-459C-7F0C-EDB5-0BF40BCB4948}"/>
                  </a:ext>
                </a:extLst>
              </p:cNvPr>
              <p:cNvSpPr>
                <a:spLocks noChangeArrowheads="1"/>
              </p:cNvSpPr>
              <p:nvPr/>
            </p:nvSpPr>
            <p:spPr bwMode="auto">
              <a:xfrm>
                <a:off x="1275" y="185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3" name="Rectangle 201">
                <a:extLst>
                  <a:ext uri="{FF2B5EF4-FFF2-40B4-BE49-F238E27FC236}">
                    <a16:creationId xmlns:a16="http://schemas.microsoft.com/office/drawing/2014/main" id="{7CEC2C93-16BC-ED26-6122-7BFE8AFB6897}"/>
                  </a:ext>
                </a:extLst>
              </p:cNvPr>
              <p:cNvSpPr>
                <a:spLocks noChangeArrowheads="1"/>
              </p:cNvSpPr>
              <p:nvPr/>
            </p:nvSpPr>
            <p:spPr bwMode="auto">
              <a:xfrm>
                <a:off x="1960" y="185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34" name="Rectangle 202">
                <a:extLst>
                  <a:ext uri="{FF2B5EF4-FFF2-40B4-BE49-F238E27FC236}">
                    <a16:creationId xmlns:a16="http://schemas.microsoft.com/office/drawing/2014/main" id="{3650822F-E0D4-4731-C165-B1A94A76B3D8}"/>
                  </a:ext>
                </a:extLst>
              </p:cNvPr>
              <p:cNvSpPr>
                <a:spLocks noChangeArrowheads="1"/>
              </p:cNvSpPr>
              <p:nvPr/>
            </p:nvSpPr>
            <p:spPr bwMode="auto">
              <a:xfrm>
                <a:off x="2661" y="1850"/>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516</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435" name="Rectangle 203">
                <a:extLst>
                  <a:ext uri="{FF2B5EF4-FFF2-40B4-BE49-F238E27FC236}">
                    <a16:creationId xmlns:a16="http://schemas.microsoft.com/office/drawing/2014/main" id="{F21CB049-CC66-C893-948A-3D2C47A113AB}"/>
                  </a:ext>
                </a:extLst>
              </p:cNvPr>
              <p:cNvSpPr>
                <a:spLocks noChangeArrowheads="1"/>
              </p:cNvSpPr>
              <p:nvPr/>
            </p:nvSpPr>
            <p:spPr bwMode="auto">
              <a:xfrm>
                <a:off x="3330" y="1850"/>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6" name="Line 204">
                <a:extLst>
                  <a:ext uri="{FF2B5EF4-FFF2-40B4-BE49-F238E27FC236}">
                    <a16:creationId xmlns:a16="http://schemas.microsoft.com/office/drawing/2014/main" id="{24B0D6DA-C118-CBA1-17CC-05A0DBB84538}"/>
                  </a:ext>
                </a:extLst>
              </p:cNvPr>
              <p:cNvSpPr>
                <a:spLocks noChangeShapeType="1"/>
              </p:cNvSpPr>
              <p:nvPr/>
            </p:nvSpPr>
            <p:spPr bwMode="auto">
              <a:xfrm>
                <a:off x="558" y="698"/>
                <a:ext cx="0" cy="12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grpSp>
        <p:sp>
          <p:nvSpPr>
            <p:cNvPr id="6" name="Rectangle 206">
              <a:extLst>
                <a:ext uri="{FF2B5EF4-FFF2-40B4-BE49-F238E27FC236}">
                  <a16:creationId xmlns:a16="http://schemas.microsoft.com/office/drawing/2014/main" id="{668B8049-D67D-41F6-C34D-C2C8718F5B50}"/>
                </a:ext>
              </a:extLst>
            </p:cNvPr>
            <p:cNvSpPr>
              <a:spLocks noChangeArrowheads="1"/>
            </p:cNvSpPr>
            <p:nvPr/>
          </p:nvSpPr>
          <p:spPr bwMode="auto">
            <a:xfrm>
              <a:off x="558" y="698"/>
              <a:ext cx="4" cy="1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 name="Line 207">
              <a:extLst>
                <a:ext uri="{FF2B5EF4-FFF2-40B4-BE49-F238E27FC236}">
                  <a16:creationId xmlns:a16="http://schemas.microsoft.com/office/drawing/2014/main" id="{786FA6DD-4F37-D0D2-7F37-32BF87EE8B1A}"/>
                </a:ext>
              </a:extLst>
            </p:cNvPr>
            <p:cNvSpPr>
              <a:spLocks noChangeShapeType="1"/>
            </p:cNvSpPr>
            <p:nvPr/>
          </p:nvSpPr>
          <p:spPr bwMode="auto">
            <a:xfrm>
              <a:off x="1015"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9" name="Rectangle 208">
              <a:extLst>
                <a:ext uri="{FF2B5EF4-FFF2-40B4-BE49-F238E27FC236}">
                  <a16:creationId xmlns:a16="http://schemas.microsoft.com/office/drawing/2014/main" id="{A66195A4-2FDA-C1F3-1BB6-43D243B1465B}"/>
                </a:ext>
              </a:extLst>
            </p:cNvPr>
            <p:cNvSpPr>
              <a:spLocks noChangeArrowheads="1"/>
            </p:cNvSpPr>
            <p:nvPr/>
          </p:nvSpPr>
          <p:spPr bwMode="auto">
            <a:xfrm>
              <a:off x="1015"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Line 209">
              <a:extLst>
                <a:ext uri="{FF2B5EF4-FFF2-40B4-BE49-F238E27FC236}">
                  <a16:creationId xmlns:a16="http://schemas.microsoft.com/office/drawing/2014/main" id="{84329DF7-E242-A307-4AF1-4FB4CBF8FF00}"/>
                </a:ext>
              </a:extLst>
            </p:cNvPr>
            <p:cNvSpPr>
              <a:spLocks noChangeShapeType="1"/>
            </p:cNvSpPr>
            <p:nvPr/>
          </p:nvSpPr>
          <p:spPr bwMode="auto">
            <a:xfrm>
              <a:off x="1695"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2" name="Rectangle 210">
              <a:extLst>
                <a:ext uri="{FF2B5EF4-FFF2-40B4-BE49-F238E27FC236}">
                  <a16:creationId xmlns:a16="http://schemas.microsoft.com/office/drawing/2014/main" id="{FC7B025D-C492-3F72-D4CA-81E064986A6B}"/>
                </a:ext>
              </a:extLst>
            </p:cNvPr>
            <p:cNvSpPr>
              <a:spLocks noChangeArrowheads="1"/>
            </p:cNvSpPr>
            <p:nvPr/>
          </p:nvSpPr>
          <p:spPr bwMode="auto">
            <a:xfrm>
              <a:off x="1695"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Line 211">
              <a:extLst>
                <a:ext uri="{FF2B5EF4-FFF2-40B4-BE49-F238E27FC236}">
                  <a16:creationId xmlns:a16="http://schemas.microsoft.com/office/drawing/2014/main" id="{0C0EE822-7C4D-0466-3C14-D0BB9291FAE0}"/>
                </a:ext>
              </a:extLst>
            </p:cNvPr>
            <p:cNvSpPr>
              <a:spLocks noChangeShapeType="1"/>
            </p:cNvSpPr>
            <p:nvPr/>
          </p:nvSpPr>
          <p:spPr bwMode="auto">
            <a:xfrm>
              <a:off x="2388"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 name="Rectangle 212">
              <a:extLst>
                <a:ext uri="{FF2B5EF4-FFF2-40B4-BE49-F238E27FC236}">
                  <a16:creationId xmlns:a16="http://schemas.microsoft.com/office/drawing/2014/main" id="{A3BBFFEC-C0E5-DBB9-9868-7E1FDBC49346}"/>
                </a:ext>
              </a:extLst>
            </p:cNvPr>
            <p:cNvSpPr>
              <a:spLocks noChangeArrowheads="1"/>
            </p:cNvSpPr>
            <p:nvPr/>
          </p:nvSpPr>
          <p:spPr bwMode="auto">
            <a:xfrm>
              <a:off x="2388"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Line 213">
              <a:extLst>
                <a:ext uri="{FF2B5EF4-FFF2-40B4-BE49-F238E27FC236}">
                  <a16:creationId xmlns:a16="http://schemas.microsoft.com/office/drawing/2014/main" id="{8CBA3C14-D5B9-55D2-DF0E-7D57922EC378}"/>
                </a:ext>
              </a:extLst>
            </p:cNvPr>
            <p:cNvSpPr>
              <a:spLocks noChangeShapeType="1"/>
            </p:cNvSpPr>
            <p:nvPr/>
          </p:nvSpPr>
          <p:spPr bwMode="auto">
            <a:xfrm>
              <a:off x="3073"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 name="Rectangle 214">
              <a:extLst>
                <a:ext uri="{FF2B5EF4-FFF2-40B4-BE49-F238E27FC236}">
                  <a16:creationId xmlns:a16="http://schemas.microsoft.com/office/drawing/2014/main" id="{0B0ACE4B-0D2F-4584-4D86-0F00225FCB43}"/>
                </a:ext>
              </a:extLst>
            </p:cNvPr>
            <p:cNvSpPr>
              <a:spLocks noChangeArrowheads="1"/>
            </p:cNvSpPr>
            <p:nvPr/>
          </p:nvSpPr>
          <p:spPr bwMode="auto">
            <a:xfrm>
              <a:off x="3073"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 name="Line 215">
              <a:extLst>
                <a:ext uri="{FF2B5EF4-FFF2-40B4-BE49-F238E27FC236}">
                  <a16:creationId xmlns:a16="http://schemas.microsoft.com/office/drawing/2014/main" id="{9B60F3A7-3DED-EC05-35A7-CC89B0DC0ADD}"/>
                </a:ext>
              </a:extLst>
            </p:cNvPr>
            <p:cNvSpPr>
              <a:spLocks noChangeShapeType="1"/>
            </p:cNvSpPr>
            <p:nvPr/>
          </p:nvSpPr>
          <p:spPr bwMode="auto">
            <a:xfrm>
              <a:off x="3758" y="702"/>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9" name="Rectangle 216">
              <a:extLst>
                <a:ext uri="{FF2B5EF4-FFF2-40B4-BE49-F238E27FC236}">
                  <a16:creationId xmlns:a16="http://schemas.microsoft.com/office/drawing/2014/main" id="{25BF0BA7-1B27-38A6-CBBA-DFB2F96D8D3F}"/>
                </a:ext>
              </a:extLst>
            </p:cNvPr>
            <p:cNvSpPr>
              <a:spLocks noChangeArrowheads="1"/>
            </p:cNvSpPr>
            <p:nvPr/>
          </p:nvSpPr>
          <p:spPr bwMode="auto">
            <a:xfrm>
              <a:off x="3758" y="702"/>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0" name="Line 217">
              <a:extLst>
                <a:ext uri="{FF2B5EF4-FFF2-40B4-BE49-F238E27FC236}">
                  <a16:creationId xmlns:a16="http://schemas.microsoft.com/office/drawing/2014/main" id="{07134D4D-5816-3C62-5674-940076017387}"/>
                </a:ext>
              </a:extLst>
            </p:cNvPr>
            <p:cNvSpPr>
              <a:spLocks noChangeShapeType="1"/>
            </p:cNvSpPr>
            <p:nvPr/>
          </p:nvSpPr>
          <p:spPr bwMode="auto">
            <a:xfrm>
              <a:off x="562" y="698"/>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1" name="Rectangle 218">
              <a:extLst>
                <a:ext uri="{FF2B5EF4-FFF2-40B4-BE49-F238E27FC236}">
                  <a16:creationId xmlns:a16="http://schemas.microsoft.com/office/drawing/2014/main" id="{DF9F9E9F-DA28-08EA-A767-71D2B813EAB4}"/>
                </a:ext>
              </a:extLst>
            </p:cNvPr>
            <p:cNvSpPr>
              <a:spLocks noChangeArrowheads="1"/>
            </p:cNvSpPr>
            <p:nvPr/>
          </p:nvSpPr>
          <p:spPr bwMode="auto">
            <a:xfrm>
              <a:off x="562" y="698"/>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 name="Line 219">
              <a:extLst>
                <a:ext uri="{FF2B5EF4-FFF2-40B4-BE49-F238E27FC236}">
                  <a16:creationId xmlns:a16="http://schemas.microsoft.com/office/drawing/2014/main" id="{80347EFF-C90E-94BD-BD63-8B37B4A9BDE5}"/>
                </a:ext>
              </a:extLst>
            </p:cNvPr>
            <p:cNvSpPr>
              <a:spLocks noChangeShapeType="1"/>
            </p:cNvSpPr>
            <p:nvPr/>
          </p:nvSpPr>
          <p:spPr bwMode="auto">
            <a:xfrm>
              <a:off x="562" y="907"/>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 name="Rectangle 220">
              <a:extLst>
                <a:ext uri="{FF2B5EF4-FFF2-40B4-BE49-F238E27FC236}">
                  <a16:creationId xmlns:a16="http://schemas.microsoft.com/office/drawing/2014/main" id="{9D9DE803-54EC-0E16-FC54-551D0E82BA50}"/>
                </a:ext>
              </a:extLst>
            </p:cNvPr>
            <p:cNvSpPr>
              <a:spLocks noChangeArrowheads="1"/>
            </p:cNvSpPr>
            <p:nvPr/>
          </p:nvSpPr>
          <p:spPr bwMode="auto">
            <a:xfrm>
              <a:off x="562" y="907"/>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 name="Line 221">
              <a:extLst>
                <a:ext uri="{FF2B5EF4-FFF2-40B4-BE49-F238E27FC236}">
                  <a16:creationId xmlns:a16="http://schemas.microsoft.com/office/drawing/2014/main" id="{CA2EF0B2-008B-70CF-0C11-1E0A480741BC}"/>
                </a:ext>
              </a:extLst>
            </p:cNvPr>
            <p:cNvSpPr>
              <a:spLocks noChangeShapeType="1"/>
            </p:cNvSpPr>
            <p:nvPr/>
          </p:nvSpPr>
          <p:spPr bwMode="auto">
            <a:xfrm>
              <a:off x="562" y="1023"/>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 name="Rectangle 222">
              <a:extLst>
                <a:ext uri="{FF2B5EF4-FFF2-40B4-BE49-F238E27FC236}">
                  <a16:creationId xmlns:a16="http://schemas.microsoft.com/office/drawing/2014/main" id="{469CADA2-60F9-604D-4560-928FF225A3BE}"/>
                </a:ext>
              </a:extLst>
            </p:cNvPr>
            <p:cNvSpPr>
              <a:spLocks noChangeArrowheads="1"/>
            </p:cNvSpPr>
            <p:nvPr/>
          </p:nvSpPr>
          <p:spPr bwMode="auto">
            <a:xfrm>
              <a:off x="562" y="1023"/>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 name="Line 223">
              <a:extLst>
                <a:ext uri="{FF2B5EF4-FFF2-40B4-BE49-F238E27FC236}">
                  <a16:creationId xmlns:a16="http://schemas.microsoft.com/office/drawing/2014/main" id="{C37D4F0B-2BF0-E2DA-A845-72AAAF5F269E}"/>
                </a:ext>
              </a:extLst>
            </p:cNvPr>
            <p:cNvSpPr>
              <a:spLocks noChangeShapeType="1"/>
            </p:cNvSpPr>
            <p:nvPr/>
          </p:nvSpPr>
          <p:spPr bwMode="auto">
            <a:xfrm>
              <a:off x="562" y="1140"/>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7" name="Rectangle 224">
              <a:extLst>
                <a:ext uri="{FF2B5EF4-FFF2-40B4-BE49-F238E27FC236}">
                  <a16:creationId xmlns:a16="http://schemas.microsoft.com/office/drawing/2014/main" id="{26AEACC9-BAA2-35A5-C313-BA3AEA7CE8F2}"/>
                </a:ext>
              </a:extLst>
            </p:cNvPr>
            <p:cNvSpPr>
              <a:spLocks noChangeArrowheads="1"/>
            </p:cNvSpPr>
            <p:nvPr/>
          </p:nvSpPr>
          <p:spPr bwMode="auto">
            <a:xfrm>
              <a:off x="562" y="1140"/>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8" name="Line 225">
              <a:extLst>
                <a:ext uri="{FF2B5EF4-FFF2-40B4-BE49-F238E27FC236}">
                  <a16:creationId xmlns:a16="http://schemas.microsoft.com/office/drawing/2014/main" id="{8FBF26B3-9999-542B-3A30-33783838EF50}"/>
                </a:ext>
              </a:extLst>
            </p:cNvPr>
            <p:cNvSpPr>
              <a:spLocks noChangeShapeType="1"/>
            </p:cNvSpPr>
            <p:nvPr/>
          </p:nvSpPr>
          <p:spPr bwMode="auto">
            <a:xfrm>
              <a:off x="562" y="1256"/>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9" name="Rectangle 226">
              <a:extLst>
                <a:ext uri="{FF2B5EF4-FFF2-40B4-BE49-F238E27FC236}">
                  <a16:creationId xmlns:a16="http://schemas.microsoft.com/office/drawing/2014/main" id="{A8929DFC-D623-072C-9CCF-F7A0A9A39C57}"/>
                </a:ext>
              </a:extLst>
            </p:cNvPr>
            <p:cNvSpPr>
              <a:spLocks noChangeArrowheads="1"/>
            </p:cNvSpPr>
            <p:nvPr/>
          </p:nvSpPr>
          <p:spPr bwMode="auto">
            <a:xfrm>
              <a:off x="562" y="1256"/>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0" name="Line 227">
              <a:extLst>
                <a:ext uri="{FF2B5EF4-FFF2-40B4-BE49-F238E27FC236}">
                  <a16:creationId xmlns:a16="http://schemas.microsoft.com/office/drawing/2014/main" id="{1B9EE22E-F705-018A-CA24-9371ABB0E5B6}"/>
                </a:ext>
              </a:extLst>
            </p:cNvPr>
            <p:cNvSpPr>
              <a:spLocks noChangeShapeType="1"/>
            </p:cNvSpPr>
            <p:nvPr/>
          </p:nvSpPr>
          <p:spPr bwMode="auto">
            <a:xfrm>
              <a:off x="562" y="1372"/>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1" name="Rectangle 228">
              <a:extLst>
                <a:ext uri="{FF2B5EF4-FFF2-40B4-BE49-F238E27FC236}">
                  <a16:creationId xmlns:a16="http://schemas.microsoft.com/office/drawing/2014/main" id="{0FAB7090-1C04-C6EE-28A3-A662BC165BDC}"/>
                </a:ext>
              </a:extLst>
            </p:cNvPr>
            <p:cNvSpPr>
              <a:spLocks noChangeArrowheads="1"/>
            </p:cNvSpPr>
            <p:nvPr/>
          </p:nvSpPr>
          <p:spPr bwMode="auto">
            <a:xfrm>
              <a:off x="562" y="1372"/>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4" name="Line 229">
              <a:extLst>
                <a:ext uri="{FF2B5EF4-FFF2-40B4-BE49-F238E27FC236}">
                  <a16:creationId xmlns:a16="http://schemas.microsoft.com/office/drawing/2014/main" id="{0F4DF47A-6E86-F1D5-0F31-60C12D6CC1C4}"/>
                </a:ext>
              </a:extLst>
            </p:cNvPr>
            <p:cNvSpPr>
              <a:spLocks noChangeShapeType="1"/>
            </p:cNvSpPr>
            <p:nvPr/>
          </p:nvSpPr>
          <p:spPr bwMode="auto">
            <a:xfrm>
              <a:off x="562" y="1489"/>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5" name="Rectangle 230">
              <a:extLst>
                <a:ext uri="{FF2B5EF4-FFF2-40B4-BE49-F238E27FC236}">
                  <a16:creationId xmlns:a16="http://schemas.microsoft.com/office/drawing/2014/main" id="{A3F8FE78-34DB-96C3-6A75-10780CAC1F9A}"/>
                </a:ext>
              </a:extLst>
            </p:cNvPr>
            <p:cNvSpPr>
              <a:spLocks noChangeArrowheads="1"/>
            </p:cNvSpPr>
            <p:nvPr/>
          </p:nvSpPr>
          <p:spPr bwMode="auto">
            <a:xfrm>
              <a:off x="562" y="1489"/>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6" name="Line 231">
              <a:extLst>
                <a:ext uri="{FF2B5EF4-FFF2-40B4-BE49-F238E27FC236}">
                  <a16:creationId xmlns:a16="http://schemas.microsoft.com/office/drawing/2014/main" id="{07BA4B82-4958-0AEA-BF52-0542E82255DE}"/>
                </a:ext>
              </a:extLst>
            </p:cNvPr>
            <p:cNvSpPr>
              <a:spLocks noChangeShapeType="1"/>
            </p:cNvSpPr>
            <p:nvPr/>
          </p:nvSpPr>
          <p:spPr bwMode="auto">
            <a:xfrm>
              <a:off x="562" y="1605"/>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7" name="Rectangle 232">
              <a:extLst>
                <a:ext uri="{FF2B5EF4-FFF2-40B4-BE49-F238E27FC236}">
                  <a16:creationId xmlns:a16="http://schemas.microsoft.com/office/drawing/2014/main" id="{5C8E493D-BF08-97D8-40E7-CDE9A17E4F57}"/>
                </a:ext>
              </a:extLst>
            </p:cNvPr>
            <p:cNvSpPr>
              <a:spLocks noChangeArrowheads="1"/>
            </p:cNvSpPr>
            <p:nvPr/>
          </p:nvSpPr>
          <p:spPr bwMode="auto">
            <a:xfrm>
              <a:off x="562" y="1605"/>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28" name="Line 233">
              <a:extLst>
                <a:ext uri="{FF2B5EF4-FFF2-40B4-BE49-F238E27FC236}">
                  <a16:creationId xmlns:a16="http://schemas.microsoft.com/office/drawing/2014/main" id="{FB64B04C-B436-EEDB-45E3-0CC61258EAA2}"/>
                </a:ext>
              </a:extLst>
            </p:cNvPr>
            <p:cNvSpPr>
              <a:spLocks noChangeShapeType="1"/>
            </p:cNvSpPr>
            <p:nvPr/>
          </p:nvSpPr>
          <p:spPr bwMode="auto">
            <a:xfrm>
              <a:off x="562" y="1721"/>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9" name="Rectangle 234">
              <a:extLst>
                <a:ext uri="{FF2B5EF4-FFF2-40B4-BE49-F238E27FC236}">
                  <a16:creationId xmlns:a16="http://schemas.microsoft.com/office/drawing/2014/main" id="{428D27E0-C8C7-E639-A676-FEDECF7AA35B}"/>
                </a:ext>
              </a:extLst>
            </p:cNvPr>
            <p:cNvSpPr>
              <a:spLocks noChangeArrowheads="1"/>
            </p:cNvSpPr>
            <p:nvPr/>
          </p:nvSpPr>
          <p:spPr bwMode="auto">
            <a:xfrm>
              <a:off x="562" y="1721"/>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0" name="Line 235">
              <a:extLst>
                <a:ext uri="{FF2B5EF4-FFF2-40B4-BE49-F238E27FC236}">
                  <a16:creationId xmlns:a16="http://schemas.microsoft.com/office/drawing/2014/main" id="{F949D073-840E-492E-8F17-6A845F22B804}"/>
                </a:ext>
              </a:extLst>
            </p:cNvPr>
            <p:cNvSpPr>
              <a:spLocks noChangeShapeType="1"/>
            </p:cNvSpPr>
            <p:nvPr/>
          </p:nvSpPr>
          <p:spPr bwMode="auto">
            <a:xfrm>
              <a:off x="562" y="1838"/>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1" name="Rectangle 236">
              <a:extLst>
                <a:ext uri="{FF2B5EF4-FFF2-40B4-BE49-F238E27FC236}">
                  <a16:creationId xmlns:a16="http://schemas.microsoft.com/office/drawing/2014/main" id="{B3B91110-B7CE-594A-9851-42560420CF7A}"/>
                </a:ext>
              </a:extLst>
            </p:cNvPr>
            <p:cNvSpPr>
              <a:spLocks noChangeArrowheads="1"/>
            </p:cNvSpPr>
            <p:nvPr/>
          </p:nvSpPr>
          <p:spPr bwMode="auto">
            <a:xfrm>
              <a:off x="562" y="1838"/>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2" name="Line 237">
              <a:extLst>
                <a:ext uri="{FF2B5EF4-FFF2-40B4-BE49-F238E27FC236}">
                  <a16:creationId xmlns:a16="http://schemas.microsoft.com/office/drawing/2014/main" id="{094440F7-44B4-4048-C870-05E88BE120BF}"/>
                </a:ext>
              </a:extLst>
            </p:cNvPr>
            <p:cNvSpPr>
              <a:spLocks noChangeShapeType="1"/>
            </p:cNvSpPr>
            <p:nvPr/>
          </p:nvSpPr>
          <p:spPr bwMode="auto">
            <a:xfrm>
              <a:off x="562" y="1954"/>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33" name="Rectangle 238">
              <a:extLst>
                <a:ext uri="{FF2B5EF4-FFF2-40B4-BE49-F238E27FC236}">
                  <a16:creationId xmlns:a16="http://schemas.microsoft.com/office/drawing/2014/main" id="{FE881ABD-4DB3-40D1-9892-F940DC96C0B8}"/>
                </a:ext>
              </a:extLst>
            </p:cNvPr>
            <p:cNvSpPr>
              <a:spLocks noChangeArrowheads="1"/>
            </p:cNvSpPr>
            <p:nvPr/>
          </p:nvSpPr>
          <p:spPr bwMode="auto">
            <a:xfrm>
              <a:off x="562" y="1954"/>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437" name="Imatge 436">
            <a:extLst>
              <a:ext uri="{FF2B5EF4-FFF2-40B4-BE49-F238E27FC236}">
                <a16:creationId xmlns:a16="http://schemas.microsoft.com/office/drawing/2014/main" id="{B32F4220-D389-3F28-22BE-AD02CF4FE835}"/>
              </a:ext>
            </a:extLst>
          </p:cNvPr>
          <p:cNvPicPr>
            <a:picLocks noChangeAspect="1"/>
          </p:cNvPicPr>
          <p:nvPr/>
        </p:nvPicPr>
        <p:blipFill>
          <a:blip r:embed="rId3"/>
          <a:stretch>
            <a:fillRect/>
          </a:stretch>
        </p:blipFill>
        <p:spPr>
          <a:xfrm>
            <a:off x="953683" y="3115149"/>
            <a:ext cx="5054600" cy="3687101"/>
          </a:xfrm>
          <a:prstGeom prst="rect">
            <a:avLst/>
          </a:prstGeom>
        </p:spPr>
      </p:pic>
    </p:spTree>
    <p:extLst>
      <p:ext uri="{BB962C8B-B14F-4D97-AF65-F5344CB8AC3E}">
        <p14:creationId xmlns:p14="http://schemas.microsoft.com/office/powerpoint/2010/main" val="4275062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111745BA-3739-48D2-9674-32EFB9274355}"/>
              </a:ext>
            </a:extLst>
          </p:cNvPr>
          <p:cNvSpPr txBox="1"/>
          <p:nvPr/>
        </p:nvSpPr>
        <p:spPr>
          <a:xfrm>
            <a:off x="380425" y="6085167"/>
            <a:ext cx="6084916"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imports corresponents a les adjudicacions per procediments sense publicitat, s’observa, a partir de 2021, una tendència a la baixa.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Respecte dels imports corresponents a les adjudicacions per procediments oberts, els imports adjudicats a partir de 2021 han estat superiors als adjudicats en el període 2016 a 2020.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partir de 2021 es produeixen puntes al dependre de contractes amb imports elevats adjudicats en determinats anys.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percentatges dels imports adjudicats per procediments amb publicitat respecte del total, tal i com s’observa en el gràfic, la tendència és lineal, situant-se al voltant del 90%.</a:t>
            </a:r>
          </a:p>
        </p:txBody>
      </p:sp>
      <p:sp>
        <p:nvSpPr>
          <p:cNvPr id="3" name="1 Título">
            <a:extLst>
              <a:ext uri="{FF2B5EF4-FFF2-40B4-BE49-F238E27FC236}">
                <a16:creationId xmlns:a16="http://schemas.microsoft.com/office/drawing/2014/main" id="{F26646A7-2226-4A7E-83E6-B80A590F9AB4}"/>
              </a:ext>
            </a:extLst>
          </p:cNvPr>
          <p:cNvSpPr txBox="1">
            <a:spLocks/>
          </p:cNvSpPr>
          <p:nvPr/>
        </p:nvSpPr>
        <p:spPr>
          <a:xfrm>
            <a:off x="0" y="494130"/>
            <a:ext cx="6531808" cy="46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a:ln>
                  <a:noFill/>
                </a:ln>
                <a:solidFill>
                  <a:srgbClr val="0000FF"/>
                </a:solidFill>
                <a:effectLst/>
                <a:uLnTx/>
                <a:uFillTx/>
                <a:latin typeface="Arial"/>
                <a:ea typeface="+mj-ea"/>
                <a:cs typeface="+mj-cs"/>
              </a:rPr>
              <a:t>ADJUDICACIONS PER TIPUS DE PROCEDIMENT: IMPORT</a:t>
            </a:r>
            <a:endParaRPr kumimoji="0" lang="ca-ES" sz="1600" b="1" i="0" u="none" strike="noStrike" kern="1200" cap="none" spc="0" normalizeH="0" baseline="0" noProof="0" dirty="0">
              <a:ln>
                <a:noFill/>
              </a:ln>
              <a:solidFill>
                <a:srgbClr val="0000FF"/>
              </a:solidFill>
              <a:effectLst/>
              <a:uLnTx/>
              <a:uFillTx/>
              <a:latin typeface="Arial"/>
              <a:ea typeface="+mj-ea"/>
              <a:cs typeface="+mj-cs"/>
            </a:endParaRPr>
          </a:p>
        </p:txBody>
      </p:sp>
      <p:sp>
        <p:nvSpPr>
          <p:cNvPr id="7" name="Contenidor de número de diapositiva 6">
            <a:extLst>
              <a:ext uri="{FF2B5EF4-FFF2-40B4-BE49-F238E27FC236}">
                <a16:creationId xmlns:a16="http://schemas.microsoft.com/office/drawing/2014/main" id="{B7406E7B-530C-49D4-AE07-99559783EE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QuadreDeText 4">
            <a:extLst>
              <a:ext uri="{FF2B5EF4-FFF2-40B4-BE49-F238E27FC236}">
                <a16:creationId xmlns:a16="http://schemas.microsoft.com/office/drawing/2014/main" id="{0B3F3836-381F-8648-DB9D-803A8393EB97}"/>
              </a:ext>
            </a:extLst>
          </p:cNvPr>
          <p:cNvSpPr txBox="1"/>
          <p:nvPr/>
        </p:nvSpPr>
        <p:spPr>
          <a:xfrm>
            <a:off x="858858" y="3248793"/>
            <a:ext cx="47561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a-E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 de 2023 les adjudicacions incorporen les subscripcions a revistes</a:t>
            </a:r>
            <a:r>
              <a:rPr kumimoji="0" lang="ca-E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Imatge 9">
            <a:extLst>
              <a:ext uri="{FF2B5EF4-FFF2-40B4-BE49-F238E27FC236}">
                <a16:creationId xmlns:a16="http://schemas.microsoft.com/office/drawing/2014/main" id="{CDC0678A-4990-C81D-ECDC-B25BF34E2670}"/>
              </a:ext>
            </a:extLst>
          </p:cNvPr>
          <p:cNvPicPr>
            <a:picLocks noChangeAspect="1"/>
          </p:cNvPicPr>
          <p:nvPr/>
        </p:nvPicPr>
        <p:blipFill>
          <a:blip r:embed="rId2"/>
          <a:stretch>
            <a:fillRect/>
          </a:stretch>
        </p:blipFill>
        <p:spPr>
          <a:xfrm>
            <a:off x="1733603" y="8157671"/>
            <a:ext cx="3006640" cy="1803985"/>
          </a:xfrm>
          <a:prstGeom prst="rect">
            <a:avLst/>
          </a:prstGeom>
        </p:spPr>
      </p:pic>
      <p:grpSp>
        <p:nvGrpSpPr>
          <p:cNvPr id="6" name="Group 4">
            <a:extLst>
              <a:ext uri="{FF2B5EF4-FFF2-40B4-BE49-F238E27FC236}">
                <a16:creationId xmlns:a16="http://schemas.microsoft.com/office/drawing/2014/main" id="{6E61DA2D-EFFE-5794-2909-006B39B129BF}"/>
              </a:ext>
            </a:extLst>
          </p:cNvPr>
          <p:cNvGrpSpPr>
            <a:grpSpLocks noChangeAspect="1"/>
          </p:cNvGrpSpPr>
          <p:nvPr/>
        </p:nvGrpSpPr>
        <p:grpSpPr bwMode="auto">
          <a:xfrm>
            <a:off x="879475" y="1144588"/>
            <a:ext cx="5086350" cy="2203450"/>
            <a:chOff x="554" y="721"/>
            <a:chExt cx="3204" cy="1388"/>
          </a:xfrm>
        </p:grpSpPr>
        <p:sp>
          <p:nvSpPr>
            <p:cNvPr id="9" name="AutoShape 3">
              <a:extLst>
                <a:ext uri="{FF2B5EF4-FFF2-40B4-BE49-F238E27FC236}">
                  <a16:creationId xmlns:a16="http://schemas.microsoft.com/office/drawing/2014/main" id="{D0E54C3F-B0C0-E222-3933-A421CACD0942}"/>
                </a:ext>
              </a:extLst>
            </p:cNvPr>
            <p:cNvSpPr>
              <a:spLocks noChangeAspect="1" noChangeArrowheads="1" noTextEdit="1"/>
            </p:cNvSpPr>
            <p:nvPr/>
          </p:nvSpPr>
          <p:spPr bwMode="auto">
            <a:xfrm>
              <a:off x="554" y="721"/>
              <a:ext cx="3204"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5">
              <a:extLst>
                <a:ext uri="{FF2B5EF4-FFF2-40B4-BE49-F238E27FC236}">
                  <a16:creationId xmlns:a16="http://schemas.microsoft.com/office/drawing/2014/main" id="{BDAB4B25-4572-0C50-E2F8-5F0BF0EACB05}"/>
                </a:ext>
              </a:extLst>
            </p:cNvPr>
            <p:cNvSpPr>
              <a:spLocks noChangeArrowheads="1"/>
            </p:cNvSpPr>
            <p:nvPr/>
          </p:nvSpPr>
          <p:spPr bwMode="auto">
            <a:xfrm>
              <a:off x="554" y="721"/>
              <a:ext cx="3204" cy="1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6">
              <a:extLst>
                <a:ext uri="{FF2B5EF4-FFF2-40B4-BE49-F238E27FC236}">
                  <a16:creationId xmlns:a16="http://schemas.microsoft.com/office/drawing/2014/main" id="{4A194C33-0924-98B1-1EAD-B8F534780DCC}"/>
                </a:ext>
              </a:extLst>
            </p:cNvPr>
            <p:cNvSpPr>
              <a:spLocks noChangeArrowheads="1"/>
            </p:cNvSpPr>
            <p:nvPr/>
          </p:nvSpPr>
          <p:spPr bwMode="auto">
            <a:xfrm>
              <a:off x="554" y="837"/>
              <a:ext cx="3204" cy="213"/>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 name="Line 7">
              <a:extLst>
                <a:ext uri="{FF2B5EF4-FFF2-40B4-BE49-F238E27FC236}">
                  <a16:creationId xmlns:a16="http://schemas.microsoft.com/office/drawing/2014/main" id="{1676F1E1-10D0-7339-720B-E95D1F17358E}"/>
                </a:ext>
              </a:extLst>
            </p:cNvPr>
            <p:cNvSpPr>
              <a:spLocks noChangeShapeType="1"/>
            </p:cNvSpPr>
            <p:nvPr/>
          </p:nvSpPr>
          <p:spPr bwMode="auto">
            <a:xfrm>
              <a:off x="2388" y="1981"/>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 name="Rectangle 8">
              <a:extLst>
                <a:ext uri="{FF2B5EF4-FFF2-40B4-BE49-F238E27FC236}">
                  <a16:creationId xmlns:a16="http://schemas.microsoft.com/office/drawing/2014/main" id="{D80AFF6C-4826-E724-8D64-2D8FB2BF01A2}"/>
                </a:ext>
              </a:extLst>
            </p:cNvPr>
            <p:cNvSpPr>
              <a:spLocks noChangeArrowheads="1"/>
            </p:cNvSpPr>
            <p:nvPr/>
          </p:nvSpPr>
          <p:spPr bwMode="auto">
            <a:xfrm>
              <a:off x="2388" y="1981"/>
              <a:ext cx="3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 name="Line 9">
              <a:extLst>
                <a:ext uri="{FF2B5EF4-FFF2-40B4-BE49-F238E27FC236}">
                  <a16:creationId xmlns:a16="http://schemas.microsoft.com/office/drawing/2014/main" id="{D80D72A1-04D8-7CDF-EBC9-F8DC799B8BAD}"/>
                </a:ext>
              </a:extLst>
            </p:cNvPr>
            <p:cNvSpPr>
              <a:spLocks noChangeShapeType="1"/>
            </p:cNvSpPr>
            <p:nvPr/>
          </p:nvSpPr>
          <p:spPr bwMode="auto">
            <a:xfrm>
              <a:off x="2388" y="1985"/>
              <a:ext cx="3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 name="Rectangle 10">
              <a:extLst>
                <a:ext uri="{FF2B5EF4-FFF2-40B4-BE49-F238E27FC236}">
                  <a16:creationId xmlns:a16="http://schemas.microsoft.com/office/drawing/2014/main" id="{9A4D2F27-B702-4C69-764E-A9C4ADADF3C2}"/>
                </a:ext>
              </a:extLst>
            </p:cNvPr>
            <p:cNvSpPr>
              <a:spLocks noChangeArrowheads="1"/>
            </p:cNvSpPr>
            <p:nvPr/>
          </p:nvSpPr>
          <p:spPr bwMode="auto">
            <a:xfrm>
              <a:off x="2388" y="1985"/>
              <a:ext cx="3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 name="Line 11">
              <a:extLst>
                <a:ext uri="{FF2B5EF4-FFF2-40B4-BE49-F238E27FC236}">
                  <a16:creationId xmlns:a16="http://schemas.microsoft.com/office/drawing/2014/main" id="{DCEFB24B-CFBF-F069-99CC-9ACCB873C9D0}"/>
                </a:ext>
              </a:extLst>
            </p:cNvPr>
            <p:cNvSpPr>
              <a:spLocks noChangeShapeType="1"/>
            </p:cNvSpPr>
            <p:nvPr/>
          </p:nvSpPr>
          <p:spPr bwMode="auto">
            <a:xfrm>
              <a:off x="2388" y="1989"/>
              <a:ext cx="2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 name="Rectangle 12">
              <a:extLst>
                <a:ext uri="{FF2B5EF4-FFF2-40B4-BE49-F238E27FC236}">
                  <a16:creationId xmlns:a16="http://schemas.microsoft.com/office/drawing/2014/main" id="{34BBBC1E-9B5C-4120-2C12-C12527E2CDB1}"/>
                </a:ext>
              </a:extLst>
            </p:cNvPr>
            <p:cNvSpPr>
              <a:spLocks noChangeArrowheads="1"/>
            </p:cNvSpPr>
            <p:nvPr/>
          </p:nvSpPr>
          <p:spPr bwMode="auto">
            <a:xfrm>
              <a:off x="2388" y="1989"/>
              <a:ext cx="2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 name="Line 13">
              <a:extLst>
                <a:ext uri="{FF2B5EF4-FFF2-40B4-BE49-F238E27FC236}">
                  <a16:creationId xmlns:a16="http://schemas.microsoft.com/office/drawing/2014/main" id="{BA4D1FFF-AFFC-2F90-CEF8-EB8881D5A16C}"/>
                </a:ext>
              </a:extLst>
            </p:cNvPr>
            <p:cNvSpPr>
              <a:spLocks noChangeShapeType="1"/>
            </p:cNvSpPr>
            <p:nvPr/>
          </p:nvSpPr>
          <p:spPr bwMode="auto">
            <a:xfrm>
              <a:off x="2388" y="1993"/>
              <a:ext cx="2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0" name="Rectangle 14">
              <a:extLst>
                <a:ext uri="{FF2B5EF4-FFF2-40B4-BE49-F238E27FC236}">
                  <a16:creationId xmlns:a16="http://schemas.microsoft.com/office/drawing/2014/main" id="{8CCCC09A-E15A-E3D1-D54A-0C69B46FAB1B}"/>
                </a:ext>
              </a:extLst>
            </p:cNvPr>
            <p:cNvSpPr>
              <a:spLocks noChangeArrowheads="1"/>
            </p:cNvSpPr>
            <p:nvPr/>
          </p:nvSpPr>
          <p:spPr bwMode="auto">
            <a:xfrm>
              <a:off x="2388" y="1993"/>
              <a:ext cx="2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1" name="Line 15">
              <a:extLst>
                <a:ext uri="{FF2B5EF4-FFF2-40B4-BE49-F238E27FC236}">
                  <a16:creationId xmlns:a16="http://schemas.microsoft.com/office/drawing/2014/main" id="{D686B50C-DAD0-5047-F963-57D9BE01EB8B}"/>
                </a:ext>
              </a:extLst>
            </p:cNvPr>
            <p:cNvSpPr>
              <a:spLocks noChangeShapeType="1"/>
            </p:cNvSpPr>
            <p:nvPr/>
          </p:nvSpPr>
          <p:spPr bwMode="auto">
            <a:xfrm>
              <a:off x="2388" y="1997"/>
              <a:ext cx="20"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 name="Rectangle 16">
              <a:extLst>
                <a:ext uri="{FF2B5EF4-FFF2-40B4-BE49-F238E27FC236}">
                  <a16:creationId xmlns:a16="http://schemas.microsoft.com/office/drawing/2014/main" id="{40A5FF61-1049-A97E-1BEA-70F16A69ED9E}"/>
                </a:ext>
              </a:extLst>
            </p:cNvPr>
            <p:cNvSpPr>
              <a:spLocks noChangeArrowheads="1"/>
            </p:cNvSpPr>
            <p:nvPr/>
          </p:nvSpPr>
          <p:spPr bwMode="auto">
            <a:xfrm>
              <a:off x="2388" y="1997"/>
              <a:ext cx="20"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 name="Line 17">
              <a:extLst>
                <a:ext uri="{FF2B5EF4-FFF2-40B4-BE49-F238E27FC236}">
                  <a16:creationId xmlns:a16="http://schemas.microsoft.com/office/drawing/2014/main" id="{F5A19A6A-C735-8BCC-1D31-8C76310C6C72}"/>
                </a:ext>
              </a:extLst>
            </p:cNvPr>
            <p:cNvSpPr>
              <a:spLocks noChangeShapeType="1"/>
            </p:cNvSpPr>
            <p:nvPr/>
          </p:nvSpPr>
          <p:spPr bwMode="auto">
            <a:xfrm>
              <a:off x="2388" y="2001"/>
              <a:ext cx="1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 name="Rectangle 18">
              <a:extLst>
                <a:ext uri="{FF2B5EF4-FFF2-40B4-BE49-F238E27FC236}">
                  <a16:creationId xmlns:a16="http://schemas.microsoft.com/office/drawing/2014/main" id="{07D03B3F-B390-E982-D0EB-40CFD0164E37}"/>
                </a:ext>
              </a:extLst>
            </p:cNvPr>
            <p:cNvSpPr>
              <a:spLocks noChangeArrowheads="1"/>
            </p:cNvSpPr>
            <p:nvPr/>
          </p:nvSpPr>
          <p:spPr bwMode="auto">
            <a:xfrm>
              <a:off x="2388" y="2001"/>
              <a:ext cx="1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 name="Line 19">
              <a:extLst>
                <a:ext uri="{FF2B5EF4-FFF2-40B4-BE49-F238E27FC236}">
                  <a16:creationId xmlns:a16="http://schemas.microsoft.com/office/drawing/2014/main" id="{667A64B9-D3D8-C4B3-8E0A-C8FBCD5C5D6C}"/>
                </a:ext>
              </a:extLst>
            </p:cNvPr>
            <p:cNvSpPr>
              <a:spLocks noChangeShapeType="1"/>
            </p:cNvSpPr>
            <p:nvPr/>
          </p:nvSpPr>
          <p:spPr bwMode="auto">
            <a:xfrm>
              <a:off x="2388" y="2005"/>
              <a:ext cx="1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 name="Rectangle 20">
              <a:extLst>
                <a:ext uri="{FF2B5EF4-FFF2-40B4-BE49-F238E27FC236}">
                  <a16:creationId xmlns:a16="http://schemas.microsoft.com/office/drawing/2014/main" id="{C5B8ADC7-DD56-C274-D193-5C4B3639C3D2}"/>
                </a:ext>
              </a:extLst>
            </p:cNvPr>
            <p:cNvSpPr>
              <a:spLocks noChangeArrowheads="1"/>
            </p:cNvSpPr>
            <p:nvPr/>
          </p:nvSpPr>
          <p:spPr bwMode="auto">
            <a:xfrm>
              <a:off x="2388" y="2005"/>
              <a:ext cx="12"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 name="Line 21">
              <a:extLst>
                <a:ext uri="{FF2B5EF4-FFF2-40B4-BE49-F238E27FC236}">
                  <a16:creationId xmlns:a16="http://schemas.microsoft.com/office/drawing/2014/main" id="{10BC69C3-AB3F-83BD-A989-265B6E3C467C}"/>
                </a:ext>
              </a:extLst>
            </p:cNvPr>
            <p:cNvSpPr>
              <a:spLocks noChangeShapeType="1"/>
            </p:cNvSpPr>
            <p:nvPr/>
          </p:nvSpPr>
          <p:spPr bwMode="auto">
            <a:xfrm>
              <a:off x="2388" y="2009"/>
              <a:ext cx="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 name="Rectangle 22">
              <a:extLst>
                <a:ext uri="{FF2B5EF4-FFF2-40B4-BE49-F238E27FC236}">
                  <a16:creationId xmlns:a16="http://schemas.microsoft.com/office/drawing/2014/main" id="{E31457DE-E7EB-E420-5E71-C8A572C27543}"/>
                </a:ext>
              </a:extLst>
            </p:cNvPr>
            <p:cNvSpPr>
              <a:spLocks noChangeArrowheads="1"/>
            </p:cNvSpPr>
            <p:nvPr/>
          </p:nvSpPr>
          <p:spPr bwMode="auto">
            <a:xfrm>
              <a:off x="2388" y="2009"/>
              <a:ext cx="8"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9" name="Line 23">
              <a:extLst>
                <a:ext uri="{FF2B5EF4-FFF2-40B4-BE49-F238E27FC236}">
                  <a16:creationId xmlns:a16="http://schemas.microsoft.com/office/drawing/2014/main" id="{08C30EF0-82AB-2AEC-2021-E9018E6B885E}"/>
                </a:ext>
              </a:extLst>
            </p:cNvPr>
            <p:cNvSpPr>
              <a:spLocks noChangeShapeType="1"/>
            </p:cNvSpPr>
            <p:nvPr/>
          </p:nvSpPr>
          <p:spPr bwMode="auto">
            <a:xfrm>
              <a:off x="2388" y="2013"/>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30" name="Rectangle 24">
              <a:extLst>
                <a:ext uri="{FF2B5EF4-FFF2-40B4-BE49-F238E27FC236}">
                  <a16:creationId xmlns:a16="http://schemas.microsoft.com/office/drawing/2014/main" id="{F23F2B6E-B059-8662-CE1B-0B82C61393CA}"/>
                </a:ext>
              </a:extLst>
            </p:cNvPr>
            <p:cNvSpPr>
              <a:spLocks noChangeArrowheads="1"/>
            </p:cNvSpPr>
            <p:nvPr/>
          </p:nvSpPr>
          <p:spPr bwMode="auto">
            <a:xfrm>
              <a:off x="2388" y="2013"/>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31" name="Rectangle 25">
              <a:extLst>
                <a:ext uri="{FF2B5EF4-FFF2-40B4-BE49-F238E27FC236}">
                  <a16:creationId xmlns:a16="http://schemas.microsoft.com/office/drawing/2014/main" id="{F2B110FC-7506-92E1-5DB9-51F923DC2FE9}"/>
                </a:ext>
              </a:extLst>
            </p:cNvPr>
            <p:cNvSpPr>
              <a:spLocks noChangeArrowheads="1"/>
            </p:cNvSpPr>
            <p:nvPr/>
          </p:nvSpPr>
          <p:spPr bwMode="auto">
            <a:xfrm>
              <a:off x="570" y="737"/>
              <a:ext cx="135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IMPORTS ADJUDICATS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ED52146B-CEE2-E043-E622-4069AC7D004E}"/>
                </a:ext>
              </a:extLst>
            </p:cNvPr>
            <p:cNvSpPr>
              <a:spLocks noChangeArrowheads="1"/>
            </p:cNvSpPr>
            <p:nvPr/>
          </p:nvSpPr>
          <p:spPr bwMode="auto">
            <a:xfrm>
              <a:off x="706" y="898"/>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6B5B679D-C29A-1B47-C6A7-1A2512120F61}"/>
                </a:ext>
              </a:extLst>
            </p:cNvPr>
            <p:cNvSpPr>
              <a:spLocks noChangeArrowheads="1"/>
            </p:cNvSpPr>
            <p:nvPr/>
          </p:nvSpPr>
          <p:spPr bwMode="auto">
            <a:xfrm>
              <a:off x="1183" y="845"/>
              <a:ext cx="40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P.SENSE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15AFE03B-C89C-4773-5371-599D09690A52}"/>
                </a:ext>
              </a:extLst>
            </p:cNvPr>
            <p:cNvSpPr>
              <a:spLocks noChangeArrowheads="1"/>
            </p:cNvSpPr>
            <p:nvPr/>
          </p:nvSpPr>
          <p:spPr bwMode="auto">
            <a:xfrm>
              <a:off x="1063" y="950"/>
              <a:ext cx="62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PUBLICITAT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BE964B22-2CDF-4C83-D981-D9363B86BD6D}"/>
                </a:ext>
              </a:extLst>
            </p:cNvPr>
            <p:cNvSpPr>
              <a:spLocks noChangeArrowheads="1"/>
            </p:cNvSpPr>
            <p:nvPr/>
          </p:nvSpPr>
          <p:spPr bwMode="auto">
            <a:xfrm>
              <a:off x="1836" y="898"/>
              <a:ext cx="44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P.OBERTS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7F3EC303-0FEC-9D69-B665-726DEC3123A7}"/>
                </a:ext>
              </a:extLst>
            </p:cNvPr>
            <p:cNvSpPr>
              <a:spLocks noChangeArrowheads="1"/>
            </p:cNvSpPr>
            <p:nvPr/>
          </p:nvSpPr>
          <p:spPr bwMode="auto">
            <a:xfrm>
              <a:off x="2593" y="898"/>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422835C9-C2CF-2659-41BE-A4CE05C97CFA}"/>
                </a:ext>
              </a:extLst>
            </p:cNvPr>
            <p:cNvSpPr>
              <a:spLocks noChangeArrowheads="1"/>
            </p:cNvSpPr>
            <p:nvPr/>
          </p:nvSpPr>
          <p:spPr bwMode="auto">
            <a:xfrm>
              <a:off x="3137" y="845"/>
              <a:ext cx="60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 P.OBERT 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E16949D6-2E35-5DA0-7177-865000F7BE29}"/>
                </a:ext>
              </a:extLst>
            </p:cNvPr>
            <p:cNvSpPr>
              <a:spLocks noChangeArrowheads="1"/>
            </p:cNvSpPr>
            <p:nvPr/>
          </p:nvSpPr>
          <p:spPr bwMode="auto">
            <a:xfrm>
              <a:off x="3277" y="950"/>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TOTAL</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BABAD410-4221-EA4B-ABF9-D89C15D141E3}"/>
                </a:ext>
              </a:extLst>
            </p:cNvPr>
            <p:cNvSpPr>
              <a:spLocks noChangeArrowheads="1"/>
            </p:cNvSpPr>
            <p:nvPr/>
          </p:nvSpPr>
          <p:spPr bwMode="auto">
            <a:xfrm>
              <a:off x="690" y="105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9463C7C1-70B9-AF67-6BFE-6CDC818EFCFD}"/>
                </a:ext>
              </a:extLst>
            </p:cNvPr>
            <p:cNvSpPr>
              <a:spLocks noChangeArrowheads="1"/>
            </p:cNvSpPr>
            <p:nvPr/>
          </p:nvSpPr>
          <p:spPr bwMode="auto">
            <a:xfrm>
              <a:off x="1195" y="1058"/>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3.319.022 €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9A0FCA55-F2AC-86DC-771F-8B89EAC51E04}"/>
                </a:ext>
              </a:extLst>
            </p:cNvPr>
            <p:cNvSpPr>
              <a:spLocks noChangeArrowheads="1"/>
            </p:cNvSpPr>
            <p:nvPr/>
          </p:nvSpPr>
          <p:spPr bwMode="auto">
            <a:xfrm>
              <a:off x="1067" y="105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4E052A39-018B-753F-8660-30431B472C2F}"/>
                </a:ext>
              </a:extLst>
            </p:cNvPr>
            <p:cNvSpPr>
              <a:spLocks noChangeArrowheads="1"/>
            </p:cNvSpPr>
            <p:nvPr/>
          </p:nvSpPr>
          <p:spPr bwMode="auto">
            <a:xfrm>
              <a:off x="1187" y="105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9F08D9EF-BC85-848B-B193-393ABFA85874}"/>
                </a:ext>
              </a:extLst>
            </p:cNvPr>
            <p:cNvSpPr>
              <a:spLocks noChangeArrowheads="1"/>
            </p:cNvSpPr>
            <p:nvPr/>
          </p:nvSpPr>
          <p:spPr bwMode="auto">
            <a:xfrm>
              <a:off x="1840" y="105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70.054.142 €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DDD8B001-DC91-347C-B1E6-C1E05CCCDDB5}"/>
                </a:ext>
              </a:extLst>
            </p:cNvPr>
            <p:cNvSpPr>
              <a:spLocks noChangeArrowheads="1"/>
            </p:cNvSpPr>
            <p:nvPr/>
          </p:nvSpPr>
          <p:spPr bwMode="auto">
            <a:xfrm>
              <a:off x="1739" y="105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B8B0928B-D014-CAE2-0015-3EEB08E3593A}"/>
                </a:ext>
              </a:extLst>
            </p:cNvPr>
            <p:cNvSpPr>
              <a:spLocks noChangeArrowheads="1"/>
            </p:cNvSpPr>
            <p:nvPr/>
          </p:nvSpPr>
          <p:spPr bwMode="auto">
            <a:xfrm>
              <a:off x="1836" y="105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D57B19C8-96A8-5B9E-DD2C-5F104CC6192A}"/>
                </a:ext>
              </a:extLst>
            </p:cNvPr>
            <p:cNvSpPr>
              <a:spLocks noChangeArrowheads="1"/>
            </p:cNvSpPr>
            <p:nvPr/>
          </p:nvSpPr>
          <p:spPr bwMode="auto">
            <a:xfrm>
              <a:off x="2524" y="1058"/>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73.373.164 €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1">
              <a:extLst>
                <a:ext uri="{FF2B5EF4-FFF2-40B4-BE49-F238E27FC236}">
                  <a16:creationId xmlns:a16="http://schemas.microsoft.com/office/drawing/2014/main" id="{ACF18EE2-04A1-69D6-45A2-F2E7BA69D777}"/>
                </a:ext>
              </a:extLst>
            </p:cNvPr>
            <p:cNvSpPr>
              <a:spLocks noChangeArrowheads="1"/>
            </p:cNvSpPr>
            <p:nvPr/>
          </p:nvSpPr>
          <p:spPr bwMode="auto">
            <a:xfrm>
              <a:off x="2428" y="1058"/>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2">
              <a:extLst>
                <a:ext uri="{FF2B5EF4-FFF2-40B4-BE49-F238E27FC236}">
                  <a16:creationId xmlns:a16="http://schemas.microsoft.com/office/drawing/2014/main" id="{31B6D95C-61A7-3A59-140B-6BBB6F7D2F3F}"/>
                </a:ext>
              </a:extLst>
            </p:cNvPr>
            <p:cNvSpPr>
              <a:spLocks noChangeArrowheads="1"/>
            </p:cNvSpPr>
            <p:nvPr/>
          </p:nvSpPr>
          <p:spPr bwMode="auto">
            <a:xfrm>
              <a:off x="2524" y="1058"/>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3">
              <a:extLst>
                <a:ext uri="{FF2B5EF4-FFF2-40B4-BE49-F238E27FC236}">
                  <a16:creationId xmlns:a16="http://schemas.microsoft.com/office/drawing/2014/main" id="{87DE2D4D-848D-FF4A-A69E-13995CC7FB3F}"/>
                </a:ext>
              </a:extLst>
            </p:cNvPr>
            <p:cNvSpPr>
              <a:spLocks noChangeArrowheads="1"/>
            </p:cNvSpPr>
            <p:nvPr/>
          </p:nvSpPr>
          <p:spPr bwMode="auto">
            <a:xfrm>
              <a:off x="3326" y="1058"/>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4">
              <a:extLst>
                <a:ext uri="{FF2B5EF4-FFF2-40B4-BE49-F238E27FC236}">
                  <a16:creationId xmlns:a16="http://schemas.microsoft.com/office/drawing/2014/main" id="{F41B0C13-7B87-9BB8-2B84-74BC2F8CF5A8}"/>
                </a:ext>
              </a:extLst>
            </p:cNvPr>
            <p:cNvSpPr>
              <a:spLocks noChangeArrowheads="1"/>
            </p:cNvSpPr>
            <p:nvPr/>
          </p:nvSpPr>
          <p:spPr bwMode="auto">
            <a:xfrm>
              <a:off x="690" y="117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5">
              <a:extLst>
                <a:ext uri="{FF2B5EF4-FFF2-40B4-BE49-F238E27FC236}">
                  <a16:creationId xmlns:a16="http://schemas.microsoft.com/office/drawing/2014/main" id="{AC8FA0B0-FE28-7EB5-9FB4-E3782F21FABB}"/>
                </a:ext>
              </a:extLst>
            </p:cNvPr>
            <p:cNvSpPr>
              <a:spLocks noChangeArrowheads="1"/>
            </p:cNvSpPr>
            <p:nvPr/>
          </p:nvSpPr>
          <p:spPr bwMode="auto">
            <a:xfrm>
              <a:off x="1195" y="1174"/>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5.069.441 €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6">
              <a:extLst>
                <a:ext uri="{FF2B5EF4-FFF2-40B4-BE49-F238E27FC236}">
                  <a16:creationId xmlns:a16="http://schemas.microsoft.com/office/drawing/2014/main" id="{B0D154B5-727B-10A8-D972-7CEA826941B7}"/>
                </a:ext>
              </a:extLst>
            </p:cNvPr>
            <p:cNvSpPr>
              <a:spLocks noChangeArrowheads="1"/>
            </p:cNvSpPr>
            <p:nvPr/>
          </p:nvSpPr>
          <p:spPr bwMode="auto">
            <a:xfrm>
              <a:off x="1067" y="117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3" name="Rectangle 47">
              <a:extLst>
                <a:ext uri="{FF2B5EF4-FFF2-40B4-BE49-F238E27FC236}">
                  <a16:creationId xmlns:a16="http://schemas.microsoft.com/office/drawing/2014/main" id="{623969E8-7733-8E82-28B3-EBB62AA523AD}"/>
                </a:ext>
              </a:extLst>
            </p:cNvPr>
            <p:cNvSpPr>
              <a:spLocks noChangeArrowheads="1"/>
            </p:cNvSpPr>
            <p:nvPr/>
          </p:nvSpPr>
          <p:spPr bwMode="auto">
            <a:xfrm>
              <a:off x="1187" y="117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4" name="Rectangle 48">
              <a:extLst>
                <a:ext uri="{FF2B5EF4-FFF2-40B4-BE49-F238E27FC236}">
                  <a16:creationId xmlns:a16="http://schemas.microsoft.com/office/drawing/2014/main" id="{ABC76B2E-963B-2E3A-01F8-D6D226772D18}"/>
                </a:ext>
              </a:extLst>
            </p:cNvPr>
            <p:cNvSpPr>
              <a:spLocks noChangeArrowheads="1"/>
            </p:cNvSpPr>
            <p:nvPr/>
          </p:nvSpPr>
          <p:spPr bwMode="auto">
            <a:xfrm>
              <a:off x="1840" y="117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49.916.681 €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49">
              <a:extLst>
                <a:ext uri="{FF2B5EF4-FFF2-40B4-BE49-F238E27FC236}">
                  <a16:creationId xmlns:a16="http://schemas.microsoft.com/office/drawing/2014/main" id="{7CE40E3B-F883-F145-F45A-1AE5ECECE882}"/>
                </a:ext>
              </a:extLst>
            </p:cNvPr>
            <p:cNvSpPr>
              <a:spLocks noChangeArrowheads="1"/>
            </p:cNvSpPr>
            <p:nvPr/>
          </p:nvSpPr>
          <p:spPr bwMode="auto">
            <a:xfrm>
              <a:off x="1739" y="117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Rectangle 50">
              <a:extLst>
                <a:ext uri="{FF2B5EF4-FFF2-40B4-BE49-F238E27FC236}">
                  <a16:creationId xmlns:a16="http://schemas.microsoft.com/office/drawing/2014/main" id="{05D031C5-405D-1683-C88B-71F49C510A35}"/>
                </a:ext>
              </a:extLst>
            </p:cNvPr>
            <p:cNvSpPr>
              <a:spLocks noChangeArrowheads="1"/>
            </p:cNvSpPr>
            <p:nvPr/>
          </p:nvSpPr>
          <p:spPr bwMode="auto">
            <a:xfrm>
              <a:off x="1836" y="117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7" name="Rectangle 51">
              <a:extLst>
                <a:ext uri="{FF2B5EF4-FFF2-40B4-BE49-F238E27FC236}">
                  <a16:creationId xmlns:a16="http://schemas.microsoft.com/office/drawing/2014/main" id="{AAA74167-5E8B-C626-C3F6-CCE4C8A59D94}"/>
                </a:ext>
              </a:extLst>
            </p:cNvPr>
            <p:cNvSpPr>
              <a:spLocks noChangeArrowheads="1"/>
            </p:cNvSpPr>
            <p:nvPr/>
          </p:nvSpPr>
          <p:spPr bwMode="auto">
            <a:xfrm>
              <a:off x="2524" y="1174"/>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54.986.122 €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1C4AB171-ABF2-1389-ACF9-3595562F044E}"/>
                </a:ext>
              </a:extLst>
            </p:cNvPr>
            <p:cNvSpPr>
              <a:spLocks noChangeArrowheads="1"/>
            </p:cNvSpPr>
            <p:nvPr/>
          </p:nvSpPr>
          <p:spPr bwMode="auto">
            <a:xfrm>
              <a:off x="2428" y="1174"/>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9" name="Rectangle 53">
              <a:extLst>
                <a:ext uri="{FF2B5EF4-FFF2-40B4-BE49-F238E27FC236}">
                  <a16:creationId xmlns:a16="http://schemas.microsoft.com/office/drawing/2014/main" id="{7DCCD3EC-5D5D-5859-36B5-CDC23395195C}"/>
                </a:ext>
              </a:extLst>
            </p:cNvPr>
            <p:cNvSpPr>
              <a:spLocks noChangeArrowheads="1"/>
            </p:cNvSpPr>
            <p:nvPr/>
          </p:nvSpPr>
          <p:spPr bwMode="auto">
            <a:xfrm>
              <a:off x="2524" y="1174"/>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0" name="Rectangle 54">
              <a:extLst>
                <a:ext uri="{FF2B5EF4-FFF2-40B4-BE49-F238E27FC236}">
                  <a16:creationId xmlns:a16="http://schemas.microsoft.com/office/drawing/2014/main" id="{06DC5E63-60DF-76F5-F22C-68D34D1D89B6}"/>
                </a:ext>
              </a:extLst>
            </p:cNvPr>
            <p:cNvSpPr>
              <a:spLocks noChangeArrowheads="1"/>
            </p:cNvSpPr>
            <p:nvPr/>
          </p:nvSpPr>
          <p:spPr bwMode="auto">
            <a:xfrm>
              <a:off x="3326" y="1174"/>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30069923-B6B5-B178-AF69-13DF919CFFA7}"/>
                </a:ext>
              </a:extLst>
            </p:cNvPr>
            <p:cNvSpPr>
              <a:spLocks noChangeArrowheads="1"/>
            </p:cNvSpPr>
            <p:nvPr/>
          </p:nvSpPr>
          <p:spPr bwMode="auto">
            <a:xfrm>
              <a:off x="690" y="129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2" name="Rectangle 56">
              <a:extLst>
                <a:ext uri="{FF2B5EF4-FFF2-40B4-BE49-F238E27FC236}">
                  <a16:creationId xmlns:a16="http://schemas.microsoft.com/office/drawing/2014/main" id="{04BF6AF9-9A04-33F0-3A2D-D5BCB43618D6}"/>
                </a:ext>
              </a:extLst>
            </p:cNvPr>
            <p:cNvSpPr>
              <a:spLocks noChangeArrowheads="1"/>
            </p:cNvSpPr>
            <p:nvPr/>
          </p:nvSpPr>
          <p:spPr bwMode="auto">
            <a:xfrm>
              <a:off x="1195" y="1291"/>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4.562.874 €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3" name="Rectangle 57">
              <a:extLst>
                <a:ext uri="{FF2B5EF4-FFF2-40B4-BE49-F238E27FC236}">
                  <a16:creationId xmlns:a16="http://schemas.microsoft.com/office/drawing/2014/main" id="{8BEFF0AE-7CCC-4225-E20D-F41087F5A7F6}"/>
                </a:ext>
              </a:extLst>
            </p:cNvPr>
            <p:cNvSpPr>
              <a:spLocks noChangeArrowheads="1"/>
            </p:cNvSpPr>
            <p:nvPr/>
          </p:nvSpPr>
          <p:spPr bwMode="auto">
            <a:xfrm>
              <a:off x="1067" y="1291"/>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66A21112-CA98-02E4-7E9D-5144D1519DB0}"/>
                </a:ext>
              </a:extLst>
            </p:cNvPr>
            <p:cNvSpPr>
              <a:spLocks noChangeArrowheads="1"/>
            </p:cNvSpPr>
            <p:nvPr/>
          </p:nvSpPr>
          <p:spPr bwMode="auto">
            <a:xfrm>
              <a:off x="1187" y="129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5" name="Rectangle 59">
              <a:extLst>
                <a:ext uri="{FF2B5EF4-FFF2-40B4-BE49-F238E27FC236}">
                  <a16:creationId xmlns:a16="http://schemas.microsoft.com/office/drawing/2014/main" id="{704454BE-484F-0A1E-C6BB-B13B73C13DA5}"/>
                </a:ext>
              </a:extLst>
            </p:cNvPr>
            <p:cNvSpPr>
              <a:spLocks noChangeArrowheads="1"/>
            </p:cNvSpPr>
            <p:nvPr/>
          </p:nvSpPr>
          <p:spPr bwMode="auto">
            <a:xfrm>
              <a:off x="1840" y="129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73.248.500 €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6" name="Rectangle 60">
              <a:extLst>
                <a:ext uri="{FF2B5EF4-FFF2-40B4-BE49-F238E27FC236}">
                  <a16:creationId xmlns:a16="http://schemas.microsoft.com/office/drawing/2014/main" id="{1A323592-9D8E-A834-CBA7-4096DBF0C1B2}"/>
                </a:ext>
              </a:extLst>
            </p:cNvPr>
            <p:cNvSpPr>
              <a:spLocks noChangeArrowheads="1"/>
            </p:cNvSpPr>
            <p:nvPr/>
          </p:nvSpPr>
          <p:spPr bwMode="auto">
            <a:xfrm>
              <a:off x="1739" y="129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7" name="Rectangle 61">
              <a:extLst>
                <a:ext uri="{FF2B5EF4-FFF2-40B4-BE49-F238E27FC236}">
                  <a16:creationId xmlns:a16="http://schemas.microsoft.com/office/drawing/2014/main" id="{669272BD-0B09-15AE-5D73-0BC24190BD27}"/>
                </a:ext>
              </a:extLst>
            </p:cNvPr>
            <p:cNvSpPr>
              <a:spLocks noChangeArrowheads="1"/>
            </p:cNvSpPr>
            <p:nvPr/>
          </p:nvSpPr>
          <p:spPr bwMode="auto">
            <a:xfrm>
              <a:off x="1836" y="129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8" name="Rectangle 62">
              <a:extLst>
                <a:ext uri="{FF2B5EF4-FFF2-40B4-BE49-F238E27FC236}">
                  <a16:creationId xmlns:a16="http://schemas.microsoft.com/office/drawing/2014/main" id="{BC82FCAA-6BB1-27D0-265A-1C7D36E1CA39}"/>
                </a:ext>
              </a:extLst>
            </p:cNvPr>
            <p:cNvSpPr>
              <a:spLocks noChangeArrowheads="1"/>
            </p:cNvSpPr>
            <p:nvPr/>
          </p:nvSpPr>
          <p:spPr bwMode="auto">
            <a:xfrm>
              <a:off x="2524" y="1291"/>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77.811.374 €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69" name="Rectangle 63">
              <a:extLst>
                <a:ext uri="{FF2B5EF4-FFF2-40B4-BE49-F238E27FC236}">
                  <a16:creationId xmlns:a16="http://schemas.microsoft.com/office/drawing/2014/main" id="{961A32C2-4655-B0DF-E421-39F342561D32}"/>
                </a:ext>
              </a:extLst>
            </p:cNvPr>
            <p:cNvSpPr>
              <a:spLocks noChangeArrowheads="1"/>
            </p:cNvSpPr>
            <p:nvPr/>
          </p:nvSpPr>
          <p:spPr bwMode="auto">
            <a:xfrm>
              <a:off x="2428" y="1291"/>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0" name="Rectangle 64">
              <a:extLst>
                <a:ext uri="{FF2B5EF4-FFF2-40B4-BE49-F238E27FC236}">
                  <a16:creationId xmlns:a16="http://schemas.microsoft.com/office/drawing/2014/main" id="{A63B0D90-21A6-CFEB-C4D7-D6B618B68A0D}"/>
                </a:ext>
              </a:extLst>
            </p:cNvPr>
            <p:cNvSpPr>
              <a:spLocks noChangeArrowheads="1"/>
            </p:cNvSpPr>
            <p:nvPr/>
          </p:nvSpPr>
          <p:spPr bwMode="auto">
            <a:xfrm>
              <a:off x="2524" y="1291"/>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1" name="Rectangle 65">
              <a:extLst>
                <a:ext uri="{FF2B5EF4-FFF2-40B4-BE49-F238E27FC236}">
                  <a16:creationId xmlns:a16="http://schemas.microsoft.com/office/drawing/2014/main" id="{1C7E4583-3512-F019-F952-11597C54C9E2}"/>
                </a:ext>
              </a:extLst>
            </p:cNvPr>
            <p:cNvSpPr>
              <a:spLocks noChangeArrowheads="1"/>
            </p:cNvSpPr>
            <p:nvPr/>
          </p:nvSpPr>
          <p:spPr bwMode="auto">
            <a:xfrm>
              <a:off x="3326" y="1291"/>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2" name="Rectangle 66">
              <a:extLst>
                <a:ext uri="{FF2B5EF4-FFF2-40B4-BE49-F238E27FC236}">
                  <a16:creationId xmlns:a16="http://schemas.microsoft.com/office/drawing/2014/main" id="{D6E41547-5AE7-2659-A73F-7F65F289A021}"/>
                </a:ext>
              </a:extLst>
            </p:cNvPr>
            <p:cNvSpPr>
              <a:spLocks noChangeArrowheads="1"/>
            </p:cNvSpPr>
            <p:nvPr/>
          </p:nvSpPr>
          <p:spPr bwMode="auto">
            <a:xfrm>
              <a:off x="690" y="140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3" name="Rectangle 67">
              <a:extLst>
                <a:ext uri="{FF2B5EF4-FFF2-40B4-BE49-F238E27FC236}">
                  <a16:creationId xmlns:a16="http://schemas.microsoft.com/office/drawing/2014/main" id="{4F844C7C-B1D3-0D09-6EE8-B69A6488655C}"/>
                </a:ext>
              </a:extLst>
            </p:cNvPr>
            <p:cNvSpPr>
              <a:spLocks noChangeArrowheads="1"/>
            </p:cNvSpPr>
            <p:nvPr/>
          </p:nvSpPr>
          <p:spPr bwMode="auto">
            <a:xfrm>
              <a:off x="1147" y="140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17.389.570 €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4" name="Rectangle 68">
              <a:extLst>
                <a:ext uri="{FF2B5EF4-FFF2-40B4-BE49-F238E27FC236}">
                  <a16:creationId xmlns:a16="http://schemas.microsoft.com/office/drawing/2014/main" id="{AAB64919-08BB-1075-DD2B-4E88715B2C05}"/>
                </a:ext>
              </a:extLst>
            </p:cNvPr>
            <p:cNvSpPr>
              <a:spLocks noChangeArrowheads="1"/>
            </p:cNvSpPr>
            <p:nvPr/>
          </p:nvSpPr>
          <p:spPr bwMode="auto">
            <a:xfrm>
              <a:off x="1067" y="1407"/>
              <a:ext cx="1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5" name="Rectangle 69">
              <a:extLst>
                <a:ext uri="{FF2B5EF4-FFF2-40B4-BE49-F238E27FC236}">
                  <a16:creationId xmlns:a16="http://schemas.microsoft.com/office/drawing/2014/main" id="{44837A51-60DE-8BE6-3CD8-3B43B427C158}"/>
                </a:ext>
              </a:extLst>
            </p:cNvPr>
            <p:cNvSpPr>
              <a:spLocks noChangeArrowheads="1"/>
            </p:cNvSpPr>
            <p:nvPr/>
          </p:nvSpPr>
          <p:spPr bwMode="auto">
            <a:xfrm>
              <a:off x="1139" y="140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6" name="Rectangle 70">
              <a:extLst>
                <a:ext uri="{FF2B5EF4-FFF2-40B4-BE49-F238E27FC236}">
                  <a16:creationId xmlns:a16="http://schemas.microsoft.com/office/drawing/2014/main" id="{0FE7437F-3348-F88E-EE50-EA03AA99F55F}"/>
                </a:ext>
              </a:extLst>
            </p:cNvPr>
            <p:cNvSpPr>
              <a:spLocks noChangeArrowheads="1"/>
            </p:cNvSpPr>
            <p:nvPr/>
          </p:nvSpPr>
          <p:spPr bwMode="auto">
            <a:xfrm>
              <a:off x="1840" y="140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79.409.700 €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7" name="Rectangle 71">
              <a:extLst>
                <a:ext uri="{FF2B5EF4-FFF2-40B4-BE49-F238E27FC236}">
                  <a16:creationId xmlns:a16="http://schemas.microsoft.com/office/drawing/2014/main" id="{1AAA1C79-A5D2-083B-33BE-1003A2563532}"/>
                </a:ext>
              </a:extLst>
            </p:cNvPr>
            <p:cNvSpPr>
              <a:spLocks noChangeArrowheads="1"/>
            </p:cNvSpPr>
            <p:nvPr/>
          </p:nvSpPr>
          <p:spPr bwMode="auto">
            <a:xfrm>
              <a:off x="1739" y="140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8" name="Rectangle 72">
              <a:extLst>
                <a:ext uri="{FF2B5EF4-FFF2-40B4-BE49-F238E27FC236}">
                  <a16:creationId xmlns:a16="http://schemas.microsoft.com/office/drawing/2014/main" id="{A2F1EE57-5E46-51A3-31BB-0E9D2E8FE5A9}"/>
                </a:ext>
              </a:extLst>
            </p:cNvPr>
            <p:cNvSpPr>
              <a:spLocks noChangeArrowheads="1"/>
            </p:cNvSpPr>
            <p:nvPr/>
          </p:nvSpPr>
          <p:spPr bwMode="auto">
            <a:xfrm>
              <a:off x="1836" y="140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79" name="Rectangle 73">
              <a:extLst>
                <a:ext uri="{FF2B5EF4-FFF2-40B4-BE49-F238E27FC236}">
                  <a16:creationId xmlns:a16="http://schemas.microsoft.com/office/drawing/2014/main" id="{0AFFE084-CF7F-BEF2-3FC4-418060716074}"/>
                </a:ext>
              </a:extLst>
            </p:cNvPr>
            <p:cNvSpPr>
              <a:spLocks noChangeArrowheads="1"/>
            </p:cNvSpPr>
            <p:nvPr/>
          </p:nvSpPr>
          <p:spPr bwMode="auto">
            <a:xfrm>
              <a:off x="2524" y="1407"/>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96.799.270 €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0" name="Rectangle 74">
              <a:extLst>
                <a:ext uri="{FF2B5EF4-FFF2-40B4-BE49-F238E27FC236}">
                  <a16:creationId xmlns:a16="http://schemas.microsoft.com/office/drawing/2014/main" id="{93B347B3-C094-1D8E-E0E2-1956464EAADE}"/>
                </a:ext>
              </a:extLst>
            </p:cNvPr>
            <p:cNvSpPr>
              <a:spLocks noChangeArrowheads="1"/>
            </p:cNvSpPr>
            <p:nvPr/>
          </p:nvSpPr>
          <p:spPr bwMode="auto">
            <a:xfrm>
              <a:off x="2428" y="1407"/>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1" name="Rectangle 75">
              <a:extLst>
                <a:ext uri="{FF2B5EF4-FFF2-40B4-BE49-F238E27FC236}">
                  <a16:creationId xmlns:a16="http://schemas.microsoft.com/office/drawing/2014/main" id="{5DDD42E9-8BDB-63A8-2642-55B082EFD4CD}"/>
                </a:ext>
              </a:extLst>
            </p:cNvPr>
            <p:cNvSpPr>
              <a:spLocks noChangeArrowheads="1"/>
            </p:cNvSpPr>
            <p:nvPr/>
          </p:nvSpPr>
          <p:spPr bwMode="auto">
            <a:xfrm>
              <a:off x="2524" y="1407"/>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2" name="Rectangle 76">
              <a:extLst>
                <a:ext uri="{FF2B5EF4-FFF2-40B4-BE49-F238E27FC236}">
                  <a16:creationId xmlns:a16="http://schemas.microsoft.com/office/drawing/2014/main" id="{ABE146F7-C81B-5E93-1015-2CF5BBCA058F}"/>
                </a:ext>
              </a:extLst>
            </p:cNvPr>
            <p:cNvSpPr>
              <a:spLocks noChangeArrowheads="1"/>
            </p:cNvSpPr>
            <p:nvPr/>
          </p:nvSpPr>
          <p:spPr bwMode="auto">
            <a:xfrm>
              <a:off x="3326" y="1407"/>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3" name="Rectangle 77">
              <a:extLst>
                <a:ext uri="{FF2B5EF4-FFF2-40B4-BE49-F238E27FC236}">
                  <a16:creationId xmlns:a16="http://schemas.microsoft.com/office/drawing/2014/main" id="{E58E4A9E-B433-288C-D211-BAE8A9F451B0}"/>
                </a:ext>
              </a:extLst>
            </p:cNvPr>
            <p:cNvSpPr>
              <a:spLocks noChangeArrowheads="1"/>
            </p:cNvSpPr>
            <p:nvPr/>
          </p:nvSpPr>
          <p:spPr bwMode="auto">
            <a:xfrm>
              <a:off x="690" y="152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4" name="Rectangle 78">
              <a:extLst>
                <a:ext uri="{FF2B5EF4-FFF2-40B4-BE49-F238E27FC236}">
                  <a16:creationId xmlns:a16="http://schemas.microsoft.com/office/drawing/2014/main" id="{F1CF4605-8EED-41DC-7243-2E66CC2BA901}"/>
                </a:ext>
              </a:extLst>
            </p:cNvPr>
            <p:cNvSpPr>
              <a:spLocks noChangeArrowheads="1"/>
            </p:cNvSpPr>
            <p:nvPr/>
          </p:nvSpPr>
          <p:spPr bwMode="auto">
            <a:xfrm>
              <a:off x="1195" y="1523"/>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2.206.713 €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5" name="Rectangle 79">
              <a:extLst>
                <a:ext uri="{FF2B5EF4-FFF2-40B4-BE49-F238E27FC236}">
                  <a16:creationId xmlns:a16="http://schemas.microsoft.com/office/drawing/2014/main" id="{C1DFD57B-66FA-2702-2741-DB1E14CA587F}"/>
                </a:ext>
              </a:extLst>
            </p:cNvPr>
            <p:cNvSpPr>
              <a:spLocks noChangeArrowheads="1"/>
            </p:cNvSpPr>
            <p:nvPr/>
          </p:nvSpPr>
          <p:spPr bwMode="auto">
            <a:xfrm>
              <a:off x="1067" y="152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6" name="Rectangle 80">
              <a:extLst>
                <a:ext uri="{FF2B5EF4-FFF2-40B4-BE49-F238E27FC236}">
                  <a16:creationId xmlns:a16="http://schemas.microsoft.com/office/drawing/2014/main" id="{F3D541AF-61DC-2D78-7A44-0C2A87DB5838}"/>
                </a:ext>
              </a:extLst>
            </p:cNvPr>
            <p:cNvSpPr>
              <a:spLocks noChangeArrowheads="1"/>
            </p:cNvSpPr>
            <p:nvPr/>
          </p:nvSpPr>
          <p:spPr bwMode="auto">
            <a:xfrm>
              <a:off x="1187" y="152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7" name="Rectangle 81">
              <a:extLst>
                <a:ext uri="{FF2B5EF4-FFF2-40B4-BE49-F238E27FC236}">
                  <a16:creationId xmlns:a16="http://schemas.microsoft.com/office/drawing/2014/main" id="{2FC206E6-91D3-2D03-0F9B-778839F4AD98}"/>
                </a:ext>
              </a:extLst>
            </p:cNvPr>
            <p:cNvSpPr>
              <a:spLocks noChangeArrowheads="1"/>
            </p:cNvSpPr>
            <p:nvPr/>
          </p:nvSpPr>
          <p:spPr bwMode="auto">
            <a:xfrm>
              <a:off x="1840" y="152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40.704.906 €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8" name="Rectangle 82">
              <a:extLst>
                <a:ext uri="{FF2B5EF4-FFF2-40B4-BE49-F238E27FC236}">
                  <a16:creationId xmlns:a16="http://schemas.microsoft.com/office/drawing/2014/main" id="{28CAB571-48E7-C718-98C2-8F51BEDF6D60}"/>
                </a:ext>
              </a:extLst>
            </p:cNvPr>
            <p:cNvSpPr>
              <a:spLocks noChangeArrowheads="1"/>
            </p:cNvSpPr>
            <p:nvPr/>
          </p:nvSpPr>
          <p:spPr bwMode="auto">
            <a:xfrm>
              <a:off x="1739" y="152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89" name="Rectangle 83">
              <a:extLst>
                <a:ext uri="{FF2B5EF4-FFF2-40B4-BE49-F238E27FC236}">
                  <a16:creationId xmlns:a16="http://schemas.microsoft.com/office/drawing/2014/main" id="{ACA78B2B-4F62-ACFD-06D0-CDAE06397F6C}"/>
                </a:ext>
              </a:extLst>
            </p:cNvPr>
            <p:cNvSpPr>
              <a:spLocks noChangeArrowheads="1"/>
            </p:cNvSpPr>
            <p:nvPr/>
          </p:nvSpPr>
          <p:spPr bwMode="auto">
            <a:xfrm>
              <a:off x="1836" y="152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0" name="Rectangle 84">
              <a:extLst>
                <a:ext uri="{FF2B5EF4-FFF2-40B4-BE49-F238E27FC236}">
                  <a16:creationId xmlns:a16="http://schemas.microsoft.com/office/drawing/2014/main" id="{7AAA179E-6BF3-99F0-FC52-B6B3F4BB8F88}"/>
                </a:ext>
              </a:extLst>
            </p:cNvPr>
            <p:cNvSpPr>
              <a:spLocks noChangeArrowheads="1"/>
            </p:cNvSpPr>
            <p:nvPr/>
          </p:nvSpPr>
          <p:spPr bwMode="auto">
            <a:xfrm>
              <a:off x="2524" y="1523"/>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42.911.619 €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1" name="Rectangle 85">
              <a:extLst>
                <a:ext uri="{FF2B5EF4-FFF2-40B4-BE49-F238E27FC236}">
                  <a16:creationId xmlns:a16="http://schemas.microsoft.com/office/drawing/2014/main" id="{72E4E4BD-DE04-2867-43AE-B3D140D1E9C0}"/>
                </a:ext>
              </a:extLst>
            </p:cNvPr>
            <p:cNvSpPr>
              <a:spLocks noChangeArrowheads="1"/>
            </p:cNvSpPr>
            <p:nvPr/>
          </p:nvSpPr>
          <p:spPr bwMode="auto">
            <a:xfrm>
              <a:off x="2428" y="1523"/>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2" name="Rectangle 86">
              <a:extLst>
                <a:ext uri="{FF2B5EF4-FFF2-40B4-BE49-F238E27FC236}">
                  <a16:creationId xmlns:a16="http://schemas.microsoft.com/office/drawing/2014/main" id="{6C9DC73D-28E1-B746-C428-5CC746C5DB57}"/>
                </a:ext>
              </a:extLst>
            </p:cNvPr>
            <p:cNvSpPr>
              <a:spLocks noChangeArrowheads="1"/>
            </p:cNvSpPr>
            <p:nvPr/>
          </p:nvSpPr>
          <p:spPr bwMode="auto">
            <a:xfrm>
              <a:off x="2524" y="1523"/>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Rectangle 87">
              <a:extLst>
                <a:ext uri="{FF2B5EF4-FFF2-40B4-BE49-F238E27FC236}">
                  <a16:creationId xmlns:a16="http://schemas.microsoft.com/office/drawing/2014/main" id="{2776D6AC-E661-500A-E7D8-48105DB49D4A}"/>
                </a:ext>
              </a:extLst>
            </p:cNvPr>
            <p:cNvSpPr>
              <a:spLocks noChangeArrowheads="1"/>
            </p:cNvSpPr>
            <p:nvPr/>
          </p:nvSpPr>
          <p:spPr bwMode="auto">
            <a:xfrm>
              <a:off x="3326" y="1523"/>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4" name="Rectangle 88">
              <a:extLst>
                <a:ext uri="{FF2B5EF4-FFF2-40B4-BE49-F238E27FC236}">
                  <a16:creationId xmlns:a16="http://schemas.microsoft.com/office/drawing/2014/main" id="{D5C694A9-C7AE-D556-501E-B58645FF0B8F}"/>
                </a:ext>
              </a:extLst>
            </p:cNvPr>
            <p:cNvSpPr>
              <a:spLocks noChangeArrowheads="1"/>
            </p:cNvSpPr>
            <p:nvPr/>
          </p:nvSpPr>
          <p:spPr bwMode="auto">
            <a:xfrm>
              <a:off x="690" y="164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5" name="Rectangle 89">
              <a:extLst>
                <a:ext uri="{FF2B5EF4-FFF2-40B4-BE49-F238E27FC236}">
                  <a16:creationId xmlns:a16="http://schemas.microsoft.com/office/drawing/2014/main" id="{CCCFC07A-3D59-B499-2009-96F4DB01484F}"/>
                </a:ext>
              </a:extLst>
            </p:cNvPr>
            <p:cNvSpPr>
              <a:spLocks noChangeArrowheads="1"/>
            </p:cNvSpPr>
            <p:nvPr/>
          </p:nvSpPr>
          <p:spPr bwMode="auto">
            <a:xfrm>
              <a:off x="1147" y="1640"/>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17.531.593 €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6" name="Rectangle 90">
              <a:extLst>
                <a:ext uri="{FF2B5EF4-FFF2-40B4-BE49-F238E27FC236}">
                  <a16:creationId xmlns:a16="http://schemas.microsoft.com/office/drawing/2014/main" id="{76C3BE97-0FC2-317A-2148-A715FC2FF381}"/>
                </a:ext>
              </a:extLst>
            </p:cNvPr>
            <p:cNvSpPr>
              <a:spLocks noChangeArrowheads="1"/>
            </p:cNvSpPr>
            <p:nvPr/>
          </p:nvSpPr>
          <p:spPr bwMode="auto">
            <a:xfrm>
              <a:off x="1067" y="1640"/>
              <a:ext cx="1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7" name="Rectangle 91">
              <a:extLst>
                <a:ext uri="{FF2B5EF4-FFF2-40B4-BE49-F238E27FC236}">
                  <a16:creationId xmlns:a16="http://schemas.microsoft.com/office/drawing/2014/main" id="{6E6514D2-8EDA-3CE9-5826-1E7FB83F361A}"/>
                </a:ext>
              </a:extLst>
            </p:cNvPr>
            <p:cNvSpPr>
              <a:spLocks noChangeArrowheads="1"/>
            </p:cNvSpPr>
            <p:nvPr/>
          </p:nvSpPr>
          <p:spPr bwMode="auto">
            <a:xfrm>
              <a:off x="1139" y="164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8" name="Rectangle 92">
              <a:extLst>
                <a:ext uri="{FF2B5EF4-FFF2-40B4-BE49-F238E27FC236}">
                  <a16:creationId xmlns:a16="http://schemas.microsoft.com/office/drawing/2014/main" id="{C72EAFAC-4495-BA39-36F8-BA21110EB287}"/>
                </a:ext>
              </a:extLst>
            </p:cNvPr>
            <p:cNvSpPr>
              <a:spLocks noChangeArrowheads="1"/>
            </p:cNvSpPr>
            <p:nvPr/>
          </p:nvSpPr>
          <p:spPr bwMode="auto">
            <a:xfrm>
              <a:off x="1792" y="1640"/>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117.481.439 €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9" name="Rectangle 93">
              <a:extLst>
                <a:ext uri="{FF2B5EF4-FFF2-40B4-BE49-F238E27FC236}">
                  <a16:creationId xmlns:a16="http://schemas.microsoft.com/office/drawing/2014/main" id="{626B0D79-90C7-D328-095B-12C01986C82E}"/>
                </a:ext>
              </a:extLst>
            </p:cNvPr>
            <p:cNvSpPr>
              <a:spLocks noChangeArrowheads="1"/>
            </p:cNvSpPr>
            <p:nvPr/>
          </p:nvSpPr>
          <p:spPr bwMode="auto">
            <a:xfrm>
              <a:off x="1739" y="164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0" name="Rectangle 94">
              <a:extLst>
                <a:ext uri="{FF2B5EF4-FFF2-40B4-BE49-F238E27FC236}">
                  <a16:creationId xmlns:a16="http://schemas.microsoft.com/office/drawing/2014/main" id="{69034750-D73D-3DCB-8F36-FEF29DB56A31}"/>
                </a:ext>
              </a:extLst>
            </p:cNvPr>
            <p:cNvSpPr>
              <a:spLocks noChangeArrowheads="1"/>
            </p:cNvSpPr>
            <p:nvPr/>
          </p:nvSpPr>
          <p:spPr bwMode="auto">
            <a:xfrm>
              <a:off x="1788" y="164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1" name="Rectangle 95">
              <a:extLst>
                <a:ext uri="{FF2B5EF4-FFF2-40B4-BE49-F238E27FC236}">
                  <a16:creationId xmlns:a16="http://schemas.microsoft.com/office/drawing/2014/main" id="{379213E2-EDC2-2782-AB54-8C8F57BAB8CF}"/>
                </a:ext>
              </a:extLst>
            </p:cNvPr>
            <p:cNvSpPr>
              <a:spLocks noChangeArrowheads="1"/>
            </p:cNvSpPr>
            <p:nvPr/>
          </p:nvSpPr>
          <p:spPr bwMode="auto">
            <a:xfrm>
              <a:off x="2476" y="1640"/>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135.013.032 €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2" name="Rectangle 96">
              <a:extLst>
                <a:ext uri="{FF2B5EF4-FFF2-40B4-BE49-F238E27FC236}">
                  <a16:creationId xmlns:a16="http://schemas.microsoft.com/office/drawing/2014/main" id="{F9C279E5-BBD3-D1F6-CBAF-7098202BE94C}"/>
                </a:ext>
              </a:extLst>
            </p:cNvPr>
            <p:cNvSpPr>
              <a:spLocks noChangeArrowheads="1"/>
            </p:cNvSpPr>
            <p:nvPr/>
          </p:nvSpPr>
          <p:spPr bwMode="auto">
            <a:xfrm>
              <a:off x="2428" y="164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3" name="Rectangle 97">
              <a:extLst>
                <a:ext uri="{FF2B5EF4-FFF2-40B4-BE49-F238E27FC236}">
                  <a16:creationId xmlns:a16="http://schemas.microsoft.com/office/drawing/2014/main" id="{744F780F-C60D-7B4A-27ED-7773493AC2E0}"/>
                </a:ext>
              </a:extLst>
            </p:cNvPr>
            <p:cNvSpPr>
              <a:spLocks noChangeArrowheads="1"/>
            </p:cNvSpPr>
            <p:nvPr/>
          </p:nvSpPr>
          <p:spPr bwMode="auto">
            <a:xfrm>
              <a:off x="2476" y="1640"/>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4" name="Rectangle 98">
              <a:extLst>
                <a:ext uri="{FF2B5EF4-FFF2-40B4-BE49-F238E27FC236}">
                  <a16:creationId xmlns:a16="http://schemas.microsoft.com/office/drawing/2014/main" id="{7AB214DF-2B6D-79D5-BB31-06281D3BC2E1}"/>
                </a:ext>
              </a:extLst>
            </p:cNvPr>
            <p:cNvSpPr>
              <a:spLocks noChangeArrowheads="1"/>
            </p:cNvSpPr>
            <p:nvPr/>
          </p:nvSpPr>
          <p:spPr bwMode="auto">
            <a:xfrm>
              <a:off x="3326" y="1640"/>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5" name="Rectangle 99">
              <a:extLst>
                <a:ext uri="{FF2B5EF4-FFF2-40B4-BE49-F238E27FC236}">
                  <a16:creationId xmlns:a16="http://schemas.microsoft.com/office/drawing/2014/main" id="{9BA57651-EA72-1729-5579-3D530E1767AE}"/>
                </a:ext>
              </a:extLst>
            </p:cNvPr>
            <p:cNvSpPr>
              <a:spLocks noChangeArrowheads="1"/>
            </p:cNvSpPr>
            <p:nvPr/>
          </p:nvSpPr>
          <p:spPr bwMode="auto">
            <a:xfrm>
              <a:off x="690" y="175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6" name="Rectangle 100">
              <a:extLst>
                <a:ext uri="{FF2B5EF4-FFF2-40B4-BE49-F238E27FC236}">
                  <a16:creationId xmlns:a16="http://schemas.microsoft.com/office/drawing/2014/main" id="{6BBEC911-26B5-5538-A1F2-1D2B964190EE}"/>
                </a:ext>
              </a:extLst>
            </p:cNvPr>
            <p:cNvSpPr>
              <a:spLocks noChangeArrowheads="1"/>
            </p:cNvSpPr>
            <p:nvPr/>
          </p:nvSpPr>
          <p:spPr bwMode="auto">
            <a:xfrm>
              <a:off x="1195" y="1756"/>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8.386.465 €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7" name="Rectangle 101">
              <a:extLst>
                <a:ext uri="{FF2B5EF4-FFF2-40B4-BE49-F238E27FC236}">
                  <a16:creationId xmlns:a16="http://schemas.microsoft.com/office/drawing/2014/main" id="{6B610BF3-70F9-621E-0138-A5AFB88C1B1F}"/>
                </a:ext>
              </a:extLst>
            </p:cNvPr>
            <p:cNvSpPr>
              <a:spLocks noChangeArrowheads="1"/>
            </p:cNvSpPr>
            <p:nvPr/>
          </p:nvSpPr>
          <p:spPr bwMode="auto">
            <a:xfrm>
              <a:off x="1067" y="1756"/>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8" name="Rectangle 102">
              <a:extLst>
                <a:ext uri="{FF2B5EF4-FFF2-40B4-BE49-F238E27FC236}">
                  <a16:creationId xmlns:a16="http://schemas.microsoft.com/office/drawing/2014/main" id="{44C1F587-8705-D464-3184-B767ACDF7985}"/>
                </a:ext>
              </a:extLst>
            </p:cNvPr>
            <p:cNvSpPr>
              <a:spLocks noChangeArrowheads="1"/>
            </p:cNvSpPr>
            <p:nvPr/>
          </p:nvSpPr>
          <p:spPr bwMode="auto">
            <a:xfrm>
              <a:off x="1187" y="175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9" name="Rectangle 103">
              <a:extLst>
                <a:ext uri="{FF2B5EF4-FFF2-40B4-BE49-F238E27FC236}">
                  <a16:creationId xmlns:a16="http://schemas.microsoft.com/office/drawing/2014/main" id="{D0F3C0A1-DBEE-ACB4-F6BC-14FCF500D208}"/>
                </a:ext>
              </a:extLst>
            </p:cNvPr>
            <p:cNvSpPr>
              <a:spLocks noChangeArrowheads="1"/>
            </p:cNvSpPr>
            <p:nvPr/>
          </p:nvSpPr>
          <p:spPr bwMode="auto">
            <a:xfrm>
              <a:off x="1840" y="175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74.579.304 €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0" name="Rectangle 104">
              <a:extLst>
                <a:ext uri="{FF2B5EF4-FFF2-40B4-BE49-F238E27FC236}">
                  <a16:creationId xmlns:a16="http://schemas.microsoft.com/office/drawing/2014/main" id="{AE21EC2C-BF1B-7AE8-D14A-796BAF4F5007}"/>
                </a:ext>
              </a:extLst>
            </p:cNvPr>
            <p:cNvSpPr>
              <a:spLocks noChangeArrowheads="1"/>
            </p:cNvSpPr>
            <p:nvPr/>
          </p:nvSpPr>
          <p:spPr bwMode="auto">
            <a:xfrm>
              <a:off x="1739" y="175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1" name="Rectangle 105">
              <a:extLst>
                <a:ext uri="{FF2B5EF4-FFF2-40B4-BE49-F238E27FC236}">
                  <a16:creationId xmlns:a16="http://schemas.microsoft.com/office/drawing/2014/main" id="{7FE49BB2-5A18-E22D-1102-9E61AEECDEE6}"/>
                </a:ext>
              </a:extLst>
            </p:cNvPr>
            <p:cNvSpPr>
              <a:spLocks noChangeArrowheads="1"/>
            </p:cNvSpPr>
            <p:nvPr/>
          </p:nvSpPr>
          <p:spPr bwMode="auto">
            <a:xfrm>
              <a:off x="1836" y="175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2" name="Rectangle 106">
              <a:extLst>
                <a:ext uri="{FF2B5EF4-FFF2-40B4-BE49-F238E27FC236}">
                  <a16:creationId xmlns:a16="http://schemas.microsoft.com/office/drawing/2014/main" id="{6A00A5F6-8CAE-7FC1-D0EA-19F80B58CDAA}"/>
                </a:ext>
              </a:extLst>
            </p:cNvPr>
            <p:cNvSpPr>
              <a:spLocks noChangeArrowheads="1"/>
            </p:cNvSpPr>
            <p:nvPr/>
          </p:nvSpPr>
          <p:spPr bwMode="auto">
            <a:xfrm>
              <a:off x="2524" y="1756"/>
              <a:ext cx="55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82.965.769 €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3" name="Rectangle 107">
              <a:extLst>
                <a:ext uri="{FF2B5EF4-FFF2-40B4-BE49-F238E27FC236}">
                  <a16:creationId xmlns:a16="http://schemas.microsoft.com/office/drawing/2014/main" id="{948160B7-9047-E6AC-D7CA-53DD8194893D}"/>
                </a:ext>
              </a:extLst>
            </p:cNvPr>
            <p:cNvSpPr>
              <a:spLocks noChangeArrowheads="1"/>
            </p:cNvSpPr>
            <p:nvPr/>
          </p:nvSpPr>
          <p:spPr bwMode="auto">
            <a:xfrm>
              <a:off x="2428" y="1756"/>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4" name="Rectangle 108">
              <a:extLst>
                <a:ext uri="{FF2B5EF4-FFF2-40B4-BE49-F238E27FC236}">
                  <a16:creationId xmlns:a16="http://schemas.microsoft.com/office/drawing/2014/main" id="{A7D5ABA6-0FB4-C502-B295-E6E9567DC720}"/>
                </a:ext>
              </a:extLst>
            </p:cNvPr>
            <p:cNvSpPr>
              <a:spLocks noChangeArrowheads="1"/>
            </p:cNvSpPr>
            <p:nvPr/>
          </p:nvSpPr>
          <p:spPr bwMode="auto">
            <a:xfrm>
              <a:off x="2524" y="1756"/>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5" name="Rectangle 109">
              <a:extLst>
                <a:ext uri="{FF2B5EF4-FFF2-40B4-BE49-F238E27FC236}">
                  <a16:creationId xmlns:a16="http://schemas.microsoft.com/office/drawing/2014/main" id="{A3C4E941-861F-C82B-4A5E-5BCAD71C2D0E}"/>
                </a:ext>
              </a:extLst>
            </p:cNvPr>
            <p:cNvSpPr>
              <a:spLocks noChangeArrowheads="1"/>
            </p:cNvSpPr>
            <p:nvPr/>
          </p:nvSpPr>
          <p:spPr bwMode="auto">
            <a:xfrm>
              <a:off x="3326" y="1756"/>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6" name="Rectangle 110">
              <a:extLst>
                <a:ext uri="{FF2B5EF4-FFF2-40B4-BE49-F238E27FC236}">
                  <a16:creationId xmlns:a16="http://schemas.microsoft.com/office/drawing/2014/main" id="{7F109C1A-7581-BA7A-7E1E-1FB804F46D4F}"/>
                </a:ext>
              </a:extLst>
            </p:cNvPr>
            <p:cNvSpPr>
              <a:spLocks noChangeArrowheads="1"/>
            </p:cNvSpPr>
            <p:nvPr/>
          </p:nvSpPr>
          <p:spPr bwMode="auto">
            <a:xfrm>
              <a:off x="690" y="1872"/>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7" name="Rectangle 111">
              <a:extLst>
                <a:ext uri="{FF2B5EF4-FFF2-40B4-BE49-F238E27FC236}">
                  <a16:creationId xmlns:a16="http://schemas.microsoft.com/office/drawing/2014/main" id="{4C88C2E5-DF0E-010D-ECA4-9CF3131EAC40}"/>
                </a:ext>
              </a:extLst>
            </p:cNvPr>
            <p:cNvSpPr>
              <a:spLocks noChangeArrowheads="1"/>
            </p:cNvSpPr>
            <p:nvPr/>
          </p:nvSpPr>
          <p:spPr bwMode="auto">
            <a:xfrm>
              <a:off x="1195" y="1872"/>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6.991.576 €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8" name="Rectangle 112">
              <a:extLst>
                <a:ext uri="{FF2B5EF4-FFF2-40B4-BE49-F238E27FC236}">
                  <a16:creationId xmlns:a16="http://schemas.microsoft.com/office/drawing/2014/main" id="{4226FA07-506D-7DFD-0CAF-1BD27CFDEB44}"/>
                </a:ext>
              </a:extLst>
            </p:cNvPr>
            <p:cNvSpPr>
              <a:spLocks noChangeArrowheads="1"/>
            </p:cNvSpPr>
            <p:nvPr/>
          </p:nvSpPr>
          <p:spPr bwMode="auto">
            <a:xfrm>
              <a:off x="1067" y="1872"/>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9" name="Rectangle 113">
              <a:extLst>
                <a:ext uri="{FF2B5EF4-FFF2-40B4-BE49-F238E27FC236}">
                  <a16:creationId xmlns:a16="http://schemas.microsoft.com/office/drawing/2014/main" id="{45C0DD38-A535-BC64-77CE-44DC3924E7AC}"/>
                </a:ext>
              </a:extLst>
            </p:cNvPr>
            <p:cNvSpPr>
              <a:spLocks noChangeArrowheads="1"/>
            </p:cNvSpPr>
            <p:nvPr/>
          </p:nvSpPr>
          <p:spPr bwMode="auto">
            <a:xfrm>
              <a:off x="1187" y="187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0" name="Rectangle 114">
              <a:extLst>
                <a:ext uri="{FF2B5EF4-FFF2-40B4-BE49-F238E27FC236}">
                  <a16:creationId xmlns:a16="http://schemas.microsoft.com/office/drawing/2014/main" id="{5E10BCC6-0571-E60F-5D5F-FB8C070B6D63}"/>
                </a:ext>
              </a:extLst>
            </p:cNvPr>
            <p:cNvSpPr>
              <a:spLocks noChangeArrowheads="1"/>
            </p:cNvSpPr>
            <p:nvPr/>
          </p:nvSpPr>
          <p:spPr bwMode="auto">
            <a:xfrm>
              <a:off x="1792" y="1872"/>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131.197.613 €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1" name="Rectangle 115">
              <a:extLst>
                <a:ext uri="{FF2B5EF4-FFF2-40B4-BE49-F238E27FC236}">
                  <a16:creationId xmlns:a16="http://schemas.microsoft.com/office/drawing/2014/main" id="{1C1C211A-5895-6C82-9C81-05B5AC4494CD}"/>
                </a:ext>
              </a:extLst>
            </p:cNvPr>
            <p:cNvSpPr>
              <a:spLocks noChangeArrowheads="1"/>
            </p:cNvSpPr>
            <p:nvPr/>
          </p:nvSpPr>
          <p:spPr bwMode="auto">
            <a:xfrm>
              <a:off x="1739" y="1872"/>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2" name="Rectangle 116">
              <a:extLst>
                <a:ext uri="{FF2B5EF4-FFF2-40B4-BE49-F238E27FC236}">
                  <a16:creationId xmlns:a16="http://schemas.microsoft.com/office/drawing/2014/main" id="{E77110DE-B223-9C16-C68F-D1F5090F6E91}"/>
                </a:ext>
              </a:extLst>
            </p:cNvPr>
            <p:cNvSpPr>
              <a:spLocks noChangeArrowheads="1"/>
            </p:cNvSpPr>
            <p:nvPr/>
          </p:nvSpPr>
          <p:spPr bwMode="auto">
            <a:xfrm>
              <a:off x="1788" y="187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3" name="Rectangle 117">
              <a:extLst>
                <a:ext uri="{FF2B5EF4-FFF2-40B4-BE49-F238E27FC236}">
                  <a16:creationId xmlns:a16="http://schemas.microsoft.com/office/drawing/2014/main" id="{8F881EB2-6147-6E1B-C22A-25620AF6E976}"/>
                </a:ext>
              </a:extLst>
            </p:cNvPr>
            <p:cNvSpPr>
              <a:spLocks noChangeArrowheads="1"/>
            </p:cNvSpPr>
            <p:nvPr/>
          </p:nvSpPr>
          <p:spPr bwMode="auto">
            <a:xfrm>
              <a:off x="2476" y="1872"/>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138.189.189 €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4" name="Rectangle 118">
              <a:extLst>
                <a:ext uri="{FF2B5EF4-FFF2-40B4-BE49-F238E27FC236}">
                  <a16:creationId xmlns:a16="http://schemas.microsoft.com/office/drawing/2014/main" id="{07338C57-B03E-99B2-9869-4662A1A1400D}"/>
                </a:ext>
              </a:extLst>
            </p:cNvPr>
            <p:cNvSpPr>
              <a:spLocks noChangeArrowheads="1"/>
            </p:cNvSpPr>
            <p:nvPr/>
          </p:nvSpPr>
          <p:spPr bwMode="auto">
            <a:xfrm>
              <a:off x="2428" y="1872"/>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5" name="Rectangle 119">
              <a:extLst>
                <a:ext uri="{FF2B5EF4-FFF2-40B4-BE49-F238E27FC236}">
                  <a16:creationId xmlns:a16="http://schemas.microsoft.com/office/drawing/2014/main" id="{18B6308A-75E5-DBB2-EE69-0F65D9C02D64}"/>
                </a:ext>
              </a:extLst>
            </p:cNvPr>
            <p:cNvSpPr>
              <a:spLocks noChangeArrowheads="1"/>
            </p:cNvSpPr>
            <p:nvPr/>
          </p:nvSpPr>
          <p:spPr bwMode="auto">
            <a:xfrm>
              <a:off x="2476" y="1872"/>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6" name="Rectangle 120">
              <a:extLst>
                <a:ext uri="{FF2B5EF4-FFF2-40B4-BE49-F238E27FC236}">
                  <a16:creationId xmlns:a16="http://schemas.microsoft.com/office/drawing/2014/main" id="{E75F5AA7-D834-ACD1-3559-CE276E3145E5}"/>
                </a:ext>
              </a:extLst>
            </p:cNvPr>
            <p:cNvSpPr>
              <a:spLocks noChangeArrowheads="1"/>
            </p:cNvSpPr>
            <p:nvPr/>
          </p:nvSpPr>
          <p:spPr bwMode="auto">
            <a:xfrm>
              <a:off x="3326" y="1872"/>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7" name="Rectangle 121">
              <a:extLst>
                <a:ext uri="{FF2B5EF4-FFF2-40B4-BE49-F238E27FC236}">
                  <a16:creationId xmlns:a16="http://schemas.microsoft.com/office/drawing/2014/main" id="{4888780B-A72F-51DB-9DEF-6F6016E49B61}"/>
                </a:ext>
              </a:extLst>
            </p:cNvPr>
            <p:cNvSpPr>
              <a:spLocks noChangeArrowheads="1"/>
            </p:cNvSpPr>
            <p:nvPr/>
          </p:nvSpPr>
          <p:spPr bwMode="auto">
            <a:xfrm>
              <a:off x="690" y="198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8" name="Rectangle 122">
              <a:extLst>
                <a:ext uri="{FF2B5EF4-FFF2-40B4-BE49-F238E27FC236}">
                  <a16:creationId xmlns:a16="http://schemas.microsoft.com/office/drawing/2014/main" id="{5B883BD5-8B39-FD64-F3A3-93D316C8D524}"/>
                </a:ext>
              </a:extLst>
            </p:cNvPr>
            <p:cNvSpPr>
              <a:spLocks noChangeArrowheads="1"/>
            </p:cNvSpPr>
            <p:nvPr/>
          </p:nvSpPr>
          <p:spPr bwMode="auto">
            <a:xfrm>
              <a:off x="1195" y="1989"/>
              <a:ext cx="5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6.463.559 €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9" name="Rectangle 123">
              <a:extLst>
                <a:ext uri="{FF2B5EF4-FFF2-40B4-BE49-F238E27FC236}">
                  <a16:creationId xmlns:a16="http://schemas.microsoft.com/office/drawing/2014/main" id="{1A36BAD0-260C-8640-6367-C5613AED855B}"/>
                </a:ext>
              </a:extLst>
            </p:cNvPr>
            <p:cNvSpPr>
              <a:spLocks noChangeArrowheads="1"/>
            </p:cNvSpPr>
            <p:nvPr/>
          </p:nvSpPr>
          <p:spPr bwMode="auto">
            <a:xfrm>
              <a:off x="1067" y="198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0" name="Rectangle 124">
              <a:extLst>
                <a:ext uri="{FF2B5EF4-FFF2-40B4-BE49-F238E27FC236}">
                  <a16:creationId xmlns:a16="http://schemas.microsoft.com/office/drawing/2014/main" id="{7F4C3717-8BF7-3224-6C80-B368BC8907BD}"/>
                </a:ext>
              </a:extLst>
            </p:cNvPr>
            <p:cNvSpPr>
              <a:spLocks noChangeArrowheads="1"/>
            </p:cNvSpPr>
            <p:nvPr/>
          </p:nvSpPr>
          <p:spPr bwMode="auto">
            <a:xfrm>
              <a:off x="1187" y="1989"/>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1" name="Rectangle 125">
              <a:extLst>
                <a:ext uri="{FF2B5EF4-FFF2-40B4-BE49-F238E27FC236}">
                  <a16:creationId xmlns:a16="http://schemas.microsoft.com/office/drawing/2014/main" id="{0EB17DCE-65C3-C68F-E9C8-0016D5123EB9}"/>
                </a:ext>
              </a:extLst>
            </p:cNvPr>
            <p:cNvSpPr>
              <a:spLocks noChangeArrowheads="1"/>
            </p:cNvSpPr>
            <p:nvPr/>
          </p:nvSpPr>
          <p:spPr bwMode="auto">
            <a:xfrm>
              <a:off x="1840" y="1989"/>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83.874.030 €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32" name="Rectangle 126">
              <a:extLst>
                <a:ext uri="{FF2B5EF4-FFF2-40B4-BE49-F238E27FC236}">
                  <a16:creationId xmlns:a16="http://schemas.microsoft.com/office/drawing/2014/main" id="{8A64D55E-98CE-4C91-D886-3C33F7746CC7}"/>
                </a:ext>
              </a:extLst>
            </p:cNvPr>
            <p:cNvSpPr>
              <a:spLocks noChangeArrowheads="1"/>
            </p:cNvSpPr>
            <p:nvPr/>
          </p:nvSpPr>
          <p:spPr bwMode="auto">
            <a:xfrm>
              <a:off x="1739" y="198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3" name="Rectangle 127">
              <a:extLst>
                <a:ext uri="{FF2B5EF4-FFF2-40B4-BE49-F238E27FC236}">
                  <a16:creationId xmlns:a16="http://schemas.microsoft.com/office/drawing/2014/main" id="{C3F46FF8-3C11-327B-9B04-5C6B9007FE36}"/>
                </a:ext>
              </a:extLst>
            </p:cNvPr>
            <p:cNvSpPr>
              <a:spLocks noChangeArrowheads="1"/>
            </p:cNvSpPr>
            <p:nvPr/>
          </p:nvSpPr>
          <p:spPr bwMode="auto">
            <a:xfrm>
              <a:off x="1836" y="1989"/>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4" name="Rectangle 128">
              <a:extLst>
                <a:ext uri="{FF2B5EF4-FFF2-40B4-BE49-F238E27FC236}">
                  <a16:creationId xmlns:a16="http://schemas.microsoft.com/office/drawing/2014/main" id="{458E19E8-AB41-E7E0-4F8C-013C31F94C92}"/>
                </a:ext>
              </a:extLst>
            </p:cNvPr>
            <p:cNvSpPr>
              <a:spLocks noChangeArrowheads="1"/>
            </p:cNvSpPr>
            <p:nvPr/>
          </p:nvSpPr>
          <p:spPr bwMode="auto">
            <a:xfrm>
              <a:off x="2524" y="1989"/>
              <a:ext cx="5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90.337.589 €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35" name="Rectangle 129">
              <a:extLst>
                <a:ext uri="{FF2B5EF4-FFF2-40B4-BE49-F238E27FC236}">
                  <a16:creationId xmlns:a16="http://schemas.microsoft.com/office/drawing/2014/main" id="{1E7A8EBF-DDD9-B5E6-E413-84D373B07364}"/>
                </a:ext>
              </a:extLst>
            </p:cNvPr>
            <p:cNvSpPr>
              <a:spLocks noChangeArrowheads="1"/>
            </p:cNvSpPr>
            <p:nvPr/>
          </p:nvSpPr>
          <p:spPr bwMode="auto">
            <a:xfrm>
              <a:off x="2428" y="1989"/>
              <a:ext cx="1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6" name="Rectangle 130">
              <a:extLst>
                <a:ext uri="{FF2B5EF4-FFF2-40B4-BE49-F238E27FC236}">
                  <a16:creationId xmlns:a16="http://schemas.microsoft.com/office/drawing/2014/main" id="{5CBF5405-BB62-1B9C-DF31-3A45CD3DC6E1}"/>
                </a:ext>
              </a:extLst>
            </p:cNvPr>
            <p:cNvSpPr>
              <a:spLocks noChangeArrowheads="1"/>
            </p:cNvSpPr>
            <p:nvPr/>
          </p:nvSpPr>
          <p:spPr bwMode="auto">
            <a:xfrm>
              <a:off x="2524" y="1989"/>
              <a:ext cx="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7" name="Rectangle 131">
              <a:extLst>
                <a:ext uri="{FF2B5EF4-FFF2-40B4-BE49-F238E27FC236}">
                  <a16:creationId xmlns:a16="http://schemas.microsoft.com/office/drawing/2014/main" id="{7F3BBBD0-AFDF-D571-184D-4CE1B38DD0FB}"/>
                </a:ext>
              </a:extLst>
            </p:cNvPr>
            <p:cNvSpPr>
              <a:spLocks noChangeArrowheads="1"/>
            </p:cNvSpPr>
            <p:nvPr/>
          </p:nvSpPr>
          <p:spPr bwMode="auto">
            <a:xfrm>
              <a:off x="3326" y="1989"/>
              <a:ext cx="21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8" name="Line 132">
              <a:extLst>
                <a:ext uri="{FF2B5EF4-FFF2-40B4-BE49-F238E27FC236}">
                  <a16:creationId xmlns:a16="http://schemas.microsoft.com/office/drawing/2014/main" id="{3B1945F7-6E19-9315-A786-5262A681654E}"/>
                </a:ext>
              </a:extLst>
            </p:cNvPr>
            <p:cNvSpPr>
              <a:spLocks noChangeShapeType="1"/>
            </p:cNvSpPr>
            <p:nvPr/>
          </p:nvSpPr>
          <p:spPr bwMode="auto">
            <a:xfrm>
              <a:off x="554" y="837"/>
              <a:ext cx="0" cy="12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9" name="Rectangle 133">
              <a:extLst>
                <a:ext uri="{FF2B5EF4-FFF2-40B4-BE49-F238E27FC236}">
                  <a16:creationId xmlns:a16="http://schemas.microsoft.com/office/drawing/2014/main" id="{8A66BCCF-54C4-C305-CAF3-3C3C74FEB999}"/>
                </a:ext>
              </a:extLst>
            </p:cNvPr>
            <p:cNvSpPr>
              <a:spLocks noChangeArrowheads="1"/>
            </p:cNvSpPr>
            <p:nvPr/>
          </p:nvSpPr>
          <p:spPr bwMode="auto">
            <a:xfrm>
              <a:off x="554" y="837"/>
              <a:ext cx="4" cy="12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0" name="Line 134">
              <a:extLst>
                <a:ext uri="{FF2B5EF4-FFF2-40B4-BE49-F238E27FC236}">
                  <a16:creationId xmlns:a16="http://schemas.microsoft.com/office/drawing/2014/main" id="{548DBEB7-3B87-1801-3D01-41ED3AB16BE4}"/>
                </a:ext>
              </a:extLst>
            </p:cNvPr>
            <p:cNvSpPr>
              <a:spLocks noChangeShapeType="1"/>
            </p:cNvSpPr>
            <p:nvPr/>
          </p:nvSpPr>
          <p:spPr bwMode="auto">
            <a:xfrm>
              <a:off x="1011"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1" name="Rectangle 135">
              <a:extLst>
                <a:ext uri="{FF2B5EF4-FFF2-40B4-BE49-F238E27FC236}">
                  <a16:creationId xmlns:a16="http://schemas.microsoft.com/office/drawing/2014/main" id="{E61F4D67-0B28-5332-63A6-1611E0BA367E}"/>
                </a:ext>
              </a:extLst>
            </p:cNvPr>
            <p:cNvSpPr>
              <a:spLocks noChangeArrowheads="1"/>
            </p:cNvSpPr>
            <p:nvPr/>
          </p:nvSpPr>
          <p:spPr bwMode="auto">
            <a:xfrm>
              <a:off x="1011"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2" name="Line 136">
              <a:extLst>
                <a:ext uri="{FF2B5EF4-FFF2-40B4-BE49-F238E27FC236}">
                  <a16:creationId xmlns:a16="http://schemas.microsoft.com/office/drawing/2014/main" id="{36081B4B-BC4F-7F73-37A8-49B688AE8A44}"/>
                </a:ext>
              </a:extLst>
            </p:cNvPr>
            <p:cNvSpPr>
              <a:spLocks noChangeShapeType="1"/>
            </p:cNvSpPr>
            <p:nvPr/>
          </p:nvSpPr>
          <p:spPr bwMode="auto">
            <a:xfrm>
              <a:off x="1691"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3" name="Rectangle 137">
              <a:extLst>
                <a:ext uri="{FF2B5EF4-FFF2-40B4-BE49-F238E27FC236}">
                  <a16:creationId xmlns:a16="http://schemas.microsoft.com/office/drawing/2014/main" id="{C4876877-1FD8-34D3-2810-40CF1F4B990C}"/>
                </a:ext>
              </a:extLst>
            </p:cNvPr>
            <p:cNvSpPr>
              <a:spLocks noChangeArrowheads="1"/>
            </p:cNvSpPr>
            <p:nvPr/>
          </p:nvSpPr>
          <p:spPr bwMode="auto">
            <a:xfrm>
              <a:off x="1691"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4" name="Line 138">
              <a:extLst>
                <a:ext uri="{FF2B5EF4-FFF2-40B4-BE49-F238E27FC236}">
                  <a16:creationId xmlns:a16="http://schemas.microsoft.com/office/drawing/2014/main" id="{BEF4603D-495D-9125-3201-7E80F0959915}"/>
                </a:ext>
              </a:extLst>
            </p:cNvPr>
            <p:cNvSpPr>
              <a:spLocks noChangeShapeType="1"/>
            </p:cNvSpPr>
            <p:nvPr/>
          </p:nvSpPr>
          <p:spPr bwMode="auto">
            <a:xfrm>
              <a:off x="2384"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5" name="Rectangle 139">
              <a:extLst>
                <a:ext uri="{FF2B5EF4-FFF2-40B4-BE49-F238E27FC236}">
                  <a16:creationId xmlns:a16="http://schemas.microsoft.com/office/drawing/2014/main" id="{2DF4243C-BAF6-5CB4-A2E4-854F9844D064}"/>
                </a:ext>
              </a:extLst>
            </p:cNvPr>
            <p:cNvSpPr>
              <a:spLocks noChangeArrowheads="1"/>
            </p:cNvSpPr>
            <p:nvPr/>
          </p:nvSpPr>
          <p:spPr bwMode="auto">
            <a:xfrm>
              <a:off x="2384"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6" name="Line 140">
              <a:extLst>
                <a:ext uri="{FF2B5EF4-FFF2-40B4-BE49-F238E27FC236}">
                  <a16:creationId xmlns:a16="http://schemas.microsoft.com/office/drawing/2014/main" id="{9776B2AF-B5C8-C8AD-6523-6B400222E950}"/>
                </a:ext>
              </a:extLst>
            </p:cNvPr>
            <p:cNvSpPr>
              <a:spLocks noChangeShapeType="1"/>
            </p:cNvSpPr>
            <p:nvPr/>
          </p:nvSpPr>
          <p:spPr bwMode="auto">
            <a:xfrm>
              <a:off x="3069"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7" name="Rectangle 141">
              <a:extLst>
                <a:ext uri="{FF2B5EF4-FFF2-40B4-BE49-F238E27FC236}">
                  <a16:creationId xmlns:a16="http://schemas.microsoft.com/office/drawing/2014/main" id="{46BB5C94-7B84-9C4D-C12F-A191B94A3B8B}"/>
                </a:ext>
              </a:extLst>
            </p:cNvPr>
            <p:cNvSpPr>
              <a:spLocks noChangeArrowheads="1"/>
            </p:cNvSpPr>
            <p:nvPr/>
          </p:nvSpPr>
          <p:spPr bwMode="auto">
            <a:xfrm>
              <a:off x="3069"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8" name="Line 142">
              <a:extLst>
                <a:ext uri="{FF2B5EF4-FFF2-40B4-BE49-F238E27FC236}">
                  <a16:creationId xmlns:a16="http://schemas.microsoft.com/office/drawing/2014/main" id="{4150E2DB-94CC-B79A-DB04-F660A1C44E76}"/>
                </a:ext>
              </a:extLst>
            </p:cNvPr>
            <p:cNvSpPr>
              <a:spLocks noChangeShapeType="1"/>
            </p:cNvSpPr>
            <p:nvPr/>
          </p:nvSpPr>
          <p:spPr bwMode="auto">
            <a:xfrm>
              <a:off x="3754" y="841"/>
              <a:ext cx="0" cy="12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9" name="Rectangle 143">
              <a:extLst>
                <a:ext uri="{FF2B5EF4-FFF2-40B4-BE49-F238E27FC236}">
                  <a16:creationId xmlns:a16="http://schemas.microsoft.com/office/drawing/2014/main" id="{04DD0DC9-5450-7000-589A-5DB9B0312C31}"/>
                </a:ext>
              </a:extLst>
            </p:cNvPr>
            <p:cNvSpPr>
              <a:spLocks noChangeArrowheads="1"/>
            </p:cNvSpPr>
            <p:nvPr/>
          </p:nvSpPr>
          <p:spPr bwMode="auto">
            <a:xfrm>
              <a:off x="3754" y="841"/>
              <a:ext cx="4" cy="12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0" name="Line 144">
              <a:extLst>
                <a:ext uri="{FF2B5EF4-FFF2-40B4-BE49-F238E27FC236}">
                  <a16:creationId xmlns:a16="http://schemas.microsoft.com/office/drawing/2014/main" id="{773D1592-C656-967C-F13B-0361F3E3D7DD}"/>
                </a:ext>
              </a:extLst>
            </p:cNvPr>
            <p:cNvSpPr>
              <a:spLocks noChangeShapeType="1"/>
            </p:cNvSpPr>
            <p:nvPr/>
          </p:nvSpPr>
          <p:spPr bwMode="auto">
            <a:xfrm>
              <a:off x="558" y="837"/>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1" name="Rectangle 145">
              <a:extLst>
                <a:ext uri="{FF2B5EF4-FFF2-40B4-BE49-F238E27FC236}">
                  <a16:creationId xmlns:a16="http://schemas.microsoft.com/office/drawing/2014/main" id="{7DD064C2-C1D8-0E2C-8775-3640E95E7114}"/>
                </a:ext>
              </a:extLst>
            </p:cNvPr>
            <p:cNvSpPr>
              <a:spLocks noChangeArrowheads="1"/>
            </p:cNvSpPr>
            <p:nvPr/>
          </p:nvSpPr>
          <p:spPr bwMode="auto">
            <a:xfrm>
              <a:off x="558" y="837"/>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2" name="Line 146">
              <a:extLst>
                <a:ext uri="{FF2B5EF4-FFF2-40B4-BE49-F238E27FC236}">
                  <a16:creationId xmlns:a16="http://schemas.microsoft.com/office/drawing/2014/main" id="{446A372B-122C-83DC-1FD1-948DB08B159F}"/>
                </a:ext>
              </a:extLst>
            </p:cNvPr>
            <p:cNvSpPr>
              <a:spLocks noChangeShapeType="1"/>
            </p:cNvSpPr>
            <p:nvPr/>
          </p:nvSpPr>
          <p:spPr bwMode="auto">
            <a:xfrm>
              <a:off x="558" y="1046"/>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3" name="Rectangle 147">
              <a:extLst>
                <a:ext uri="{FF2B5EF4-FFF2-40B4-BE49-F238E27FC236}">
                  <a16:creationId xmlns:a16="http://schemas.microsoft.com/office/drawing/2014/main" id="{75218196-6520-0722-1E30-8D2C0E0D9D12}"/>
                </a:ext>
              </a:extLst>
            </p:cNvPr>
            <p:cNvSpPr>
              <a:spLocks noChangeArrowheads="1"/>
            </p:cNvSpPr>
            <p:nvPr/>
          </p:nvSpPr>
          <p:spPr bwMode="auto">
            <a:xfrm>
              <a:off x="558" y="1046"/>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4" name="Line 148">
              <a:extLst>
                <a:ext uri="{FF2B5EF4-FFF2-40B4-BE49-F238E27FC236}">
                  <a16:creationId xmlns:a16="http://schemas.microsoft.com/office/drawing/2014/main" id="{EF6D7A07-698F-12D0-9ADE-A70692574735}"/>
                </a:ext>
              </a:extLst>
            </p:cNvPr>
            <p:cNvSpPr>
              <a:spLocks noChangeShapeType="1"/>
            </p:cNvSpPr>
            <p:nvPr/>
          </p:nvSpPr>
          <p:spPr bwMode="auto">
            <a:xfrm>
              <a:off x="558" y="1162"/>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5" name="Rectangle 149">
              <a:extLst>
                <a:ext uri="{FF2B5EF4-FFF2-40B4-BE49-F238E27FC236}">
                  <a16:creationId xmlns:a16="http://schemas.microsoft.com/office/drawing/2014/main" id="{C3E8E741-330A-FBDD-8C0E-5E67752CF697}"/>
                </a:ext>
              </a:extLst>
            </p:cNvPr>
            <p:cNvSpPr>
              <a:spLocks noChangeArrowheads="1"/>
            </p:cNvSpPr>
            <p:nvPr/>
          </p:nvSpPr>
          <p:spPr bwMode="auto">
            <a:xfrm>
              <a:off x="558" y="1162"/>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6" name="Line 150">
              <a:extLst>
                <a:ext uri="{FF2B5EF4-FFF2-40B4-BE49-F238E27FC236}">
                  <a16:creationId xmlns:a16="http://schemas.microsoft.com/office/drawing/2014/main" id="{C3A28729-E177-A37F-DBDD-FED9ADC04CCA}"/>
                </a:ext>
              </a:extLst>
            </p:cNvPr>
            <p:cNvSpPr>
              <a:spLocks noChangeShapeType="1"/>
            </p:cNvSpPr>
            <p:nvPr/>
          </p:nvSpPr>
          <p:spPr bwMode="auto">
            <a:xfrm>
              <a:off x="558" y="1279"/>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7" name="Rectangle 151">
              <a:extLst>
                <a:ext uri="{FF2B5EF4-FFF2-40B4-BE49-F238E27FC236}">
                  <a16:creationId xmlns:a16="http://schemas.microsoft.com/office/drawing/2014/main" id="{6C5313DF-2FE7-9C26-4786-9FAD03B6823C}"/>
                </a:ext>
              </a:extLst>
            </p:cNvPr>
            <p:cNvSpPr>
              <a:spLocks noChangeArrowheads="1"/>
            </p:cNvSpPr>
            <p:nvPr/>
          </p:nvSpPr>
          <p:spPr bwMode="auto">
            <a:xfrm>
              <a:off x="558" y="1279"/>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8" name="Line 152">
              <a:extLst>
                <a:ext uri="{FF2B5EF4-FFF2-40B4-BE49-F238E27FC236}">
                  <a16:creationId xmlns:a16="http://schemas.microsoft.com/office/drawing/2014/main" id="{E6BB1658-E359-BE09-D997-9EE111E79B35}"/>
                </a:ext>
              </a:extLst>
            </p:cNvPr>
            <p:cNvSpPr>
              <a:spLocks noChangeShapeType="1"/>
            </p:cNvSpPr>
            <p:nvPr/>
          </p:nvSpPr>
          <p:spPr bwMode="auto">
            <a:xfrm>
              <a:off x="558" y="1395"/>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9" name="Rectangle 153">
              <a:extLst>
                <a:ext uri="{FF2B5EF4-FFF2-40B4-BE49-F238E27FC236}">
                  <a16:creationId xmlns:a16="http://schemas.microsoft.com/office/drawing/2014/main" id="{09E91954-9C17-3E62-537E-A3331FD7D8C2}"/>
                </a:ext>
              </a:extLst>
            </p:cNvPr>
            <p:cNvSpPr>
              <a:spLocks noChangeArrowheads="1"/>
            </p:cNvSpPr>
            <p:nvPr/>
          </p:nvSpPr>
          <p:spPr bwMode="auto">
            <a:xfrm>
              <a:off x="558" y="1395"/>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0" name="Line 154">
              <a:extLst>
                <a:ext uri="{FF2B5EF4-FFF2-40B4-BE49-F238E27FC236}">
                  <a16:creationId xmlns:a16="http://schemas.microsoft.com/office/drawing/2014/main" id="{1C93C88D-7804-4E79-9B3E-9AE5ADA9E514}"/>
                </a:ext>
              </a:extLst>
            </p:cNvPr>
            <p:cNvSpPr>
              <a:spLocks noChangeShapeType="1"/>
            </p:cNvSpPr>
            <p:nvPr/>
          </p:nvSpPr>
          <p:spPr bwMode="auto">
            <a:xfrm>
              <a:off x="558" y="1511"/>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1" name="Rectangle 155">
              <a:extLst>
                <a:ext uri="{FF2B5EF4-FFF2-40B4-BE49-F238E27FC236}">
                  <a16:creationId xmlns:a16="http://schemas.microsoft.com/office/drawing/2014/main" id="{3FF49CD0-7987-3273-D8EF-100A692AC3DF}"/>
                </a:ext>
              </a:extLst>
            </p:cNvPr>
            <p:cNvSpPr>
              <a:spLocks noChangeArrowheads="1"/>
            </p:cNvSpPr>
            <p:nvPr/>
          </p:nvSpPr>
          <p:spPr bwMode="auto">
            <a:xfrm>
              <a:off x="558" y="1511"/>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2" name="Line 156">
              <a:extLst>
                <a:ext uri="{FF2B5EF4-FFF2-40B4-BE49-F238E27FC236}">
                  <a16:creationId xmlns:a16="http://schemas.microsoft.com/office/drawing/2014/main" id="{44518957-5EC0-9004-30CF-8296914F71E9}"/>
                </a:ext>
              </a:extLst>
            </p:cNvPr>
            <p:cNvSpPr>
              <a:spLocks noChangeShapeType="1"/>
            </p:cNvSpPr>
            <p:nvPr/>
          </p:nvSpPr>
          <p:spPr bwMode="auto">
            <a:xfrm>
              <a:off x="558" y="1628"/>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3" name="Rectangle 157">
              <a:extLst>
                <a:ext uri="{FF2B5EF4-FFF2-40B4-BE49-F238E27FC236}">
                  <a16:creationId xmlns:a16="http://schemas.microsoft.com/office/drawing/2014/main" id="{A5712DEA-9430-AB98-1158-D93B05721926}"/>
                </a:ext>
              </a:extLst>
            </p:cNvPr>
            <p:cNvSpPr>
              <a:spLocks noChangeArrowheads="1"/>
            </p:cNvSpPr>
            <p:nvPr/>
          </p:nvSpPr>
          <p:spPr bwMode="auto">
            <a:xfrm>
              <a:off x="558" y="1628"/>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4" name="Line 158">
              <a:extLst>
                <a:ext uri="{FF2B5EF4-FFF2-40B4-BE49-F238E27FC236}">
                  <a16:creationId xmlns:a16="http://schemas.microsoft.com/office/drawing/2014/main" id="{198155B2-1FA7-2BD1-AC42-B2CC761CD7B0}"/>
                </a:ext>
              </a:extLst>
            </p:cNvPr>
            <p:cNvSpPr>
              <a:spLocks noChangeShapeType="1"/>
            </p:cNvSpPr>
            <p:nvPr/>
          </p:nvSpPr>
          <p:spPr bwMode="auto">
            <a:xfrm>
              <a:off x="558" y="1744"/>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5" name="Rectangle 159">
              <a:extLst>
                <a:ext uri="{FF2B5EF4-FFF2-40B4-BE49-F238E27FC236}">
                  <a16:creationId xmlns:a16="http://schemas.microsoft.com/office/drawing/2014/main" id="{0C47D802-EA8F-A849-C9BA-3DC2AD43CF0A}"/>
                </a:ext>
              </a:extLst>
            </p:cNvPr>
            <p:cNvSpPr>
              <a:spLocks noChangeArrowheads="1"/>
            </p:cNvSpPr>
            <p:nvPr/>
          </p:nvSpPr>
          <p:spPr bwMode="auto">
            <a:xfrm>
              <a:off x="558" y="1744"/>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6" name="Line 160">
              <a:extLst>
                <a:ext uri="{FF2B5EF4-FFF2-40B4-BE49-F238E27FC236}">
                  <a16:creationId xmlns:a16="http://schemas.microsoft.com/office/drawing/2014/main" id="{C1D82F63-0F2A-7250-B750-1D993909DFA8}"/>
                </a:ext>
              </a:extLst>
            </p:cNvPr>
            <p:cNvSpPr>
              <a:spLocks noChangeShapeType="1"/>
            </p:cNvSpPr>
            <p:nvPr/>
          </p:nvSpPr>
          <p:spPr bwMode="auto">
            <a:xfrm>
              <a:off x="558" y="1860"/>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7" name="Rectangle 161">
              <a:extLst>
                <a:ext uri="{FF2B5EF4-FFF2-40B4-BE49-F238E27FC236}">
                  <a16:creationId xmlns:a16="http://schemas.microsoft.com/office/drawing/2014/main" id="{828EBE17-2F04-0DEC-1765-457A98199771}"/>
                </a:ext>
              </a:extLst>
            </p:cNvPr>
            <p:cNvSpPr>
              <a:spLocks noChangeArrowheads="1"/>
            </p:cNvSpPr>
            <p:nvPr/>
          </p:nvSpPr>
          <p:spPr bwMode="auto">
            <a:xfrm>
              <a:off x="558" y="1860"/>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8" name="Line 162">
              <a:extLst>
                <a:ext uri="{FF2B5EF4-FFF2-40B4-BE49-F238E27FC236}">
                  <a16:creationId xmlns:a16="http://schemas.microsoft.com/office/drawing/2014/main" id="{74CD72A0-4768-13A8-045E-5B17FBBBC09E}"/>
                </a:ext>
              </a:extLst>
            </p:cNvPr>
            <p:cNvSpPr>
              <a:spLocks noChangeShapeType="1"/>
            </p:cNvSpPr>
            <p:nvPr/>
          </p:nvSpPr>
          <p:spPr bwMode="auto">
            <a:xfrm>
              <a:off x="558" y="1977"/>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9" name="Rectangle 163">
              <a:extLst>
                <a:ext uri="{FF2B5EF4-FFF2-40B4-BE49-F238E27FC236}">
                  <a16:creationId xmlns:a16="http://schemas.microsoft.com/office/drawing/2014/main" id="{E46F066B-03F4-57FB-F2D1-E78C699A77AE}"/>
                </a:ext>
              </a:extLst>
            </p:cNvPr>
            <p:cNvSpPr>
              <a:spLocks noChangeArrowheads="1"/>
            </p:cNvSpPr>
            <p:nvPr/>
          </p:nvSpPr>
          <p:spPr bwMode="auto">
            <a:xfrm>
              <a:off x="558" y="1977"/>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0" name="Line 164">
              <a:extLst>
                <a:ext uri="{FF2B5EF4-FFF2-40B4-BE49-F238E27FC236}">
                  <a16:creationId xmlns:a16="http://schemas.microsoft.com/office/drawing/2014/main" id="{B2512F89-E4AE-9F00-4DE7-74B1C4F54C37}"/>
                </a:ext>
              </a:extLst>
            </p:cNvPr>
            <p:cNvSpPr>
              <a:spLocks noChangeShapeType="1"/>
            </p:cNvSpPr>
            <p:nvPr/>
          </p:nvSpPr>
          <p:spPr bwMode="auto">
            <a:xfrm>
              <a:off x="558" y="2093"/>
              <a:ext cx="32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1" name="Rectangle 165">
              <a:extLst>
                <a:ext uri="{FF2B5EF4-FFF2-40B4-BE49-F238E27FC236}">
                  <a16:creationId xmlns:a16="http://schemas.microsoft.com/office/drawing/2014/main" id="{06CF1D1F-FC25-DDD8-A2E5-75C38F9F6F21}"/>
                </a:ext>
              </a:extLst>
            </p:cNvPr>
            <p:cNvSpPr>
              <a:spLocks noChangeArrowheads="1"/>
            </p:cNvSpPr>
            <p:nvPr/>
          </p:nvSpPr>
          <p:spPr bwMode="auto">
            <a:xfrm>
              <a:off x="558" y="2093"/>
              <a:ext cx="320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pic>
        <p:nvPicPr>
          <p:cNvPr id="172" name="Imatge 171">
            <a:extLst>
              <a:ext uri="{FF2B5EF4-FFF2-40B4-BE49-F238E27FC236}">
                <a16:creationId xmlns:a16="http://schemas.microsoft.com/office/drawing/2014/main" id="{7F315BEF-AB4D-D354-CDCB-F05DC095DB88}"/>
              </a:ext>
            </a:extLst>
          </p:cNvPr>
          <p:cNvPicPr>
            <a:picLocks noChangeAspect="1"/>
          </p:cNvPicPr>
          <p:nvPr/>
        </p:nvPicPr>
        <p:blipFill>
          <a:blip r:embed="rId3"/>
          <a:stretch>
            <a:fillRect/>
          </a:stretch>
        </p:blipFill>
        <p:spPr>
          <a:xfrm>
            <a:off x="0" y="3623995"/>
            <a:ext cx="6858000" cy="2362044"/>
          </a:xfrm>
          <a:prstGeom prst="rect">
            <a:avLst/>
          </a:prstGeom>
        </p:spPr>
      </p:pic>
    </p:spTree>
    <p:extLst>
      <p:ext uri="{BB962C8B-B14F-4D97-AF65-F5344CB8AC3E}">
        <p14:creationId xmlns:p14="http://schemas.microsoft.com/office/powerpoint/2010/main" val="1172409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D997F8F-62BB-4CE3-BFC0-1E0D74BB2ADF}"/>
              </a:ext>
            </a:extLst>
          </p:cNvPr>
          <p:cNvSpPr txBox="1">
            <a:spLocks/>
          </p:cNvSpPr>
          <p:nvPr/>
        </p:nvSpPr>
        <p:spPr>
          <a:xfrm>
            <a:off x="553846" y="323883"/>
            <a:ext cx="538630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a:ln>
                  <a:noFill/>
                </a:ln>
                <a:solidFill>
                  <a:srgbClr val="0000FF"/>
                </a:solidFill>
                <a:effectLst/>
                <a:uLnTx/>
                <a:uFillTx/>
                <a:latin typeface="Arial"/>
                <a:ea typeface="+mj-ea"/>
                <a:cs typeface="+mj-cs"/>
              </a:rPr>
              <a:t>CONTRACTACIÓ MENOR: NOMBRE I IMPORTS</a:t>
            </a:r>
            <a:endParaRPr kumimoji="0" lang="ca-ES" sz="1600" b="1" i="0" u="none" strike="noStrike" kern="1200" cap="none" spc="0" normalizeH="0" baseline="0" noProof="0" dirty="0">
              <a:ln>
                <a:noFill/>
              </a:ln>
              <a:solidFill>
                <a:srgbClr val="0000FF"/>
              </a:solidFill>
              <a:effectLst/>
              <a:uLnTx/>
              <a:uFillTx/>
              <a:latin typeface="Arial"/>
              <a:ea typeface="+mj-ea"/>
              <a:cs typeface="+mj-cs"/>
            </a:endParaRPr>
          </a:p>
        </p:txBody>
      </p:sp>
      <p:sp>
        <p:nvSpPr>
          <p:cNvPr id="6" name="3 CuadroTexto">
            <a:extLst>
              <a:ext uri="{FF2B5EF4-FFF2-40B4-BE49-F238E27FC236}">
                <a16:creationId xmlns:a16="http://schemas.microsoft.com/office/drawing/2014/main" id="{DE5C6B28-2916-42C0-A0AE-BB61575EFCCB}"/>
              </a:ext>
            </a:extLst>
          </p:cNvPr>
          <p:cNvSpPr txBox="1"/>
          <p:nvPr/>
        </p:nvSpPr>
        <p:spPr>
          <a:xfrm>
            <a:off x="399025" y="9991910"/>
            <a:ext cx="605994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la vista d’aquests gràfics, s’observa que des de 2020 el nombre de contractes menors mostren una tendència a l’alça.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als imports adjudicats, des de 2016 a 2024 s’ha experimentat un decrement del 21%.</a:t>
            </a:r>
          </a:p>
        </p:txBody>
      </p:sp>
      <p:sp>
        <p:nvSpPr>
          <p:cNvPr id="7" name="Contenidor de número de diapositiva 6">
            <a:extLst>
              <a:ext uri="{FF2B5EF4-FFF2-40B4-BE49-F238E27FC236}">
                <a16:creationId xmlns:a16="http://schemas.microsoft.com/office/drawing/2014/main" id="{780A76C8-15CB-4A6C-A194-46FE7BB1F0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ca-E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tge 2">
            <a:extLst>
              <a:ext uri="{FF2B5EF4-FFF2-40B4-BE49-F238E27FC236}">
                <a16:creationId xmlns:a16="http://schemas.microsoft.com/office/drawing/2014/main" id="{2E4E0728-1622-A005-46B0-5547BE7E54CB}"/>
              </a:ext>
            </a:extLst>
          </p:cNvPr>
          <p:cNvPicPr>
            <a:picLocks noChangeAspect="1"/>
          </p:cNvPicPr>
          <p:nvPr/>
        </p:nvPicPr>
        <p:blipFill>
          <a:blip r:embed="rId2"/>
          <a:stretch>
            <a:fillRect/>
          </a:stretch>
        </p:blipFill>
        <p:spPr>
          <a:xfrm>
            <a:off x="1620263" y="1077176"/>
            <a:ext cx="3617474" cy="2250405"/>
          </a:xfrm>
          <a:prstGeom prst="rect">
            <a:avLst/>
          </a:prstGeom>
        </p:spPr>
      </p:pic>
      <p:pic>
        <p:nvPicPr>
          <p:cNvPr id="4" name="Imatge 3">
            <a:extLst>
              <a:ext uri="{FF2B5EF4-FFF2-40B4-BE49-F238E27FC236}">
                <a16:creationId xmlns:a16="http://schemas.microsoft.com/office/drawing/2014/main" id="{7F27D7D7-A755-CA0E-FC28-DA5B2E7A13F6}"/>
              </a:ext>
            </a:extLst>
          </p:cNvPr>
          <p:cNvPicPr>
            <a:picLocks noChangeAspect="1"/>
          </p:cNvPicPr>
          <p:nvPr/>
        </p:nvPicPr>
        <p:blipFill>
          <a:blip r:embed="rId3"/>
          <a:stretch>
            <a:fillRect/>
          </a:stretch>
        </p:blipFill>
        <p:spPr>
          <a:xfrm>
            <a:off x="472182" y="3558564"/>
            <a:ext cx="5913633" cy="3212870"/>
          </a:xfrm>
          <a:prstGeom prst="rect">
            <a:avLst/>
          </a:prstGeom>
        </p:spPr>
      </p:pic>
      <p:pic>
        <p:nvPicPr>
          <p:cNvPr id="5" name="Imatge 4">
            <a:extLst>
              <a:ext uri="{FF2B5EF4-FFF2-40B4-BE49-F238E27FC236}">
                <a16:creationId xmlns:a16="http://schemas.microsoft.com/office/drawing/2014/main" id="{B0F3ED5C-5BBA-2372-7959-02C0F44A4DAA}"/>
              </a:ext>
            </a:extLst>
          </p:cNvPr>
          <p:cNvPicPr>
            <a:picLocks noChangeAspect="1"/>
          </p:cNvPicPr>
          <p:nvPr/>
        </p:nvPicPr>
        <p:blipFill>
          <a:blip r:embed="rId4"/>
          <a:stretch>
            <a:fillRect/>
          </a:stretch>
        </p:blipFill>
        <p:spPr>
          <a:xfrm>
            <a:off x="399024" y="7122482"/>
            <a:ext cx="6059950" cy="2436238"/>
          </a:xfrm>
          <a:prstGeom prst="rect">
            <a:avLst/>
          </a:prstGeom>
        </p:spPr>
      </p:pic>
    </p:spTree>
    <p:extLst>
      <p:ext uri="{BB962C8B-B14F-4D97-AF65-F5344CB8AC3E}">
        <p14:creationId xmlns:p14="http://schemas.microsoft.com/office/powerpoint/2010/main" val="2227978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F4B93D5C-E2ED-4239-8A6A-D3344AA75DE8}"/>
              </a:ext>
            </a:extLst>
          </p:cNvPr>
          <p:cNvSpPr txBox="1"/>
          <p:nvPr/>
        </p:nvSpPr>
        <p:spPr>
          <a:xfrm>
            <a:off x="424539" y="383324"/>
            <a:ext cx="591083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CONTRACTACIÓ MENOR: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SOBRE EL TOTAL ADJUDICAT</a:t>
            </a:r>
            <a:endParaRPr kumimoji="0" lang="ca-ES" sz="1600" b="0" i="0" u="none" strike="noStrike" kern="1200" cap="none" spc="0" normalizeH="0" baseline="0" noProof="0" dirty="0">
              <a:ln>
                <a:noFill/>
              </a:ln>
              <a:solidFill>
                <a:srgbClr val="0000FF"/>
              </a:solidFill>
              <a:effectLst/>
              <a:uLnTx/>
              <a:uFillTx/>
              <a:latin typeface="Arial"/>
              <a:ea typeface="+mn-ea"/>
              <a:cs typeface="+mn-cs"/>
            </a:endParaRPr>
          </a:p>
        </p:txBody>
      </p:sp>
      <p:sp>
        <p:nvSpPr>
          <p:cNvPr id="6" name="Contenidor de número de diapositiva 5">
            <a:extLst>
              <a:ext uri="{FF2B5EF4-FFF2-40B4-BE49-F238E27FC236}">
                <a16:creationId xmlns:a16="http://schemas.microsoft.com/office/drawing/2014/main" id="{D3083A39-12F5-4BD8-98DC-3620AE0BAD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QuadreDeText 9">
            <a:extLst>
              <a:ext uri="{FF2B5EF4-FFF2-40B4-BE49-F238E27FC236}">
                <a16:creationId xmlns:a16="http://schemas.microsoft.com/office/drawing/2014/main" id="{E00F857C-2AC6-66C8-07E5-548B6A42220C}"/>
              </a:ext>
            </a:extLst>
          </p:cNvPr>
          <p:cNvSpPr txBox="1"/>
          <p:nvPr/>
        </p:nvSpPr>
        <p:spPr>
          <a:xfrm>
            <a:off x="424539" y="9451815"/>
            <a:ext cx="6044538"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Si s'atén als percentatges de la contractació menor respecte dels totals adjudicats, en el 2024, aquest percentatge es situa en el </a:t>
            </a:r>
            <a:r>
              <a:rPr lang="ca-ES" sz="1600" dirty="0">
                <a:solidFill>
                  <a:prstClr val="black"/>
                </a:solidFill>
                <a:latin typeface="Arial"/>
              </a:rPr>
              <a:t>22</a:t>
            </a:r>
            <a:r>
              <a:rPr kumimoji="0" lang="ca-ES" sz="1600" b="0" i="0" u="none" strike="noStrike" kern="1200" cap="none" spc="0" normalizeH="0" baseline="0" noProof="0" dirty="0">
                <a:ln>
                  <a:noFill/>
                </a:ln>
                <a:solidFill>
                  <a:prstClr val="black"/>
                </a:solidFill>
                <a:effectLst/>
                <a:uLnTx/>
                <a:uFillTx/>
                <a:latin typeface="Arial"/>
                <a:ea typeface="+mn-ea"/>
                <a:cs typeface="+mn-cs"/>
              </a:rPr>
              <a:t>%, percentatge notablement superior a l’obtingut en 2023 donat que la contractació major de 2024 ha estat inferior a la de 2023 que va ser especialment elevada.</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Els percentatges de la contractació menor depenen, doncs, del volum de la contractació ordinària.</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Imatge 3">
            <a:extLst>
              <a:ext uri="{FF2B5EF4-FFF2-40B4-BE49-F238E27FC236}">
                <a16:creationId xmlns:a16="http://schemas.microsoft.com/office/drawing/2014/main" id="{34B8FD95-7DBF-8D4E-9272-953C8D266E37}"/>
              </a:ext>
            </a:extLst>
          </p:cNvPr>
          <p:cNvPicPr>
            <a:picLocks noChangeAspect="1"/>
          </p:cNvPicPr>
          <p:nvPr/>
        </p:nvPicPr>
        <p:blipFill>
          <a:blip r:embed="rId2"/>
          <a:stretch>
            <a:fillRect/>
          </a:stretch>
        </p:blipFill>
        <p:spPr>
          <a:xfrm>
            <a:off x="691177" y="3466139"/>
            <a:ext cx="5511262" cy="3097036"/>
          </a:xfrm>
          <a:prstGeom prst="rect">
            <a:avLst/>
          </a:prstGeom>
        </p:spPr>
      </p:pic>
      <p:pic>
        <p:nvPicPr>
          <p:cNvPr id="11" name="Imatge 10">
            <a:extLst>
              <a:ext uri="{FF2B5EF4-FFF2-40B4-BE49-F238E27FC236}">
                <a16:creationId xmlns:a16="http://schemas.microsoft.com/office/drawing/2014/main" id="{369FD157-CCE7-C9D2-6197-2A777764B057}"/>
              </a:ext>
            </a:extLst>
          </p:cNvPr>
          <p:cNvPicPr>
            <a:picLocks noChangeAspect="1"/>
          </p:cNvPicPr>
          <p:nvPr/>
        </p:nvPicPr>
        <p:blipFill>
          <a:blip r:embed="rId3"/>
          <a:stretch>
            <a:fillRect/>
          </a:stretch>
        </p:blipFill>
        <p:spPr>
          <a:xfrm>
            <a:off x="849658" y="7324745"/>
            <a:ext cx="5352781" cy="1717137"/>
          </a:xfrm>
          <a:prstGeom prst="rect">
            <a:avLst/>
          </a:prstGeom>
        </p:spPr>
      </p:pic>
      <p:pic>
        <p:nvPicPr>
          <p:cNvPr id="5" name="Imatge 4">
            <a:extLst>
              <a:ext uri="{FF2B5EF4-FFF2-40B4-BE49-F238E27FC236}">
                <a16:creationId xmlns:a16="http://schemas.microsoft.com/office/drawing/2014/main" id="{B18558C9-12D8-0D70-6850-A35B34CFC47E}"/>
              </a:ext>
            </a:extLst>
          </p:cNvPr>
          <p:cNvPicPr>
            <a:picLocks noChangeAspect="1"/>
          </p:cNvPicPr>
          <p:nvPr/>
        </p:nvPicPr>
        <p:blipFill>
          <a:blip r:embed="rId4"/>
          <a:stretch>
            <a:fillRect/>
          </a:stretch>
        </p:blipFill>
        <p:spPr>
          <a:xfrm>
            <a:off x="831850" y="1197944"/>
            <a:ext cx="5194300" cy="2038350"/>
          </a:xfrm>
          <a:prstGeom prst="rect">
            <a:avLst/>
          </a:prstGeom>
        </p:spPr>
      </p:pic>
    </p:spTree>
    <p:extLst>
      <p:ext uri="{BB962C8B-B14F-4D97-AF65-F5344CB8AC3E}">
        <p14:creationId xmlns:p14="http://schemas.microsoft.com/office/powerpoint/2010/main" val="160742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0577F7E-0A64-4C4D-8226-2FA309D666EE}"/>
              </a:ext>
            </a:extLst>
          </p:cNvPr>
          <p:cNvSpPr txBox="1"/>
          <p:nvPr/>
        </p:nvSpPr>
        <p:spPr>
          <a:xfrm>
            <a:off x="477652" y="388505"/>
            <a:ext cx="5773994"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NOMBRE</a:t>
            </a:r>
          </a:p>
        </p:txBody>
      </p:sp>
      <p:sp>
        <p:nvSpPr>
          <p:cNvPr id="5" name="QuadreDeText 4">
            <a:extLst>
              <a:ext uri="{FF2B5EF4-FFF2-40B4-BE49-F238E27FC236}">
                <a16:creationId xmlns:a16="http://schemas.microsoft.com/office/drawing/2014/main" id="{6444A4E7-BE22-4F24-9816-A0BC706CD789}"/>
              </a:ext>
            </a:extLst>
          </p:cNvPr>
          <p:cNvSpPr txBox="1"/>
          <p:nvPr/>
        </p:nvSpPr>
        <p:spPr>
          <a:xfrm>
            <a:off x="471488" y="9742247"/>
            <a:ext cx="6023370" cy="1323439"/>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Del </a:t>
            </a:r>
            <a:r>
              <a:rPr lang="ca-ES" sz="1600" u="sng" dirty="0">
                <a:solidFill>
                  <a:prstClr val="black"/>
                </a:solidFill>
                <a:latin typeface="Arial" panose="020B0604020202020204" pitchFamily="34" charset="0"/>
                <a:cs typeface="Arial" panose="020B0604020202020204" pitchFamily="34" charset="0"/>
              </a:rPr>
              <a:t>nombre total de contractes</a:t>
            </a:r>
            <a:r>
              <a:rPr lang="ca-ES" sz="1600" dirty="0">
                <a:solidFill>
                  <a:prstClr val="black"/>
                </a:solidFill>
                <a:latin typeface="Arial" panose="020B0604020202020204" pitchFamily="34" charset="0"/>
                <a:cs typeface="Arial" panose="020B0604020202020204" pitchFamily="34" charset="0"/>
              </a:rPr>
              <a:t> adjudicats al llarg de 2024, el </a:t>
            </a:r>
            <a:r>
              <a:rPr lang="ca-ES" sz="1600" b="1" dirty="0">
                <a:solidFill>
                  <a:prstClr val="black"/>
                </a:solidFill>
                <a:latin typeface="Arial" panose="020B0604020202020204" pitchFamily="34" charset="0"/>
                <a:cs typeface="Arial" panose="020B0604020202020204" pitchFamily="34" charset="0"/>
              </a:rPr>
              <a:t>65% </a:t>
            </a:r>
            <a:r>
              <a:rPr lang="ca-ES" sz="1600" dirty="0">
                <a:solidFill>
                  <a:prstClr val="black"/>
                </a:solidFill>
                <a:latin typeface="Arial" panose="020B0604020202020204" pitchFamily="34" charset="0"/>
                <a:cs typeface="Arial" panose="020B0604020202020204" pitchFamily="34" charset="0"/>
              </a:rPr>
              <a:t>ha estat gestionat en la Mesa de contractació de Serveis Interns i Sector Públic, el </a:t>
            </a:r>
            <a:r>
              <a:rPr lang="ca-ES" sz="1600" b="1" dirty="0">
                <a:solidFill>
                  <a:prstClr val="black"/>
                </a:solidFill>
                <a:latin typeface="Arial" panose="020B0604020202020204" pitchFamily="34" charset="0"/>
                <a:cs typeface="Arial" panose="020B0604020202020204" pitchFamily="34" charset="0"/>
              </a:rPr>
              <a:t>28%,</a:t>
            </a:r>
            <a:r>
              <a:rPr lang="ca-ES" sz="1600" dirty="0">
                <a:solidFill>
                  <a:prstClr val="black"/>
                </a:solidFill>
                <a:latin typeface="Arial" panose="020B0604020202020204" pitchFamily="34" charset="0"/>
                <a:cs typeface="Arial" panose="020B0604020202020204" pitchFamily="34" charset="0"/>
              </a:rPr>
              <a:t> en la Mesa d’Infraestructures, el </a:t>
            </a:r>
            <a:r>
              <a:rPr lang="ca-ES" sz="1600" b="1" dirty="0">
                <a:solidFill>
                  <a:prstClr val="black"/>
                </a:solidFill>
                <a:latin typeface="Arial" panose="020B0604020202020204" pitchFamily="34" charset="0"/>
                <a:cs typeface="Arial" panose="020B0604020202020204" pitchFamily="34" charset="0"/>
              </a:rPr>
              <a:t>6%</a:t>
            </a:r>
            <a:r>
              <a:rPr lang="ca-ES" sz="1600" dirty="0">
                <a:solidFill>
                  <a:prstClr val="black"/>
                </a:solidFill>
                <a:latin typeface="Arial" panose="020B0604020202020204" pitchFamily="34" charset="0"/>
                <a:cs typeface="Arial" panose="020B0604020202020204" pitchFamily="34" charset="0"/>
              </a:rPr>
              <a:t> en la Mesa de contractació de la XAL i l’</a:t>
            </a:r>
            <a:r>
              <a:rPr lang="ca-ES" sz="1600" b="1" dirty="0">
                <a:solidFill>
                  <a:prstClr val="black"/>
                </a:solidFill>
                <a:latin typeface="Arial" panose="020B0604020202020204" pitchFamily="34" charset="0"/>
                <a:cs typeface="Arial" panose="020B0604020202020204" pitchFamily="34" charset="0"/>
              </a:rPr>
              <a:t>1% </a:t>
            </a:r>
            <a:r>
              <a:rPr lang="ca-ES" sz="1600" dirty="0">
                <a:solidFill>
                  <a:prstClr val="black"/>
                </a:solidFill>
                <a:latin typeface="Arial" panose="020B0604020202020204" pitchFamily="34" charset="0"/>
                <a:cs typeface="Arial" panose="020B0604020202020204" pitchFamily="34" charset="0"/>
              </a:rPr>
              <a:t>en la Mesa de contractació del Centre de Cultura Contemporània de Barcelona</a:t>
            </a:r>
            <a:r>
              <a:rPr lang="ca-ES" sz="1600" b="1" dirty="0">
                <a:solidFill>
                  <a:prstClr val="black"/>
                </a:solidFill>
                <a:latin typeface="Arial" panose="020B0604020202020204" pitchFamily="34" charset="0"/>
                <a:cs typeface="Arial" panose="020B0604020202020204" pitchFamily="34" charset="0"/>
              </a:rPr>
              <a:t>.</a:t>
            </a:r>
            <a:endParaRPr lang="ca-ES" sz="1600" dirty="0">
              <a:solidFill>
                <a:prstClr val="black"/>
              </a:solidFill>
              <a:latin typeface="Arial" panose="020B0604020202020204" pitchFamily="34" charset="0"/>
              <a:cs typeface="Arial" panose="020B0604020202020204" pitchFamily="34" charset="0"/>
            </a:endParaRPr>
          </a:p>
        </p:txBody>
      </p:sp>
      <p:sp>
        <p:nvSpPr>
          <p:cNvPr id="6" name="Contenidor de número de diapositiva 5">
            <a:extLst>
              <a:ext uri="{FF2B5EF4-FFF2-40B4-BE49-F238E27FC236}">
                <a16:creationId xmlns:a16="http://schemas.microsoft.com/office/drawing/2014/main" id="{2420BFD2-7CA5-40CE-91C2-BA68D41117FC}"/>
              </a:ext>
            </a:extLst>
          </p:cNvPr>
          <p:cNvSpPr>
            <a:spLocks noGrp="1"/>
          </p:cNvSpPr>
          <p:nvPr>
            <p:ph type="sldNum" sz="quarter" idx="12"/>
          </p:nvPr>
        </p:nvSpPr>
        <p:spPr>
          <a:xfrm>
            <a:off x="6116781" y="11734800"/>
            <a:ext cx="269731" cy="214492"/>
          </a:xfrm>
        </p:spPr>
        <p:txBody>
          <a:bodyPr/>
          <a:lstStyle/>
          <a:p>
            <a:fld id="{69A02D07-1340-466E-8F89-ABB91E672000}" type="slidenum">
              <a:rPr lang="ca-ES" b="1" smtClean="0">
                <a:solidFill>
                  <a:schemeClr val="tx1"/>
                </a:solidFill>
              </a:rPr>
              <a:t>8</a:t>
            </a:fld>
            <a:endParaRPr lang="ca-ES" b="1" dirty="0">
              <a:solidFill>
                <a:schemeClr val="tx1"/>
              </a:solidFill>
            </a:endParaRPr>
          </a:p>
        </p:txBody>
      </p:sp>
      <p:pic>
        <p:nvPicPr>
          <p:cNvPr id="118" name="Imatge 117">
            <a:extLst>
              <a:ext uri="{FF2B5EF4-FFF2-40B4-BE49-F238E27FC236}">
                <a16:creationId xmlns:a16="http://schemas.microsoft.com/office/drawing/2014/main" id="{2C277097-B871-738D-7017-A6BEAB283777}"/>
              </a:ext>
            </a:extLst>
          </p:cNvPr>
          <p:cNvPicPr>
            <a:picLocks noChangeAspect="1"/>
          </p:cNvPicPr>
          <p:nvPr/>
        </p:nvPicPr>
        <p:blipFill>
          <a:blip r:embed="rId2"/>
          <a:stretch>
            <a:fillRect/>
          </a:stretch>
        </p:blipFill>
        <p:spPr>
          <a:xfrm>
            <a:off x="152116" y="6711950"/>
            <a:ext cx="6553768" cy="2670279"/>
          </a:xfrm>
          <a:prstGeom prst="rect">
            <a:avLst/>
          </a:prstGeom>
        </p:spPr>
      </p:pic>
      <p:pic>
        <p:nvPicPr>
          <p:cNvPr id="3" name="Imatge 2">
            <a:extLst>
              <a:ext uri="{FF2B5EF4-FFF2-40B4-BE49-F238E27FC236}">
                <a16:creationId xmlns:a16="http://schemas.microsoft.com/office/drawing/2014/main" id="{7F66F0EF-7AD6-30B9-40EC-1F4CE0C6FC6F}"/>
              </a:ext>
            </a:extLst>
          </p:cNvPr>
          <p:cNvPicPr>
            <a:picLocks noChangeAspect="1"/>
          </p:cNvPicPr>
          <p:nvPr/>
        </p:nvPicPr>
        <p:blipFill>
          <a:blip r:embed="rId3"/>
          <a:stretch>
            <a:fillRect/>
          </a:stretch>
        </p:blipFill>
        <p:spPr>
          <a:xfrm>
            <a:off x="634299" y="1242470"/>
            <a:ext cx="5808477" cy="3489589"/>
          </a:xfrm>
          <a:prstGeom prst="rect">
            <a:avLst/>
          </a:prstGeom>
        </p:spPr>
      </p:pic>
      <p:pic>
        <p:nvPicPr>
          <p:cNvPr id="8" name="Imatge 7">
            <a:extLst>
              <a:ext uri="{FF2B5EF4-FFF2-40B4-BE49-F238E27FC236}">
                <a16:creationId xmlns:a16="http://schemas.microsoft.com/office/drawing/2014/main" id="{F35ABDF3-FD93-CC17-BEC4-4DB5FE85A73E}"/>
              </a:ext>
            </a:extLst>
          </p:cNvPr>
          <p:cNvPicPr>
            <a:picLocks noChangeAspect="1"/>
          </p:cNvPicPr>
          <p:nvPr/>
        </p:nvPicPr>
        <p:blipFill>
          <a:blip r:embed="rId4"/>
          <a:stretch>
            <a:fillRect/>
          </a:stretch>
        </p:blipFill>
        <p:spPr>
          <a:xfrm>
            <a:off x="634298" y="5164481"/>
            <a:ext cx="5808477" cy="1224561"/>
          </a:xfrm>
          <a:prstGeom prst="rect">
            <a:avLst/>
          </a:prstGeom>
        </p:spPr>
      </p:pic>
    </p:spTree>
    <p:extLst>
      <p:ext uri="{BB962C8B-B14F-4D97-AF65-F5344CB8AC3E}">
        <p14:creationId xmlns:p14="http://schemas.microsoft.com/office/powerpoint/2010/main" val="2933708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762BAF5A-1D84-4A95-A769-6725BAE4C67B}"/>
              </a:ext>
            </a:extLst>
          </p:cNvPr>
          <p:cNvSpPr txBox="1">
            <a:spLocks/>
          </p:cNvSpPr>
          <p:nvPr/>
        </p:nvSpPr>
        <p:spPr>
          <a:xfrm>
            <a:off x="670552" y="551496"/>
            <a:ext cx="2556780" cy="446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ESTALVI ECONÒMIC</a:t>
            </a:r>
          </a:p>
        </p:txBody>
      </p:sp>
      <p:sp>
        <p:nvSpPr>
          <p:cNvPr id="7" name="3 CuadroTexto">
            <a:extLst>
              <a:ext uri="{FF2B5EF4-FFF2-40B4-BE49-F238E27FC236}">
                <a16:creationId xmlns:a16="http://schemas.microsoft.com/office/drawing/2014/main" id="{2A46FC44-214F-4173-8E31-AEBE36566C66}"/>
              </a:ext>
            </a:extLst>
          </p:cNvPr>
          <p:cNvSpPr txBox="1"/>
          <p:nvPr/>
        </p:nvSpPr>
        <p:spPr>
          <a:xfrm>
            <a:off x="510362" y="7421526"/>
            <a:ext cx="587615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 la vista del gràfic anterior, des de 2021 els percentatges d’estalvi econòmic presenten una tendència a l’alça. S’ha de tenir en compte que a partir de 2023 el càlcul de l’estalvi econòmic es fa en base a la part fixa dels imports aprovats i adjudicats. Els anys anteriors han estat calculats en base als imports totals (part fixa i part variable).</a:t>
            </a:r>
          </a:p>
        </p:txBody>
      </p:sp>
      <p:sp>
        <p:nvSpPr>
          <p:cNvPr id="8" name="Contenidor de número de diapositiva 7">
            <a:extLst>
              <a:ext uri="{FF2B5EF4-FFF2-40B4-BE49-F238E27FC236}">
                <a16:creationId xmlns:a16="http://schemas.microsoft.com/office/drawing/2014/main" id="{5340AFDE-156B-4D05-9DF9-0A40A9ADBA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Imatge 1">
            <a:extLst>
              <a:ext uri="{FF2B5EF4-FFF2-40B4-BE49-F238E27FC236}">
                <a16:creationId xmlns:a16="http://schemas.microsoft.com/office/drawing/2014/main" id="{2DA94B51-0550-4847-7625-0A4246CC1F11}"/>
              </a:ext>
            </a:extLst>
          </p:cNvPr>
          <p:cNvPicPr>
            <a:picLocks noChangeAspect="1"/>
          </p:cNvPicPr>
          <p:nvPr/>
        </p:nvPicPr>
        <p:blipFill>
          <a:blip r:embed="rId2"/>
          <a:stretch>
            <a:fillRect/>
          </a:stretch>
        </p:blipFill>
        <p:spPr>
          <a:xfrm>
            <a:off x="688974" y="1289319"/>
            <a:ext cx="5480050" cy="2336800"/>
          </a:xfrm>
          <a:prstGeom prst="rect">
            <a:avLst/>
          </a:prstGeom>
        </p:spPr>
      </p:pic>
      <p:pic>
        <p:nvPicPr>
          <p:cNvPr id="3" name="Imatge 2">
            <a:extLst>
              <a:ext uri="{FF2B5EF4-FFF2-40B4-BE49-F238E27FC236}">
                <a16:creationId xmlns:a16="http://schemas.microsoft.com/office/drawing/2014/main" id="{46286DC5-C6DD-2474-8FBD-7A77C2A9CEA6}"/>
              </a:ext>
            </a:extLst>
          </p:cNvPr>
          <p:cNvPicPr>
            <a:picLocks noChangeAspect="1"/>
          </p:cNvPicPr>
          <p:nvPr/>
        </p:nvPicPr>
        <p:blipFill>
          <a:blip r:embed="rId3"/>
          <a:stretch>
            <a:fillRect/>
          </a:stretch>
        </p:blipFill>
        <p:spPr>
          <a:xfrm>
            <a:off x="280114" y="4321564"/>
            <a:ext cx="6297769" cy="2404517"/>
          </a:xfrm>
          <a:prstGeom prst="rect">
            <a:avLst/>
          </a:prstGeom>
        </p:spPr>
      </p:pic>
    </p:spTree>
    <p:extLst>
      <p:ext uri="{BB962C8B-B14F-4D97-AF65-F5344CB8AC3E}">
        <p14:creationId xmlns:p14="http://schemas.microsoft.com/office/powerpoint/2010/main" val="353853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E15851D1-81E6-4C82-A3F9-9417A198DE6E}"/>
              </a:ext>
            </a:extLst>
          </p:cNvPr>
          <p:cNvSpPr txBox="1">
            <a:spLocks/>
          </p:cNvSpPr>
          <p:nvPr/>
        </p:nvSpPr>
        <p:spPr>
          <a:xfrm>
            <a:off x="581404" y="484724"/>
            <a:ext cx="2160240" cy="4847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j-ea"/>
                <a:cs typeface="+mj-cs"/>
              </a:rPr>
              <a:t>CONCURRÈNCIA</a:t>
            </a:r>
          </a:p>
        </p:txBody>
      </p:sp>
      <p:sp>
        <p:nvSpPr>
          <p:cNvPr id="6" name="3 CuadroTexto">
            <a:extLst>
              <a:ext uri="{FF2B5EF4-FFF2-40B4-BE49-F238E27FC236}">
                <a16:creationId xmlns:a16="http://schemas.microsoft.com/office/drawing/2014/main" id="{0EEC2EA6-1479-4254-AF33-0DD4E9127A25}"/>
              </a:ext>
            </a:extLst>
          </p:cNvPr>
          <p:cNvSpPr txBox="1"/>
          <p:nvPr/>
        </p:nvSpPr>
        <p:spPr>
          <a:xfrm rot="10800000" flipH="1" flipV="1">
            <a:off x="792129" y="6995512"/>
            <a:ext cx="541424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Segons les dades que posen de manifest aquestes taules es constata que </a:t>
            </a:r>
            <a:r>
              <a:rPr kumimoji="0" lang="ca-ES" sz="1600" b="0" i="0" u="sng" strike="noStrike" kern="1200" cap="none" spc="0" normalizeH="0" baseline="0" noProof="0" dirty="0">
                <a:ln>
                  <a:noFill/>
                </a:ln>
                <a:solidFill>
                  <a:prstClr val="black"/>
                </a:solidFill>
                <a:effectLst/>
                <a:uLnTx/>
                <a:uFillTx/>
                <a:latin typeface="Arial"/>
                <a:ea typeface="+mn-ea"/>
                <a:cs typeface="+mn-cs"/>
              </a:rPr>
              <a:t>l’índex de concurrència </a:t>
            </a:r>
            <a:r>
              <a:rPr kumimoji="0" lang="ca-ES" sz="1600" b="0" i="0" u="none" strike="noStrike" kern="1200" cap="none" spc="0" normalizeH="0" baseline="0" noProof="0" dirty="0">
                <a:ln>
                  <a:noFill/>
                </a:ln>
                <a:solidFill>
                  <a:prstClr val="black"/>
                </a:solidFill>
                <a:effectLst/>
                <a:uLnTx/>
                <a:uFillTx/>
                <a:latin typeface="Arial"/>
                <a:ea typeface="+mn-ea"/>
                <a:cs typeface="+mn-cs"/>
              </a:rPr>
              <a:t>(mitjana del nombre de licitadors per adjudicació en procediments oberts) des de 2021 es manté entre els 4 i els 4,4 licitadors per adjudicació, situant-se per sota dels índex obtinguts en els anys anteriors.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ontenidor de número de diapositiva 7">
            <a:extLst>
              <a:ext uri="{FF2B5EF4-FFF2-40B4-BE49-F238E27FC236}">
                <a16:creationId xmlns:a16="http://schemas.microsoft.com/office/drawing/2014/main" id="{9A9E29F9-7548-4B3B-B12F-CD16B93830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tge 4">
            <a:extLst>
              <a:ext uri="{FF2B5EF4-FFF2-40B4-BE49-F238E27FC236}">
                <a16:creationId xmlns:a16="http://schemas.microsoft.com/office/drawing/2014/main" id="{3C97C881-1CD0-FAB4-6ADC-442D68ACE502}"/>
              </a:ext>
            </a:extLst>
          </p:cNvPr>
          <p:cNvPicPr>
            <a:picLocks noChangeAspect="1"/>
          </p:cNvPicPr>
          <p:nvPr/>
        </p:nvPicPr>
        <p:blipFill>
          <a:blip r:embed="rId2"/>
          <a:stretch>
            <a:fillRect/>
          </a:stretch>
        </p:blipFill>
        <p:spPr>
          <a:xfrm>
            <a:off x="0" y="4037428"/>
            <a:ext cx="6267394" cy="3054102"/>
          </a:xfrm>
          <a:prstGeom prst="rect">
            <a:avLst/>
          </a:prstGeom>
        </p:spPr>
      </p:pic>
      <p:grpSp>
        <p:nvGrpSpPr>
          <p:cNvPr id="2" name="Group 4">
            <a:extLst>
              <a:ext uri="{FF2B5EF4-FFF2-40B4-BE49-F238E27FC236}">
                <a16:creationId xmlns:a16="http://schemas.microsoft.com/office/drawing/2014/main" id="{F6769737-5F34-8602-1919-0A4A79F656F8}"/>
              </a:ext>
            </a:extLst>
          </p:cNvPr>
          <p:cNvGrpSpPr>
            <a:grpSpLocks noChangeAspect="1"/>
          </p:cNvGrpSpPr>
          <p:nvPr/>
        </p:nvGrpSpPr>
        <p:grpSpPr bwMode="auto">
          <a:xfrm>
            <a:off x="1454150" y="1465263"/>
            <a:ext cx="3956050" cy="2393950"/>
            <a:chOff x="916" y="923"/>
            <a:chExt cx="2492" cy="1508"/>
          </a:xfrm>
        </p:grpSpPr>
        <p:sp>
          <p:nvSpPr>
            <p:cNvPr id="7" name="AutoShape 3">
              <a:extLst>
                <a:ext uri="{FF2B5EF4-FFF2-40B4-BE49-F238E27FC236}">
                  <a16:creationId xmlns:a16="http://schemas.microsoft.com/office/drawing/2014/main" id="{EC2A4089-4208-C1A4-5316-B1FBC1E72AE9}"/>
                </a:ext>
              </a:extLst>
            </p:cNvPr>
            <p:cNvSpPr>
              <a:spLocks noChangeAspect="1" noChangeArrowheads="1" noTextEdit="1"/>
            </p:cNvSpPr>
            <p:nvPr/>
          </p:nvSpPr>
          <p:spPr bwMode="auto">
            <a:xfrm>
              <a:off x="916" y="923"/>
              <a:ext cx="2488" cy="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5">
              <a:extLst>
                <a:ext uri="{FF2B5EF4-FFF2-40B4-BE49-F238E27FC236}">
                  <a16:creationId xmlns:a16="http://schemas.microsoft.com/office/drawing/2014/main" id="{2DDCEB32-AE02-17A0-7148-6D5657138433}"/>
                </a:ext>
              </a:extLst>
            </p:cNvPr>
            <p:cNvSpPr>
              <a:spLocks noChangeArrowheads="1"/>
            </p:cNvSpPr>
            <p:nvPr/>
          </p:nvSpPr>
          <p:spPr bwMode="auto">
            <a:xfrm>
              <a:off x="916" y="923"/>
              <a:ext cx="2488" cy="14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1" name="Rectangle 6">
              <a:extLst>
                <a:ext uri="{FF2B5EF4-FFF2-40B4-BE49-F238E27FC236}">
                  <a16:creationId xmlns:a16="http://schemas.microsoft.com/office/drawing/2014/main" id="{36C6A3BE-A611-BCE0-BE90-9944DC371D9C}"/>
                </a:ext>
              </a:extLst>
            </p:cNvPr>
            <p:cNvSpPr>
              <a:spLocks noChangeArrowheads="1"/>
            </p:cNvSpPr>
            <p:nvPr/>
          </p:nvSpPr>
          <p:spPr bwMode="auto">
            <a:xfrm>
              <a:off x="916" y="1067"/>
              <a:ext cx="2488" cy="221"/>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2" name="Rectangle 7">
              <a:extLst>
                <a:ext uri="{FF2B5EF4-FFF2-40B4-BE49-F238E27FC236}">
                  <a16:creationId xmlns:a16="http://schemas.microsoft.com/office/drawing/2014/main" id="{A73FCEA1-84E7-FA47-AF91-C159CE5CCA42}"/>
                </a:ext>
              </a:extLst>
            </p:cNvPr>
            <p:cNvSpPr>
              <a:spLocks noChangeArrowheads="1"/>
            </p:cNvSpPr>
            <p:nvPr/>
          </p:nvSpPr>
          <p:spPr bwMode="auto">
            <a:xfrm>
              <a:off x="1032" y="1132"/>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F43B9A77-7B4A-3341-6318-7B846DFD5B02}"/>
                </a:ext>
              </a:extLst>
            </p:cNvPr>
            <p:cNvSpPr>
              <a:spLocks noChangeArrowheads="1"/>
            </p:cNvSpPr>
            <p:nvPr/>
          </p:nvSpPr>
          <p:spPr bwMode="auto">
            <a:xfrm>
              <a:off x="1413" y="1079"/>
              <a:ext cx="4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NOMBRE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6142F16B-CCD5-AA7D-A3C3-15D5AD5CDD3C}"/>
                </a:ext>
              </a:extLst>
            </p:cNvPr>
            <p:cNvSpPr>
              <a:spLocks noChangeArrowheads="1"/>
            </p:cNvSpPr>
            <p:nvPr/>
          </p:nvSpPr>
          <p:spPr bwMode="auto">
            <a:xfrm>
              <a:off x="1349" y="1184"/>
              <a:ext cx="5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LICITADORS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7E0A407A-61FC-3B9E-08C7-2BDA964AE984}"/>
                </a:ext>
              </a:extLst>
            </p:cNvPr>
            <p:cNvSpPr>
              <a:spLocks noChangeArrowheads="1"/>
            </p:cNvSpPr>
            <p:nvPr/>
          </p:nvSpPr>
          <p:spPr bwMode="auto">
            <a:xfrm>
              <a:off x="1970" y="1079"/>
              <a:ext cx="62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NOMBRE ADJ.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E3023F57-DBAA-6BF7-5C5F-D16FEFC765C9}"/>
                </a:ext>
              </a:extLst>
            </p:cNvPr>
            <p:cNvSpPr>
              <a:spLocks noChangeArrowheads="1"/>
            </p:cNvSpPr>
            <p:nvPr/>
          </p:nvSpPr>
          <p:spPr bwMode="auto">
            <a:xfrm>
              <a:off x="2070" y="1184"/>
              <a:ext cx="39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P.OBERT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16508E5A-E60E-AF1D-C547-85C97DF2D452}"/>
                </a:ext>
              </a:extLst>
            </p:cNvPr>
            <p:cNvSpPr>
              <a:spLocks noChangeArrowheads="1"/>
            </p:cNvSpPr>
            <p:nvPr/>
          </p:nvSpPr>
          <p:spPr bwMode="auto">
            <a:xfrm>
              <a:off x="2891" y="1079"/>
              <a:ext cx="3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ÍNDEX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9B42F379-1298-23A3-6DF8-286225E01F81}"/>
                </a:ext>
              </a:extLst>
            </p:cNvPr>
            <p:cNvSpPr>
              <a:spLocks noChangeArrowheads="1"/>
            </p:cNvSpPr>
            <p:nvPr/>
          </p:nvSpPr>
          <p:spPr bwMode="auto">
            <a:xfrm>
              <a:off x="2691" y="1184"/>
              <a:ext cx="71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CONCURRÈNCIA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38F2B720-9B27-0657-DBC2-D222433EE2AE}"/>
                </a:ext>
              </a:extLst>
            </p:cNvPr>
            <p:cNvSpPr>
              <a:spLocks noChangeArrowheads="1"/>
            </p:cNvSpPr>
            <p:nvPr/>
          </p:nvSpPr>
          <p:spPr bwMode="auto">
            <a:xfrm>
              <a:off x="1016" y="131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ECC13DAA-B7AF-7AEF-0B25-EDF1E37C2C7F}"/>
                </a:ext>
              </a:extLst>
            </p:cNvPr>
            <p:cNvSpPr>
              <a:spLocks noChangeArrowheads="1"/>
            </p:cNvSpPr>
            <p:nvPr/>
          </p:nvSpPr>
          <p:spPr bwMode="auto">
            <a:xfrm>
              <a:off x="1517" y="1316"/>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E6C4F471-4E88-84EF-2083-AC628F670563}"/>
                </a:ext>
              </a:extLst>
            </p:cNvPr>
            <p:cNvSpPr>
              <a:spLocks noChangeArrowheads="1"/>
            </p:cNvSpPr>
            <p:nvPr/>
          </p:nvSpPr>
          <p:spPr bwMode="auto">
            <a:xfrm>
              <a:off x="2174" y="1316"/>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2578CD93-BF4A-1B0C-0453-95768F95EDFA}"/>
                </a:ext>
              </a:extLst>
            </p:cNvPr>
            <p:cNvSpPr>
              <a:spLocks noChangeArrowheads="1"/>
            </p:cNvSpPr>
            <p:nvPr/>
          </p:nvSpPr>
          <p:spPr bwMode="auto">
            <a:xfrm>
              <a:off x="2951" y="1312"/>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2E0D97C8-E110-1CDE-82E4-E25AD3B519C6}"/>
                </a:ext>
              </a:extLst>
            </p:cNvPr>
            <p:cNvSpPr>
              <a:spLocks noChangeArrowheads="1"/>
            </p:cNvSpPr>
            <p:nvPr/>
          </p:nvSpPr>
          <p:spPr bwMode="auto">
            <a:xfrm>
              <a:off x="1016" y="146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11F1EF30-A194-E9A2-1002-93CDE1DFB4E5}"/>
                </a:ext>
              </a:extLst>
            </p:cNvPr>
            <p:cNvSpPr>
              <a:spLocks noChangeArrowheads="1"/>
            </p:cNvSpPr>
            <p:nvPr/>
          </p:nvSpPr>
          <p:spPr bwMode="auto">
            <a:xfrm>
              <a:off x="1481" y="146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1.951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D6F8DE7F-7A87-AF06-74C1-F6828BC854BD}"/>
                </a:ext>
              </a:extLst>
            </p:cNvPr>
            <p:cNvSpPr>
              <a:spLocks noChangeArrowheads="1"/>
            </p:cNvSpPr>
            <p:nvPr/>
          </p:nvSpPr>
          <p:spPr bwMode="auto">
            <a:xfrm>
              <a:off x="2174" y="146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251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E101D320-E6C3-6D24-EA52-01132F08723D}"/>
                </a:ext>
              </a:extLst>
            </p:cNvPr>
            <p:cNvSpPr>
              <a:spLocks noChangeArrowheads="1"/>
            </p:cNvSpPr>
            <p:nvPr/>
          </p:nvSpPr>
          <p:spPr bwMode="auto">
            <a:xfrm>
              <a:off x="2951" y="145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7,8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DF773C61-51B8-E71F-7F00-AF80639A1AED}"/>
                </a:ext>
              </a:extLst>
            </p:cNvPr>
            <p:cNvSpPr>
              <a:spLocks noChangeArrowheads="1"/>
            </p:cNvSpPr>
            <p:nvPr/>
          </p:nvSpPr>
          <p:spPr bwMode="auto">
            <a:xfrm>
              <a:off x="1016" y="158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F8810F9B-F0FA-C6A7-1B4B-F3192F1AF08F}"/>
                </a:ext>
              </a:extLst>
            </p:cNvPr>
            <p:cNvSpPr>
              <a:spLocks noChangeArrowheads="1"/>
            </p:cNvSpPr>
            <p:nvPr/>
          </p:nvSpPr>
          <p:spPr bwMode="auto">
            <a:xfrm>
              <a:off x="1481" y="1589"/>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2BE053CC-1F36-694F-FF8E-9546F4B7C8A1}"/>
                </a:ext>
              </a:extLst>
            </p:cNvPr>
            <p:cNvSpPr>
              <a:spLocks noChangeArrowheads="1"/>
            </p:cNvSpPr>
            <p:nvPr/>
          </p:nvSpPr>
          <p:spPr bwMode="auto">
            <a:xfrm>
              <a:off x="2174" y="158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310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D41AA896-0B5C-6F77-5583-EDAB36F5ADCF}"/>
                </a:ext>
              </a:extLst>
            </p:cNvPr>
            <p:cNvSpPr>
              <a:spLocks noChangeArrowheads="1"/>
            </p:cNvSpPr>
            <p:nvPr/>
          </p:nvSpPr>
          <p:spPr bwMode="auto">
            <a:xfrm>
              <a:off x="2951" y="1585"/>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631A96E7-11A1-945D-BFD4-25C8EBE98C61}"/>
                </a:ext>
              </a:extLst>
            </p:cNvPr>
            <p:cNvSpPr>
              <a:spLocks noChangeArrowheads="1"/>
            </p:cNvSpPr>
            <p:nvPr/>
          </p:nvSpPr>
          <p:spPr bwMode="auto">
            <a:xfrm>
              <a:off x="1016" y="170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BDD029E9-649F-1BA3-960A-783DB263666F}"/>
                </a:ext>
              </a:extLst>
            </p:cNvPr>
            <p:cNvSpPr>
              <a:spLocks noChangeArrowheads="1"/>
            </p:cNvSpPr>
            <p:nvPr/>
          </p:nvSpPr>
          <p:spPr bwMode="auto">
            <a:xfrm>
              <a:off x="1481" y="1709"/>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1.809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0B1CE441-6F0D-F406-CD2F-298CF67938B7}"/>
                </a:ext>
              </a:extLst>
            </p:cNvPr>
            <p:cNvSpPr>
              <a:spLocks noChangeArrowheads="1"/>
            </p:cNvSpPr>
            <p:nvPr/>
          </p:nvSpPr>
          <p:spPr bwMode="auto">
            <a:xfrm>
              <a:off x="2174" y="170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361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67D9C7D7-B197-75D6-2040-48C056C62A1B}"/>
                </a:ext>
              </a:extLst>
            </p:cNvPr>
            <p:cNvSpPr>
              <a:spLocks noChangeArrowheads="1"/>
            </p:cNvSpPr>
            <p:nvPr/>
          </p:nvSpPr>
          <p:spPr bwMode="auto">
            <a:xfrm>
              <a:off x="2951" y="1705"/>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FBC2ADDC-7B80-4DE1-1FBB-D276689499D7}"/>
                </a:ext>
              </a:extLst>
            </p:cNvPr>
            <p:cNvSpPr>
              <a:spLocks noChangeArrowheads="1"/>
            </p:cNvSpPr>
            <p:nvPr/>
          </p:nvSpPr>
          <p:spPr bwMode="auto">
            <a:xfrm>
              <a:off x="1016" y="182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F3E0405F-6802-8341-9FC0-BF7A5FD8FDEB}"/>
                </a:ext>
              </a:extLst>
            </p:cNvPr>
            <p:cNvSpPr>
              <a:spLocks noChangeArrowheads="1"/>
            </p:cNvSpPr>
            <p:nvPr/>
          </p:nvSpPr>
          <p:spPr bwMode="auto">
            <a:xfrm>
              <a:off x="1481" y="1829"/>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1.491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D97E9DAE-514E-2F61-F315-837D8F35B4D9}"/>
                </a:ext>
              </a:extLst>
            </p:cNvPr>
            <p:cNvSpPr>
              <a:spLocks noChangeArrowheads="1"/>
            </p:cNvSpPr>
            <p:nvPr/>
          </p:nvSpPr>
          <p:spPr bwMode="auto">
            <a:xfrm>
              <a:off x="2174" y="1829"/>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276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B75C481F-6C82-8AD5-F2A4-D3F6F0BDD46C}"/>
                </a:ext>
              </a:extLst>
            </p:cNvPr>
            <p:cNvSpPr>
              <a:spLocks noChangeArrowheads="1"/>
            </p:cNvSpPr>
            <p:nvPr/>
          </p:nvSpPr>
          <p:spPr bwMode="auto">
            <a:xfrm>
              <a:off x="2951" y="1825"/>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5,4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357ABE7E-D2C4-053D-2519-93DC2A2F799A}"/>
                </a:ext>
              </a:extLst>
            </p:cNvPr>
            <p:cNvSpPr>
              <a:spLocks noChangeArrowheads="1"/>
            </p:cNvSpPr>
            <p:nvPr/>
          </p:nvSpPr>
          <p:spPr bwMode="auto">
            <a:xfrm>
              <a:off x="1016" y="195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8A62F36F-8549-18AA-5A74-41FF5A8F8DB4}"/>
                </a:ext>
              </a:extLst>
            </p:cNvPr>
            <p:cNvSpPr>
              <a:spLocks noChangeArrowheads="1"/>
            </p:cNvSpPr>
            <p:nvPr/>
          </p:nvSpPr>
          <p:spPr bwMode="auto">
            <a:xfrm>
              <a:off x="1481" y="195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1.341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BD2AC312-3524-4E76-2AD1-E4B56B52F279}"/>
                </a:ext>
              </a:extLst>
            </p:cNvPr>
            <p:cNvSpPr>
              <a:spLocks noChangeArrowheads="1"/>
            </p:cNvSpPr>
            <p:nvPr/>
          </p:nvSpPr>
          <p:spPr bwMode="auto">
            <a:xfrm>
              <a:off x="2174" y="195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60CF0861-E054-FF76-694E-1DF243A33430}"/>
                </a:ext>
              </a:extLst>
            </p:cNvPr>
            <p:cNvSpPr>
              <a:spLocks noChangeArrowheads="1"/>
            </p:cNvSpPr>
            <p:nvPr/>
          </p:nvSpPr>
          <p:spPr bwMode="auto">
            <a:xfrm>
              <a:off x="2951" y="194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A943ED01-B093-4709-4897-3C654EFE3AD8}"/>
                </a:ext>
              </a:extLst>
            </p:cNvPr>
            <p:cNvSpPr>
              <a:spLocks noChangeArrowheads="1"/>
            </p:cNvSpPr>
            <p:nvPr/>
          </p:nvSpPr>
          <p:spPr bwMode="auto">
            <a:xfrm>
              <a:off x="1016" y="207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9BD066E8-8E16-6621-640F-D51E6734D26E}"/>
                </a:ext>
              </a:extLst>
            </p:cNvPr>
            <p:cNvSpPr>
              <a:spLocks noChangeArrowheads="1"/>
            </p:cNvSpPr>
            <p:nvPr/>
          </p:nvSpPr>
          <p:spPr bwMode="auto">
            <a:xfrm>
              <a:off x="1481" y="207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1.563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69827AF6-0B5A-0DF5-7E08-D038213336A0}"/>
                </a:ext>
              </a:extLst>
            </p:cNvPr>
            <p:cNvSpPr>
              <a:spLocks noChangeArrowheads="1"/>
            </p:cNvSpPr>
            <p:nvPr/>
          </p:nvSpPr>
          <p:spPr bwMode="auto">
            <a:xfrm>
              <a:off x="2174" y="207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393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040D2F3D-2820-2FF7-6354-5B0E40172A2C}"/>
                </a:ext>
              </a:extLst>
            </p:cNvPr>
            <p:cNvSpPr>
              <a:spLocks noChangeArrowheads="1"/>
            </p:cNvSpPr>
            <p:nvPr/>
          </p:nvSpPr>
          <p:spPr bwMode="auto">
            <a:xfrm>
              <a:off x="2951" y="206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08599667-81A5-78D4-A3E5-0A5641083684}"/>
                </a:ext>
              </a:extLst>
            </p:cNvPr>
            <p:cNvSpPr>
              <a:spLocks noChangeArrowheads="1"/>
            </p:cNvSpPr>
            <p:nvPr/>
          </p:nvSpPr>
          <p:spPr bwMode="auto">
            <a:xfrm>
              <a:off x="1016" y="219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1A661C53-05B5-4BE9-44B1-DE7C3A9141A8}"/>
                </a:ext>
              </a:extLst>
            </p:cNvPr>
            <p:cNvSpPr>
              <a:spLocks noChangeArrowheads="1"/>
            </p:cNvSpPr>
            <p:nvPr/>
          </p:nvSpPr>
          <p:spPr bwMode="auto">
            <a:xfrm>
              <a:off x="1481" y="2190"/>
              <a:ext cx="2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id="{1649A535-57CF-3C29-87C3-CBF96D66CD60}"/>
                </a:ext>
              </a:extLst>
            </p:cNvPr>
            <p:cNvSpPr>
              <a:spLocks noChangeArrowheads="1"/>
            </p:cNvSpPr>
            <p:nvPr/>
          </p:nvSpPr>
          <p:spPr bwMode="auto">
            <a:xfrm>
              <a:off x="2174" y="2190"/>
              <a:ext cx="1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387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0" name="Rectangle 45">
              <a:extLst>
                <a:ext uri="{FF2B5EF4-FFF2-40B4-BE49-F238E27FC236}">
                  <a16:creationId xmlns:a16="http://schemas.microsoft.com/office/drawing/2014/main" id="{78BA24A6-968C-40B1-6F35-E4EA3B7E5980}"/>
                </a:ext>
              </a:extLst>
            </p:cNvPr>
            <p:cNvSpPr>
              <a:spLocks noChangeArrowheads="1"/>
            </p:cNvSpPr>
            <p:nvPr/>
          </p:nvSpPr>
          <p:spPr bwMode="auto">
            <a:xfrm>
              <a:off x="2951" y="2186"/>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1" name="Rectangle 46">
              <a:extLst>
                <a:ext uri="{FF2B5EF4-FFF2-40B4-BE49-F238E27FC236}">
                  <a16:creationId xmlns:a16="http://schemas.microsoft.com/office/drawing/2014/main" id="{9CA67D40-DC82-8C0F-2F0C-A19ACC2337DB}"/>
                </a:ext>
              </a:extLst>
            </p:cNvPr>
            <p:cNvSpPr>
              <a:spLocks noChangeArrowheads="1"/>
            </p:cNvSpPr>
            <p:nvPr/>
          </p:nvSpPr>
          <p:spPr bwMode="auto">
            <a:xfrm>
              <a:off x="1016" y="231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2" name="Rectangle 47">
              <a:extLst>
                <a:ext uri="{FF2B5EF4-FFF2-40B4-BE49-F238E27FC236}">
                  <a16:creationId xmlns:a16="http://schemas.microsoft.com/office/drawing/2014/main" id="{4345F968-8962-8A6E-C12C-026617EA9191}"/>
                </a:ext>
              </a:extLst>
            </p:cNvPr>
            <p:cNvSpPr>
              <a:spLocks noChangeArrowheads="1"/>
            </p:cNvSpPr>
            <p:nvPr/>
          </p:nvSpPr>
          <p:spPr bwMode="auto">
            <a:xfrm>
              <a:off x="1481" y="2311"/>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1.689</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53" name="Rectangle 48">
              <a:extLst>
                <a:ext uri="{FF2B5EF4-FFF2-40B4-BE49-F238E27FC236}">
                  <a16:creationId xmlns:a16="http://schemas.microsoft.com/office/drawing/2014/main" id="{586EA567-35DB-E1C4-03D7-22B6CDD65C8F}"/>
                </a:ext>
              </a:extLst>
            </p:cNvPr>
            <p:cNvSpPr>
              <a:spLocks noChangeArrowheads="1"/>
            </p:cNvSpPr>
            <p:nvPr/>
          </p:nvSpPr>
          <p:spPr bwMode="auto">
            <a:xfrm>
              <a:off x="2174" y="2311"/>
              <a:ext cx="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401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54" name="Rectangle 49">
              <a:extLst>
                <a:ext uri="{FF2B5EF4-FFF2-40B4-BE49-F238E27FC236}">
                  <a16:creationId xmlns:a16="http://schemas.microsoft.com/office/drawing/2014/main" id="{E9B58CFA-AF3A-6481-E6C4-F9A8C2BFE094}"/>
                </a:ext>
              </a:extLst>
            </p:cNvPr>
            <p:cNvSpPr>
              <a:spLocks noChangeArrowheads="1"/>
            </p:cNvSpPr>
            <p:nvPr/>
          </p:nvSpPr>
          <p:spPr bwMode="auto">
            <a:xfrm>
              <a:off x="2951" y="2307"/>
              <a:ext cx="1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1" i="0" u="none" strike="noStrike" cap="none" normalizeH="0" baseline="0">
                  <a:ln>
                    <a:noFill/>
                  </a:ln>
                  <a:solidFill>
                    <a:srgbClr val="0000FF"/>
                  </a:solidFill>
                  <a:effectLst/>
                  <a:latin typeface="Arial" panose="020B0604020202020204" pitchFamily="34" charset="0"/>
                </a:rPr>
                <a:t>4,2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id="{0C5E21F8-4017-CB6A-14DB-BA61686EF0B1}"/>
                </a:ext>
              </a:extLst>
            </p:cNvPr>
            <p:cNvSpPr>
              <a:spLocks noChangeArrowheads="1"/>
            </p:cNvSpPr>
            <p:nvPr/>
          </p:nvSpPr>
          <p:spPr bwMode="auto">
            <a:xfrm>
              <a:off x="1641" y="947"/>
              <a:ext cx="10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CONCURRÈNCIA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56" name="Line 51">
              <a:extLst>
                <a:ext uri="{FF2B5EF4-FFF2-40B4-BE49-F238E27FC236}">
                  <a16:creationId xmlns:a16="http://schemas.microsoft.com/office/drawing/2014/main" id="{348A05EB-27AB-DD16-B0CD-D3A4EEF8C60C}"/>
                </a:ext>
              </a:extLst>
            </p:cNvPr>
            <p:cNvSpPr>
              <a:spLocks noChangeShapeType="1"/>
            </p:cNvSpPr>
            <p:nvPr/>
          </p:nvSpPr>
          <p:spPr bwMode="auto">
            <a:xfrm>
              <a:off x="916" y="1067"/>
              <a:ext cx="0" cy="13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7" name="Rectangle 52">
              <a:extLst>
                <a:ext uri="{FF2B5EF4-FFF2-40B4-BE49-F238E27FC236}">
                  <a16:creationId xmlns:a16="http://schemas.microsoft.com/office/drawing/2014/main" id="{67452379-3362-1B35-335B-CB3DD66E1CC1}"/>
                </a:ext>
              </a:extLst>
            </p:cNvPr>
            <p:cNvSpPr>
              <a:spLocks noChangeArrowheads="1"/>
            </p:cNvSpPr>
            <p:nvPr/>
          </p:nvSpPr>
          <p:spPr bwMode="auto">
            <a:xfrm>
              <a:off x="916" y="1067"/>
              <a:ext cx="4" cy="1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8" name="Line 53">
              <a:extLst>
                <a:ext uri="{FF2B5EF4-FFF2-40B4-BE49-F238E27FC236}">
                  <a16:creationId xmlns:a16="http://schemas.microsoft.com/office/drawing/2014/main" id="{6F0E2A38-6194-ED4A-828F-522D624F53CF}"/>
                </a:ext>
              </a:extLst>
            </p:cNvPr>
            <p:cNvSpPr>
              <a:spLocks noChangeShapeType="1"/>
            </p:cNvSpPr>
            <p:nvPr/>
          </p:nvSpPr>
          <p:spPr bwMode="auto">
            <a:xfrm>
              <a:off x="1301"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59" name="Rectangle 54">
              <a:extLst>
                <a:ext uri="{FF2B5EF4-FFF2-40B4-BE49-F238E27FC236}">
                  <a16:creationId xmlns:a16="http://schemas.microsoft.com/office/drawing/2014/main" id="{747A0007-3349-230F-9D8D-57AD0CA1960B}"/>
                </a:ext>
              </a:extLst>
            </p:cNvPr>
            <p:cNvSpPr>
              <a:spLocks noChangeArrowheads="1"/>
            </p:cNvSpPr>
            <p:nvPr/>
          </p:nvSpPr>
          <p:spPr bwMode="auto">
            <a:xfrm>
              <a:off x="1301"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0" name="Line 55">
              <a:extLst>
                <a:ext uri="{FF2B5EF4-FFF2-40B4-BE49-F238E27FC236}">
                  <a16:creationId xmlns:a16="http://schemas.microsoft.com/office/drawing/2014/main" id="{5249E35F-7C34-B4AC-D6BD-AB60C0699EA6}"/>
                </a:ext>
              </a:extLst>
            </p:cNvPr>
            <p:cNvSpPr>
              <a:spLocks noChangeShapeType="1"/>
            </p:cNvSpPr>
            <p:nvPr/>
          </p:nvSpPr>
          <p:spPr bwMode="auto">
            <a:xfrm>
              <a:off x="1874"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1" name="Rectangle 56">
              <a:extLst>
                <a:ext uri="{FF2B5EF4-FFF2-40B4-BE49-F238E27FC236}">
                  <a16:creationId xmlns:a16="http://schemas.microsoft.com/office/drawing/2014/main" id="{0EB65065-AA0E-B9B7-4844-F35811E146E1}"/>
                </a:ext>
              </a:extLst>
            </p:cNvPr>
            <p:cNvSpPr>
              <a:spLocks noChangeArrowheads="1"/>
            </p:cNvSpPr>
            <p:nvPr/>
          </p:nvSpPr>
          <p:spPr bwMode="auto">
            <a:xfrm>
              <a:off x="1874"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2" name="Line 57">
              <a:extLst>
                <a:ext uri="{FF2B5EF4-FFF2-40B4-BE49-F238E27FC236}">
                  <a16:creationId xmlns:a16="http://schemas.microsoft.com/office/drawing/2014/main" id="{5FC8F5F1-B8AC-5FEE-C96B-435846EEB239}"/>
                </a:ext>
              </a:extLst>
            </p:cNvPr>
            <p:cNvSpPr>
              <a:spLocks noChangeShapeType="1"/>
            </p:cNvSpPr>
            <p:nvPr/>
          </p:nvSpPr>
          <p:spPr bwMode="auto">
            <a:xfrm>
              <a:off x="2615"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3" name="Rectangle 58">
              <a:extLst>
                <a:ext uri="{FF2B5EF4-FFF2-40B4-BE49-F238E27FC236}">
                  <a16:creationId xmlns:a16="http://schemas.microsoft.com/office/drawing/2014/main" id="{C47C73F0-814D-FDA4-6155-63CB64537D37}"/>
                </a:ext>
              </a:extLst>
            </p:cNvPr>
            <p:cNvSpPr>
              <a:spLocks noChangeArrowheads="1"/>
            </p:cNvSpPr>
            <p:nvPr/>
          </p:nvSpPr>
          <p:spPr bwMode="auto">
            <a:xfrm>
              <a:off x="2615"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4" name="Line 59">
              <a:extLst>
                <a:ext uri="{FF2B5EF4-FFF2-40B4-BE49-F238E27FC236}">
                  <a16:creationId xmlns:a16="http://schemas.microsoft.com/office/drawing/2014/main" id="{68044176-CD63-8FA7-9DF9-ABBCF56DC64B}"/>
                </a:ext>
              </a:extLst>
            </p:cNvPr>
            <p:cNvSpPr>
              <a:spLocks noChangeShapeType="1"/>
            </p:cNvSpPr>
            <p:nvPr/>
          </p:nvSpPr>
          <p:spPr bwMode="auto">
            <a:xfrm>
              <a:off x="3400" y="1071"/>
              <a:ext cx="0" cy="13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5" name="Rectangle 60">
              <a:extLst>
                <a:ext uri="{FF2B5EF4-FFF2-40B4-BE49-F238E27FC236}">
                  <a16:creationId xmlns:a16="http://schemas.microsoft.com/office/drawing/2014/main" id="{1551EFC7-7748-45D3-2D7A-A35CEEA2336B}"/>
                </a:ext>
              </a:extLst>
            </p:cNvPr>
            <p:cNvSpPr>
              <a:spLocks noChangeArrowheads="1"/>
            </p:cNvSpPr>
            <p:nvPr/>
          </p:nvSpPr>
          <p:spPr bwMode="auto">
            <a:xfrm>
              <a:off x="3400" y="1071"/>
              <a:ext cx="4" cy="1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6" name="Line 61">
              <a:extLst>
                <a:ext uri="{FF2B5EF4-FFF2-40B4-BE49-F238E27FC236}">
                  <a16:creationId xmlns:a16="http://schemas.microsoft.com/office/drawing/2014/main" id="{56C83A89-179F-E050-F658-0147E3ED517D}"/>
                </a:ext>
              </a:extLst>
            </p:cNvPr>
            <p:cNvSpPr>
              <a:spLocks noChangeShapeType="1"/>
            </p:cNvSpPr>
            <p:nvPr/>
          </p:nvSpPr>
          <p:spPr bwMode="auto">
            <a:xfrm>
              <a:off x="920" y="1067"/>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7" name="Rectangle 62">
              <a:extLst>
                <a:ext uri="{FF2B5EF4-FFF2-40B4-BE49-F238E27FC236}">
                  <a16:creationId xmlns:a16="http://schemas.microsoft.com/office/drawing/2014/main" id="{64E7F9DD-055D-7B1E-3C10-7520A57CED2E}"/>
                </a:ext>
              </a:extLst>
            </p:cNvPr>
            <p:cNvSpPr>
              <a:spLocks noChangeArrowheads="1"/>
            </p:cNvSpPr>
            <p:nvPr/>
          </p:nvSpPr>
          <p:spPr bwMode="auto">
            <a:xfrm>
              <a:off x="920" y="1067"/>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68" name="Line 63">
              <a:extLst>
                <a:ext uri="{FF2B5EF4-FFF2-40B4-BE49-F238E27FC236}">
                  <a16:creationId xmlns:a16="http://schemas.microsoft.com/office/drawing/2014/main" id="{E2DDEFB4-4DBC-1400-B66F-4650C6D7D74E}"/>
                </a:ext>
              </a:extLst>
            </p:cNvPr>
            <p:cNvSpPr>
              <a:spLocks noChangeShapeType="1"/>
            </p:cNvSpPr>
            <p:nvPr/>
          </p:nvSpPr>
          <p:spPr bwMode="auto">
            <a:xfrm>
              <a:off x="920" y="128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69" name="Rectangle 64">
              <a:extLst>
                <a:ext uri="{FF2B5EF4-FFF2-40B4-BE49-F238E27FC236}">
                  <a16:creationId xmlns:a16="http://schemas.microsoft.com/office/drawing/2014/main" id="{4C4D4CE3-C658-FD6E-60A9-F13075A36FC8}"/>
                </a:ext>
              </a:extLst>
            </p:cNvPr>
            <p:cNvSpPr>
              <a:spLocks noChangeArrowheads="1"/>
            </p:cNvSpPr>
            <p:nvPr/>
          </p:nvSpPr>
          <p:spPr bwMode="auto">
            <a:xfrm>
              <a:off x="920" y="128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0" name="Line 65">
              <a:extLst>
                <a:ext uri="{FF2B5EF4-FFF2-40B4-BE49-F238E27FC236}">
                  <a16:creationId xmlns:a16="http://schemas.microsoft.com/office/drawing/2014/main" id="{CA0C317E-8207-B61A-B26F-C69D4B80EA60}"/>
                </a:ext>
              </a:extLst>
            </p:cNvPr>
            <p:cNvSpPr>
              <a:spLocks noChangeShapeType="1"/>
            </p:cNvSpPr>
            <p:nvPr/>
          </p:nvSpPr>
          <p:spPr bwMode="auto">
            <a:xfrm>
              <a:off x="920" y="1440"/>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1" name="Rectangle 66">
              <a:extLst>
                <a:ext uri="{FF2B5EF4-FFF2-40B4-BE49-F238E27FC236}">
                  <a16:creationId xmlns:a16="http://schemas.microsoft.com/office/drawing/2014/main" id="{FCC05F8D-C84B-CF05-972A-910F6A0A2798}"/>
                </a:ext>
              </a:extLst>
            </p:cNvPr>
            <p:cNvSpPr>
              <a:spLocks noChangeArrowheads="1"/>
            </p:cNvSpPr>
            <p:nvPr/>
          </p:nvSpPr>
          <p:spPr bwMode="auto">
            <a:xfrm>
              <a:off x="920" y="1440"/>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2" name="Line 67">
              <a:extLst>
                <a:ext uri="{FF2B5EF4-FFF2-40B4-BE49-F238E27FC236}">
                  <a16:creationId xmlns:a16="http://schemas.microsoft.com/office/drawing/2014/main" id="{77261BCC-4A5A-786A-57F7-B5A195509183}"/>
                </a:ext>
              </a:extLst>
            </p:cNvPr>
            <p:cNvSpPr>
              <a:spLocks noChangeShapeType="1"/>
            </p:cNvSpPr>
            <p:nvPr/>
          </p:nvSpPr>
          <p:spPr bwMode="auto">
            <a:xfrm>
              <a:off x="920" y="1573"/>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3" name="Rectangle 68">
              <a:extLst>
                <a:ext uri="{FF2B5EF4-FFF2-40B4-BE49-F238E27FC236}">
                  <a16:creationId xmlns:a16="http://schemas.microsoft.com/office/drawing/2014/main" id="{5F9FC5CB-408A-9D5F-0CF1-1878C016767D}"/>
                </a:ext>
              </a:extLst>
            </p:cNvPr>
            <p:cNvSpPr>
              <a:spLocks noChangeArrowheads="1"/>
            </p:cNvSpPr>
            <p:nvPr/>
          </p:nvSpPr>
          <p:spPr bwMode="auto">
            <a:xfrm>
              <a:off x="920" y="1573"/>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4" name="Line 69">
              <a:extLst>
                <a:ext uri="{FF2B5EF4-FFF2-40B4-BE49-F238E27FC236}">
                  <a16:creationId xmlns:a16="http://schemas.microsoft.com/office/drawing/2014/main" id="{AC9E72F0-2112-026C-55D1-C2BA72560E4E}"/>
                </a:ext>
              </a:extLst>
            </p:cNvPr>
            <p:cNvSpPr>
              <a:spLocks noChangeShapeType="1"/>
            </p:cNvSpPr>
            <p:nvPr/>
          </p:nvSpPr>
          <p:spPr bwMode="auto">
            <a:xfrm>
              <a:off x="920" y="1693"/>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5" name="Rectangle 70">
              <a:extLst>
                <a:ext uri="{FF2B5EF4-FFF2-40B4-BE49-F238E27FC236}">
                  <a16:creationId xmlns:a16="http://schemas.microsoft.com/office/drawing/2014/main" id="{D774A631-2EA8-0269-5481-106C2E4238F6}"/>
                </a:ext>
              </a:extLst>
            </p:cNvPr>
            <p:cNvSpPr>
              <a:spLocks noChangeArrowheads="1"/>
            </p:cNvSpPr>
            <p:nvPr/>
          </p:nvSpPr>
          <p:spPr bwMode="auto">
            <a:xfrm>
              <a:off x="920" y="1693"/>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6" name="Line 71">
              <a:extLst>
                <a:ext uri="{FF2B5EF4-FFF2-40B4-BE49-F238E27FC236}">
                  <a16:creationId xmlns:a16="http://schemas.microsoft.com/office/drawing/2014/main" id="{D01A70CD-6A3D-2C01-7E1E-63E9CE47D382}"/>
                </a:ext>
              </a:extLst>
            </p:cNvPr>
            <p:cNvSpPr>
              <a:spLocks noChangeShapeType="1"/>
            </p:cNvSpPr>
            <p:nvPr/>
          </p:nvSpPr>
          <p:spPr bwMode="auto">
            <a:xfrm>
              <a:off x="920" y="1813"/>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7" name="Rectangle 72">
              <a:extLst>
                <a:ext uri="{FF2B5EF4-FFF2-40B4-BE49-F238E27FC236}">
                  <a16:creationId xmlns:a16="http://schemas.microsoft.com/office/drawing/2014/main" id="{A28A1E4C-D94C-4B74-465D-447CDDEA492C}"/>
                </a:ext>
              </a:extLst>
            </p:cNvPr>
            <p:cNvSpPr>
              <a:spLocks noChangeArrowheads="1"/>
            </p:cNvSpPr>
            <p:nvPr/>
          </p:nvSpPr>
          <p:spPr bwMode="auto">
            <a:xfrm>
              <a:off x="920" y="1813"/>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78" name="Line 73">
              <a:extLst>
                <a:ext uri="{FF2B5EF4-FFF2-40B4-BE49-F238E27FC236}">
                  <a16:creationId xmlns:a16="http://schemas.microsoft.com/office/drawing/2014/main" id="{53FFEDFA-9761-D9DC-7B50-1AF19E458303}"/>
                </a:ext>
              </a:extLst>
            </p:cNvPr>
            <p:cNvSpPr>
              <a:spLocks noChangeShapeType="1"/>
            </p:cNvSpPr>
            <p:nvPr/>
          </p:nvSpPr>
          <p:spPr bwMode="auto">
            <a:xfrm>
              <a:off x="920" y="193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79" name="Rectangle 74">
              <a:extLst>
                <a:ext uri="{FF2B5EF4-FFF2-40B4-BE49-F238E27FC236}">
                  <a16:creationId xmlns:a16="http://schemas.microsoft.com/office/drawing/2014/main" id="{065327AE-615E-EEB0-6896-F392D81C74A4}"/>
                </a:ext>
              </a:extLst>
            </p:cNvPr>
            <p:cNvSpPr>
              <a:spLocks noChangeArrowheads="1"/>
            </p:cNvSpPr>
            <p:nvPr/>
          </p:nvSpPr>
          <p:spPr bwMode="auto">
            <a:xfrm>
              <a:off x="920" y="193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0" name="Line 75">
              <a:extLst>
                <a:ext uri="{FF2B5EF4-FFF2-40B4-BE49-F238E27FC236}">
                  <a16:creationId xmlns:a16="http://schemas.microsoft.com/office/drawing/2014/main" id="{B498E98D-B49E-9A51-EA31-6CFD35C53449}"/>
                </a:ext>
              </a:extLst>
            </p:cNvPr>
            <p:cNvSpPr>
              <a:spLocks noChangeShapeType="1"/>
            </p:cNvSpPr>
            <p:nvPr/>
          </p:nvSpPr>
          <p:spPr bwMode="auto">
            <a:xfrm>
              <a:off x="920" y="205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1" name="Rectangle 76">
              <a:extLst>
                <a:ext uri="{FF2B5EF4-FFF2-40B4-BE49-F238E27FC236}">
                  <a16:creationId xmlns:a16="http://schemas.microsoft.com/office/drawing/2014/main" id="{A42C183E-66E0-984C-6743-9D1C30F58807}"/>
                </a:ext>
              </a:extLst>
            </p:cNvPr>
            <p:cNvSpPr>
              <a:spLocks noChangeArrowheads="1"/>
            </p:cNvSpPr>
            <p:nvPr/>
          </p:nvSpPr>
          <p:spPr bwMode="auto">
            <a:xfrm>
              <a:off x="920" y="205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2" name="Line 77">
              <a:extLst>
                <a:ext uri="{FF2B5EF4-FFF2-40B4-BE49-F238E27FC236}">
                  <a16:creationId xmlns:a16="http://schemas.microsoft.com/office/drawing/2014/main" id="{51B8EF9A-F861-92D2-FE60-9C78193A4F72}"/>
                </a:ext>
              </a:extLst>
            </p:cNvPr>
            <p:cNvSpPr>
              <a:spLocks noChangeShapeType="1"/>
            </p:cNvSpPr>
            <p:nvPr/>
          </p:nvSpPr>
          <p:spPr bwMode="auto">
            <a:xfrm>
              <a:off x="920" y="2174"/>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3" name="Rectangle 78">
              <a:extLst>
                <a:ext uri="{FF2B5EF4-FFF2-40B4-BE49-F238E27FC236}">
                  <a16:creationId xmlns:a16="http://schemas.microsoft.com/office/drawing/2014/main" id="{AA2C4DEF-5DAB-0E5E-9D09-1EEB3BDA2676}"/>
                </a:ext>
              </a:extLst>
            </p:cNvPr>
            <p:cNvSpPr>
              <a:spLocks noChangeArrowheads="1"/>
            </p:cNvSpPr>
            <p:nvPr/>
          </p:nvSpPr>
          <p:spPr bwMode="auto">
            <a:xfrm>
              <a:off x="920" y="2174"/>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4" name="Line 79">
              <a:extLst>
                <a:ext uri="{FF2B5EF4-FFF2-40B4-BE49-F238E27FC236}">
                  <a16:creationId xmlns:a16="http://schemas.microsoft.com/office/drawing/2014/main" id="{568C30F2-8DDF-9F04-7414-9CDD130AB9C0}"/>
                </a:ext>
              </a:extLst>
            </p:cNvPr>
            <p:cNvSpPr>
              <a:spLocks noChangeShapeType="1"/>
            </p:cNvSpPr>
            <p:nvPr/>
          </p:nvSpPr>
          <p:spPr bwMode="auto">
            <a:xfrm>
              <a:off x="920" y="2295"/>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5" name="Rectangle 80">
              <a:extLst>
                <a:ext uri="{FF2B5EF4-FFF2-40B4-BE49-F238E27FC236}">
                  <a16:creationId xmlns:a16="http://schemas.microsoft.com/office/drawing/2014/main" id="{0AADDC0F-9058-DACA-8973-19356BA8A9A6}"/>
                </a:ext>
              </a:extLst>
            </p:cNvPr>
            <p:cNvSpPr>
              <a:spLocks noChangeArrowheads="1"/>
            </p:cNvSpPr>
            <p:nvPr/>
          </p:nvSpPr>
          <p:spPr bwMode="auto">
            <a:xfrm>
              <a:off x="920" y="2295"/>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6" name="Line 81">
              <a:extLst>
                <a:ext uri="{FF2B5EF4-FFF2-40B4-BE49-F238E27FC236}">
                  <a16:creationId xmlns:a16="http://schemas.microsoft.com/office/drawing/2014/main" id="{66B803A0-23BD-57C2-5972-B316D6DB0910}"/>
                </a:ext>
              </a:extLst>
            </p:cNvPr>
            <p:cNvSpPr>
              <a:spLocks noChangeShapeType="1"/>
            </p:cNvSpPr>
            <p:nvPr/>
          </p:nvSpPr>
          <p:spPr bwMode="auto">
            <a:xfrm>
              <a:off x="920" y="2415"/>
              <a:ext cx="248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7" name="Rectangle 82">
              <a:extLst>
                <a:ext uri="{FF2B5EF4-FFF2-40B4-BE49-F238E27FC236}">
                  <a16:creationId xmlns:a16="http://schemas.microsoft.com/office/drawing/2014/main" id="{825F3FD6-8838-E42E-AC35-A2A7F3A69A6B}"/>
                </a:ext>
              </a:extLst>
            </p:cNvPr>
            <p:cNvSpPr>
              <a:spLocks noChangeArrowheads="1"/>
            </p:cNvSpPr>
            <p:nvPr/>
          </p:nvSpPr>
          <p:spPr bwMode="auto">
            <a:xfrm>
              <a:off x="920" y="2415"/>
              <a:ext cx="2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grpSp>
        <p:nvGrpSpPr>
          <p:cNvPr id="88" name="Group 85">
            <a:extLst>
              <a:ext uri="{FF2B5EF4-FFF2-40B4-BE49-F238E27FC236}">
                <a16:creationId xmlns:a16="http://schemas.microsoft.com/office/drawing/2014/main" id="{01605940-634A-EBEB-EEC7-3535EF2DC738}"/>
              </a:ext>
            </a:extLst>
          </p:cNvPr>
          <p:cNvGrpSpPr>
            <a:grpSpLocks noChangeAspect="1"/>
          </p:cNvGrpSpPr>
          <p:nvPr/>
        </p:nvGrpSpPr>
        <p:grpSpPr bwMode="auto">
          <a:xfrm>
            <a:off x="1863725" y="8880475"/>
            <a:ext cx="3270250" cy="2241550"/>
            <a:chOff x="1174" y="5594"/>
            <a:chExt cx="2060" cy="1412"/>
          </a:xfrm>
        </p:grpSpPr>
        <p:sp>
          <p:nvSpPr>
            <p:cNvPr id="89" name="AutoShape 84">
              <a:extLst>
                <a:ext uri="{FF2B5EF4-FFF2-40B4-BE49-F238E27FC236}">
                  <a16:creationId xmlns:a16="http://schemas.microsoft.com/office/drawing/2014/main" id="{AFFD44B1-8959-836C-26E1-EADE9737FFFC}"/>
                </a:ext>
              </a:extLst>
            </p:cNvPr>
            <p:cNvSpPr>
              <a:spLocks noChangeAspect="1" noChangeArrowheads="1" noTextEdit="1"/>
            </p:cNvSpPr>
            <p:nvPr/>
          </p:nvSpPr>
          <p:spPr bwMode="auto">
            <a:xfrm>
              <a:off x="1174" y="5594"/>
              <a:ext cx="2060"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0" name="Rectangle 86">
              <a:extLst>
                <a:ext uri="{FF2B5EF4-FFF2-40B4-BE49-F238E27FC236}">
                  <a16:creationId xmlns:a16="http://schemas.microsoft.com/office/drawing/2014/main" id="{BB6596FC-5DE1-06AF-09D5-369FE9F8B0D1}"/>
                </a:ext>
              </a:extLst>
            </p:cNvPr>
            <p:cNvSpPr>
              <a:spLocks noChangeArrowheads="1"/>
            </p:cNvSpPr>
            <p:nvPr/>
          </p:nvSpPr>
          <p:spPr bwMode="auto">
            <a:xfrm>
              <a:off x="1174" y="5710"/>
              <a:ext cx="2060" cy="1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1" name="Rectangle 87">
              <a:extLst>
                <a:ext uri="{FF2B5EF4-FFF2-40B4-BE49-F238E27FC236}">
                  <a16:creationId xmlns:a16="http://schemas.microsoft.com/office/drawing/2014/main" id="{B98C3869-9484-416E-6755-DE8A677B0341}"/>
                </a:ext>
              </a:extLst>
            </p:cNvPr>
            <p:cNvSpPr>
              <a:spLocks noChangeArrowheads="1"/>
            </p:cNvSpPr>
            <p:nvPr/>
          </p:nvSpPr>
          <p:spPr bwMode="auto">
            <a:xfrm>
              <a:off x="1174" y="5827"/>
              <a:ext cx="2060" cy="120"/>
            </a:xfrm>
            <a:prstGeom prst="rect">
              <a:avLst/>
            </a:prstGeom>
            <a:solidFill>
              <a:srgbClr val="D8E4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2" name="Rectangle 88">
              <a:extLst>
                <a:ext uri="{FF2B5EF4-FFF2-40B4-BE49-F238E27FC236}">
                  <a16:creationId xmlns:a16="http://schemas.microsoft.com/office/drawing/2014/main" id="{1E4380FB-8B3C-1D46-71B8-C8DD6C747ED7}"/>
                </a:ext>
              </a:extLst>
            </p:cNvPr>
            <p:cNvSpPr>
              <a:spLocks noChangeArrowheads="1"/>
            </p:cNvSpPr>
            <p:nvPr/>
          </p:nvSpPr>
          <p:spPr bwMode="auto">
            <a:xfrm>
              <a:off x="1190" y="5610"/>
              <a:ext cx="111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FF"/>
                  </a:solidFill>
                  <a:effectLst/>
                  <a:latin typeface="Arial" panose="020B0604020202020204" pitchFamily="34" charset="0"/>
                </a:rPr>
                <a:t>PER TIPUS DE CONTRACTE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3" name="Rectangle 89">
              <a:extLst>
                <a:ext uri="{FF2B5EF4-FFF2-40B4-BE49-F238E27FC236}">
                  <a16:creationId xmlns:a16="http://schemas.microsoft.com/office/drawing/2014/main" id="{887616BF-A91C-505E-3FBD-6800285FA68A}"/>
                </a:ext>
              </a:extLst>
            </p:cNvPr>
            <p:cNvSpPr>
              <a:spLocks noChangeArrowheads="1"/>
            </p:cNvSpPr>
            <p:nvPr/>
          </p:nvSpPr>
          <p:spPr bwMode="auto">
            <a:xfrm>
              <a:off x="1290" y="5839"/>
              <a:ext cx="20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ANY</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4" name="Rectangle 90">
              <a:extLst>
                <a:ext uri="{FF2B5EF4-FFF2-40B4-BE49-F238E27FC236}">
                  <a16:creationId xmlns:a16="http://schemas.microsoft.com/office/drawing/2014/main" id="{9CD5B9C4-F381-8A1B-3996-5EE03FDF7909}"/>
                </a:ext>
              </a:extLst>
            </p:cNvPr>
            <p:cNvSpPr>
              <a:spLocks noChangeArrowheads="1"/>
            </p:cNvSpPr>
            <p:nvPr/>
          </p:nvSpPr>
          <p:spPr bwMode="auto">
            <a:xfrm>
              <a:off x="1699" y="5839"/>
              <a:ext cx="3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OBRES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5" name="Rectangle 91">
              <a:extLst>
                <a:ext uri="{FF2B5EF4-FFF2-40B4-BE49-F238E27FC236}">
                  <a16:creationId xmlns:a16="http://schemas.microsoft.com/office/drawing/2014/main" id="{D5D1B590-C7DA-6DF1-840B-73AEE8D47AA3}"/>
                </a:ext>
              </a:extLst>
            </p:cNvPr>
            <p:cNvSpPr>
              <a:spLocks noChangeArrowheads="1"/>
            </p:cNvSpPr>
            <p:nvPr/>
          </p:nvSpPr>
          <p:spPr bwMode="auto">
            <a:xfrm>
              <a:off x="2228" y="5839"/>
              <a:ext cx="38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SERVEIS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6" name="Rectangle 92">
              <a:extLst>
                <a:ext uri="{FF2B5EF4-FFF2-40B4-BE49-F238E27FC236}">
                  <a16:creationId xmlns:a16="http://schemas.microsoft.com/office/drawing/2014/main" id="{EB981585-16B2-1091-77E1-6FCA04AB281C}"/>
                </a:ext>
              </a:extLst>
            </p:cNvPr>
            <p:cNvSpPr>
              <a:spLocks noChangeArrowheads="1"/>
            </p:cNvSpPr>
            <p:nvPr/>
          </p:nvSpPr>
          <p:spPr bwMode="auto">
            <a:xfrm>
              <a:off x="2785" y="5839"/>
              <a:ext cx="37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000000"/>
                  </a:solidFill>
                  <a:effectLst/>
                  <a:latin typeface="Arial" panose="020B0604020202020204" pitchFamily="34" charset="0"/>
                </a:rPr>
                <a:t>SUBMIN.</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7" name="Rectangle 93">
              <a:extLst>
                <a:ext uri="{FF2B5EF4-FFF2-40B4-BE49-F238E27FC236}">
                  <a16:creationId xmlns:a16="http://schemas.microsoft.com/office/drawing/2014/main" id="{162947AD-6050-406D-233E-7D0F9B179731}"/>
                </a:ext>
              </a:extLst>
            </p:cNvPr>
            <p:cNvSpPr>
              <a:spLocks noChangeArrowheads="1"/>
            </p:cNvSpPr>
            <p:nvPr/>
          </p:nvSpPr>
          <p:spPr bwMode="auto">
            <a:xfrm>
              <a:off x="1274" y="5955"/>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8" name="Rectangle 94">
              <a:extLst>
                <a:ext uri="{FF2B5EF4-FFF2-40B4-BE49-F238E27FC236}">
                  <a16:creationId xmlns:a16="http://schemas.microsoft.com/office/drawing/2014/main" id="{85A0BCAC-41BC-AD11-C86F-5B3DEEC819A6}"/>
                </a:ext>
              </a:extLst>
            </p:cNvPr>
            <p:cNvSpPr>
              <a:spLocks noChangeArrowheads="1"/>
            </p:cNvSpPr>
            <p:nvPr/>
          </p:nvSpPr>
          <p:spPr bwMode="auto">
            <a:xfrm>
              <a:off x="1779" y="5955"/>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99" name="Rectangle 95">
              <a:extLst>
                <a:ext uri="{FF2B5EF4-FFF2-40B4-BE49-F238E27FC236}">
                  <a16:creationId xmlns:a16="http://schemas.microsoft.com/office/drawing/2014/main" id="{B463CD51-F783-013A-C297-5A2169F4C675}"/>
                </a:ext>
              </a:extLst>
            </p:cNvPr>
            <p:cNvSpPr>
              <a:spLocks noChangeArrowheads="1"/>
            </p:cNvSpPr>
            <p:nvPr/>
          </p:nvSpPr>
          <p:spPr bwMode="auto">
            <a:xfrm>
              <a:off x="2336" y="5955"/>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0" name="Rectangle 96">
              <a:extLst>
                <a:ext uri="{FF2B5EF4-FFF2-40B4-BE49-F238E27FC236}">
                  <a16:creationId xmlns:a16="http://schemas.microsoft.com/office/drawing/2014/main" id="{C22D7D61-273E-418A-303C-E38FFE4560B7}"/>
                </a:ext>
              </a:extLst>
            </p:cNvPr>
            <p:cNvSpPr>
              <a:spLocks noChangeArrowheads="1"/>
            </p:cNvSpPr>
            <p:nvPr/>
          </p:nvSpPr>
          <p:spPr bwMode="auto">
            <a:xfrm>
              <a:off x="2893" y="5955"/>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1" name="Rectangle 97">
              <a:extLst>
                <a:ext uri="{FF2B5EF4-FFF2-40B4-BE49-F238E27FC236}">
                  <a16:creationId xmlns:a16="http://schemas.microsoft.com/office/drawing/2014/main" id="{CAA5172A-8DA7-FDCB-4F10-2F60DBA2AC04}"/>
                </a:ext>
              </a:extLst>
            </p:cNvPr>
            <p:cNvSpPr>
              <a:spLocks noChangeArrowheads="1"/>
            </p:cNvSpPr>
            <p:nvPr/>
          </p:nvSpPr>
          <p:spPr bwMode="auto">
            <a:xfrm>
              <a:off x="1274" y="6071"/>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2" name="Rectangle 98">
              <a:extLst>
                <a:ext uri="{FF2B5EF4-FFF2-40B4-BE49-F238E27FC236}">
                  <a16:creationId xmlns:a16="http://schemas.microsoft.com/office/drawing/2014/main" id="{45B9A587-446B-AAF6-2268-E9D5EFD975B9}"/>
                </a:ext>
              </a:extLst>
            </p:cNvPr>
            <p:cNvSpPr>
              <a:spLocks noChangeArrowheads="1"/>
            </p:cNvSpPr>
            <p:nvPr/>
          </p:nvSpPr>
          <p:spPr bwMode="auto">
            <a:xfrm>
              <a:off x="1755" y="6071"/>
              <a:ext cx="2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16,0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3" name="Rectangle 99">
              <a:extLst>
                <a:ext uri="{FF2B5EF4-FFF2-40B4-BE49-F238E27FC236}">
                  <a16:creationId xmlns:a16="http://schemas.microsoft.com/office/drawing/2014/main" id="{E5DC01F4-D3EA-13EC-C5EB-75292FCA0D8D}"/>
                </a:ext>
              </a:extLst>
            </p:cNvPr>
            <p:cNvSpPr>
              <a:spLocks noChangeArrowheads="1"/>
            </p:cNvSpPr>
            <p:nvPr/>
          </p:nvSpPr>
          <p:spPr bwMode="auto">
            <a:xfrm>
              <a:off x="2336" y="6071"/>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4" name="Rectangle 100">
              <a:extLst>
                <a:ext uri="{FF2B5EF4-FFF2-40B4-BE49-F238E27FC236}">
                  <a16:creationId xmlns:a16="http://schemas.microsoft.com/office/drawing/2014/main" id="{634D3935-EE5A-AFC4-7F1B-791585D2B766}"/>
                </a:ext>
              </a:extLst>
            </p:cNvPr>
            <p:cNvSpPr>
              <a:spLocks noChangeArrowheads="1"/>
            </p:cNvSpPr>
            <p:nvPr/>
          </p:nvSpPr>
          <p:spPr bwMode="auto">
            <a:xfrm>
              <a:off x="2893" y="6071"/>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id="{EF3A29AD-1845-DBAE-2925-67C34D3450D7}"/>
                </a:ext>
              </a:extLst>
            </p:cNvPr>
            <p:cNvSpPr>
              <a:spLocks noChangeArrowheads="1"/>
            </p:cNvSpPr>
            <p:nvPr/>
          </p:nvSpPr>
          <p:spPr bwMode="auto">
            <a:xfrm>
              <a:off x="1274" y="6188"/>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6" name="Rectangle 102">
              <a:extLst>
                <a:ext uri="{FF2B5EF4-FFF2-40B4-BE49-F238E27FC236}">
                  <a16:creationId xmlns:a16="http://schemas.microsoft.com/office/drawing/2014/main" id="{2B3EDD07-B584-EE7C-D3A2-AA981D00EC2C}"/>
                </a:ext>
              </a:extLst>
            </p:cNvPr>
            <p:cNvSpPr>
              <a:spLocks noChangeArrowheads="1"/>
            </p:cNvSpPr>
            <p:nvPr/>
          </p:nvSpPr>
          <p:spPr bwMode="auto">
            <a:xfrm>
              <a:off x="1779" y="618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9,0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id="{AE3C34F3-0B6E-7EAD-73A3-058C1EF5F65A}"/>
                </a:ext>
              </a:extLst>
            </p:cNvPr>
            <p:cNvSpPr>
              <a:spLocks noChangeArrowheads="1"/>
            </p:cNvSpPr>
            <p:nvPr/>
          </p:nvSpPr>
          <p:spPr bwMode="auto">
            <a:xfrm>
              <a:off x="2336" y="618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8" name="Rectangle 104">
              <a:extLst>
                <a:ext uri="{FF2B5EF4-FFF2-40B4-BE49-F238E27FC236}">
                  <a16:creationId xmlns:a16="http://schemas.microsoft.com/office/drawing/2014/main" id="{F064DF0F-716F-3530-A143-8AFBEB8B8F81}"/>
                </a:ext>
              </a:extLst>
            </p:cNvPr>
            <p:cNvSpPr>
              <a:spLocks noChangeArrowheads="1"/>
            </p:cNvSpPr>
            <p:nvPr/>
          </p:nvSpPr>
          <p:spPr bwMode="auto">
            <a:xfrm>
              <a:off x="2893" y="6188"/>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09" name="Rectangle 105">
              <a:extLst>
                <a:ext uri="{FF2B5EF4-FFF2-40B4-BE49-F238E27FC236}">
                  <a16:creationId xmlns:a16="http://schemas.microsoft.com/office/drawing/2014/main" id="{53B52265-AAD8-1944-5F1B-136B2601C49C}"/>
                </a:ext>
              </a:extLst>
            </p:cNvPr>
            <p:cNvSpPr>
              <a:spLocks noChangeArrowheads="1"/>
            </p:cNvSpPr>
            <p:nvPr/>
          </p:nvSpPr>
          <p:spPr bwMode="auto">
            <a:xfrm>
              <a:off x="1274" y="6304"/>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2019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0" name="Rectangle 106">
              <a:extLst>
                <a:ext uri="{FF2B5EF4-FFF2-40B4-BE49-F238E27FC236}">
                  <a16:creationId xmlns:a16="http://schemas.microsoft.com/office/drawing/2014/main" id="{37601772-5B01-24B8-71E6-F310C4DE6A71}"/>
                </a:ext>
              </a:extLst>
            </p:cNvPr>
            <p:cNvSpPr>
              <a:spLocks noChangeArrowheads="1"/>
            </p:cNvSpPr>
            <p:nvPr/>
          </p:nvSpPr>
          <p:spPr bwMode="auto">
            <a:xfrm>
              <a:off x="1779" y="630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6,6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1" name="Rectangle 107">
              <a:extLst>
                <a:ext uri="{FF2B5EF4-FFF2-40B4-BE49-F238E27FC236}">
                  <a16:creationId xmlns:a16="http://schemas.microsoft.com/office/drawing/2014/main" id="{AF6D0772-688E-1F30-EBC8-DA0BDE2A8384}"/>
                </a:ext>
              </a:extLst>
            </p:cNvPr>
            <p:cNvSpPr>
              <a:spLocks noChangeArrowheads="1"/>
            </p:cNvSpPr>
            <p:nvPr/>
          </p:nvSpPr>
          <p:spPr bwMode="auto">
            <a:xfrm>
              <a:off x="2336" y="630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2" name="Rectangle 108">
              <a:extLst>
                <a:ext uri="{FF2B5EF4-FFF2-40B4-BE49-F238E27FC236}">
                  <a16:creationId xmlns:a16="http://schemas.microsoft.com/office/drawing/2014/main" id="{3D430DBF-FBB8-DBEA-950D-991FD18EF004}"/>
                </a:ext>
              </a:extLst>
            </p:cNvPr>
            <p:cNvSpPr>
              <a:spLocks noChangeArrowheads="1"/>
            </p:cNvSpPr>
            <p:nvPr/>
          </p:nvSpPr>
          <p:spPr bwMode="auto">
            <a:xfrm>
              <a:off x="2893" y="6304"/>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3" name="Rectangle 109">
              <a:extLst>
                <a:ext uri="{FF2B5EF4-FFF2-40B4-BE49-F238E27FC236}">
                  <a16:creationId xmlns:a16="http://schemas.microsoft.com/office/drawing/2014/main" id="{951DD06B-F472-D3E3-6FA4-67E7E3E3812F}"/>
                </a:ext>
              </a:extLst>
            </p:cNvPr>
            <p:cNvSpPr>
              <a:spLocks noChangeArrowheads="1"/>
            </p:cNvSpPr>
            <p:nvPr/>
          </p:nvSpPr>
          <p:spPr bwMode="auto">
            <a:xfrm>
              <a:off x="1274" y="6420"/>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4106C8A8-2AD2-5DCE-EEC0-B0ABBECEC58D}"/>
                </a:ext>
              </a:extLst>
            </p:cNvPr>
            <p:cNvSpPr>
              <a:spLocks noChangeArrowheads="1"/>
            </p:cNvSpPr>
            <p:nvPr/>
          </p:nvSpPr>
          <p:spPr bwMode="auto">
            <a:xfrm>
              <a:off x="1779" y="6420"/>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E6858CE5-FDCD-947C-30CB-20F66565F68A}"/>
                </a:ext>
              </a:extLst>
            </p:cNvPr>
            <p:cNvSpPr>
              <a:spLocks noChangeArrowheads="1"/>
            </p:cNvSpPr>
            <p:nvPr/>
          </p:nvSpPr>
          <p:spPr bwMode="auto">
            <a:xfrm>
              <a:off x="2336" y="6420"/>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87565B10-C7D8-DD06-9869-F09C58D2FEAE}"/>
                </a:ext>
              </a:extLst>
            </p:cNvPr>
            <p:cNvSpPr>
              <a:spLocks noChangeArrowheads="1"/>
            </p:cNvSpPr>
            <p:nvPr/>
          </p:nvSpPr>
          <p:spPr bwMode="auto">
            <a:xfrm>
              <a:off x="2893" y="6420"/>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7" name="Rectangle 113">
              <a:extLst>
                <a:ext uri="{FF2B5EF4-FFF2-40B4-BE49-F238E27FC236}">
                  <a16:creationId xmlns:a16="http://schemas.microsoft.com/office/drawing/2014/main" id="{92FE0AB9-236F-763A-10F8-844D321A3D65}"/>
                </a:ext>
              </a:extLst>
            </p:cNvPr>
            <p:cNvSpPr>
              <a:spLocks noChangeArrowheads="1"/>
            </p:cNvSpPr>
            <p:nvPr/>
          </p:nvSpPr>
          <p:spPr bwMode="auto">
            <a:xfrm>
              <a:off x="1274" y="6537"/>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008811B2-2D4D-8E53-239C-2B4C15BC6BBB}"/>
                </a:ext>
              </a:extLst>
            </p:cNvPr>
            <p:cNvSpPr>
              <a:spLocks noChangeArrowheads="1"/>
            </p:cNvSpPr>
            <p:nvPr/>
          </p:nvSpPr>
          <p:spPr bwMode="auto">
            <a:xfrm>
              <a:off x="1779" y="6537"/>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8,2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738E2711-035D-1CB2-94B4-5C5D62C42994}"/>
                </a:ext>
              </a:extLst>
            </p:cNvPr>
            <p:cNvSpPr>
              <a:spLocks noChangeArrowheads="1"/>
            </p:cNvSpPr>
            <p:nvPr/>
          </p:nvSpPr>
          <p:spPr bwMode="auto">
            <a:xfrm>
              <a:off x="2336" y="6537"/>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4,0</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id="{07F466E3-015A-0F8F-A54A-809C1B24199D}"/>
                </a:ext>
              </a:extLst>
            </p:cNvPr>
            <p:cNvSpPr>
              <a:spLocks noChangeArrowheads="1"/>
            </p:cNvSpPr>
            <p:nvPr/>
          </p:nvSpPr>
          <p:spPr bwMode="auto">
            <a:xfrm>
              <a:off x="2893" y="6537"/>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F9E8D599-96E2-E8C7-9887-2224EE3F9207}"/>
                </a:ext>
              </a:extLst>
            </p:cNvPr>
            <p:cNvSpPr>
              <a:spLocks noChangeArrowheads="1"/>
            </p:cNvSpPr>
            <p:nvPr/>
          </p:nvSpPr>
          <p:spPr bwMode="auto">
            <a:xfrm>
              <a:off x="1274" y="6653"/>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id="{F25C022E-6090-F245-BB85-8AD339DC8E9F}"/>
                </a:ext>
              </a:extLst>
            </p:cNvPr>
            <p:cNvSpPr>
              <a:spLocks noChangeArrowheads="1"/>
            </p:cNvSpPr>
            <p:nvPr/>
          </p:nvSpPr>
          <p:spPr bwMode="auto">
            <a:xfrm>
              <a:off x="1779" y="665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3AE1345B-9871-F855-C456-E12FE4E9020E}"/>
                </a:ext>
              </a:extLst>
            </p:cNvPr>
            <p:cNvSpPr>
              <a:spLocks noChangeArrowheads="1"/>
            </p:cNvSpPr>
            <p:nvPr/>
          </p:nvSpPr>
          <p:spPr bwMode="auto">
            <a:xfrm>
              <a:off x="2336" y="665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0D1E7ACA-B9B9-3E1D-A5A4-D99439D06367}"/>
                </a:ext>
              </a:extLst>
            </p:cNvPr>
            <p:cNvSpPr>
              <a:spLocks noChangeArrowheads="1"/>
            </p:cNvSpPr>
            <p:nvPr/>
          </p:nvSpPr>
          <p:spPr bwMode="auto">
            <a:xfrm>
              <a:off x="2893" y="6653"/>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1F32D998-2AC4-CF1F-C168-E973E596DC1D}"/>
                </a:ext>
              </a:extLst>
            </p:cNvPr>
            <p:cNvSpPr>
              <a:spLocks noChangeArrowheads="1"/>
            </p:cNvSpPr>
            <p:nvPr/>
          </p:nvSpPr>
          <p:spPr bwMode="auto">
            <a:xfrm>
              <a:off x="1274" y="6769"/>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C03E2876-9334-5BF6-7B39-E8E6E5A0BB73}"/>
                </a:ext>
              </a:extLst>
            </p:cNvPr>
            <p:cNvSpPr>
              <a:spLocks noChangeArrowheads="1"/>
            </p:cNvSpPr>
            <p:nvPr/>
          </p:nvSpPr>
          <p:spPr bwMode="auto">
            <a:xfrm>
              <a:off x="1779" y="676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F282AD6F-4EB0-14D8-059B-FF47F5464F42}"/>
                </a:ext>
              </a:extLst>
            </p:cNvPr>
            <p:cNvSpPr>
              <a:spLocks noChangeArrowheads="1"/>
            </p:cNvSpPr>
            <p:nvPr/>
          </p:nvSpPr>
          <p:spPr bwMode="auto">
            <a:xfrm>
              <a:off x="2336" y="676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4,4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8A617C62-E215-F24C-6981-8F4C8297128A}"/>
                </a:ext>
              </a:extLst>
            </p:cNvPr>
            <p:cNvSpPr>
              <a:spLocks noChangeArrowheads="1"/>
            </p:cNvSpPr>
            <p:nvPr/>
          </p:nvSpPr>
          <p:spPr bwMode="auto">
            <a:xfrm>
              <a:off x="2893" y="6769"/>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4B7D7EA3-85BA-AE26-30CB-CE7D9E6051BE}"/>
                </a:ext>
              </a:extLst>
            </p:cNvPr>
            <p:cNvSpPr>
              <a:spLocks noChangeArrowheads="1"/>
            </p:cNvSpPr>
            <p:nvPr/>
          </p:nvSpPr>
          <p:spPr bwMode="auto">
            <a:xfrm>
              <a:off x="1274" y="6886"/>
              <a:ext cx="23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id="{EF51F6CD-3341-B924-4409-A3D4D75F3C23}"/>
                </a:ext>
              </a:extLst>
            </p:cNvPr>
            <p:cNvSpPr>
              <a:spLocks noChangeArrowheads="1"/>
            </p:cNvSpPr>
            <p:nvPr/>
          </p:nvSpPr>
          <p:spPr bwMode="auto">
            <a:xfrm>
              <a:off x="1779" y="6886"/>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5,6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CC45545C-7838-FB61-2782-099E03A2186E}"/>
                </a:ext>
              </a:extLst>
            </p:cNvPr>
            <p:cNvSpPr>
              <a:spLocks noChangeArrowheads="1"/>
            </p:cNvSpPr>
            <p:nvPr/>
          </p:nvSpPr>
          <p:spPr bwMode="auto">
            <a:xfrm>
              <a:off x="2336" y="6886"/>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dirty="0">
                  <a:ln>
                    <a:noFill/>
                  </a:ln>
                  <a:solidFill>
                    <a:srgbClr val="000000"/>
                  </a:solidFill>
                  <a:effectLst/>
                  <a:latin typeface="Arial" panose="020B0604020202020204" pitchFamily="34" charset="0"/>
                </a:rPr>
                <a:t>4,1</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378F2277-5250-224D-E913-26A852CB3351}"/>
                </a:ext>
              </a:extLst>
            </p:cNvPr>
            <p:cNvSpPr>
              <a:spLocks noChangeArrowheads="1"/>
            </p:cNvSpPr>
            <p:nvPr/>
          </p:nvSpPr>
          <p:spPr bwMode="auto">
            <a:xfrm>
              <a:off x="2893" y="6886"/>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100" b="0" i="0" u="none" strike="noStrike" cap="none" normalizeH="0" baseline="0">
                  <a:ln>
                    <a:noFill/>
                  </a:ln>
                  <a:solidFill>
                    <a:srgbClr val="000000"/>
                  </a:solidFill>
                  <a:effectLst/>
                  <a:latin typeface="Arial" panose="020B0604020202020204" pitchFamily="34" charset="0"/>
                </a:rPr>
                <a:t>3,8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3" name="Rectangle 129">
              <a:extLst>
                <a:ext uri="{FF2B5EF4-FFF2-40B4-BE49-F238E27FC236}">
                  <a16:creationId xmlns:a16="http://schemas.microsoft.com/office/drawing/2014/main" id="{2B6C4AC1-3706-7FDB-3D37-DF2AFF65D74F}"/>
                </a:ext>
              </a:extLst>
            </p:cNvPr>
            <p:cNvSpPr>
              <a:spLocks noChangeArrowheads="1"/>
            </p:cNvSpPr>
            <p:nvPr/>
          </p:nvSpPr>
          <p:spPr bwMode="auto">
            <a:xfrm>
              <a:off x="1683" y="5726"/>
              <a:ext cx="10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000" b="1" i="0" u="none" strike="noStrike" cap="none" normalizeH="0" baseline="0">
                  <a:ln>
                    <a:noFill/>
                  </a:ln>
                  <a:solidFill>
                    <a:srgbClr val="FFFFFF"/>
                  </a:solidFill>
                  <a:effectLst/>
                  <a:latin typeface="Arial" panose="020B0604020202020204" pitchFamily="34" charset="0"/>
                </a:rPr>
                <a:t>CONCURRÈNCIA 2016-2024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34" name="Line 130">
              <a:extLst>
                <a:ext uri="{FF2B5EF4-FFF2-40B4-BE49-F238E27FC236}">
                  <a16:creationId xmlns:a16="http://schemas.microsoft.com/office/drawing/2014/main" id="{39F3DBB7-0C4C-7627-5DE6-3EF065B0EC34}"/>
                </a:ext>
              </a:extLst>
            </p:cNvPr>
            <p:cNvSpPr>
              <a:spLocks noChangeShapeType="1"/>
            </p:cNvSpPr>
            <p:nvPr/>
          </p:nvSpPr>
          <p:spPr bwMode="auto">
            <a:xfrm>
              <a:off x="1174" y="5827"/>
              <a:ext cx="0" cy="11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5" name="Rectangle 131">
              <a:extLst>
                <a:ext uri="{FF2B5EF4-FFF2-40B4-BE49-F238E27FC236}">
                  <a16:creationId xmlns:a16="http://schemas.microsoft.com/office/drawing/2014/main" id="{1AB47B19-8593-2A92-0908-3337CF3994B1}"/>
                </a:ext>
              </a:extLst>
            </p:cNvPr>
            <p:cNvSpPr>
              <a:spLocks noChangeArrowheads="1"/>
            </p:cNvSpPr>
            <p:nvPr/>
          </p:nvSpPr>
          <p:spPr bwMode="auto">
            <a:xfrm>
              <a:off x="1174" y="5827"/>
              <a:ext cx="4" cy="11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6" name="Line 132">
              <a:extLst>
                <a:ext uri="{FF2B5EF4-FFF2-40B4-BE49-F238E27FC236}">
                  <a16:creationId xmlns:a16="http://schemas.microsoft.com/office/drawing/2014/main" id="{2B9138F0-AA37-6767-180F-44C225B45518}"/>
                </a:ext>
              </a:extLst>
            </p:cNvPr>
            <p:cNvSpPr>
              <a:spLocks noChangeShapeType="1"/>
            </p:cNvSpPr>
            <p:nvPr/>
          </p:nvSpPr>
          <p:spPr bwMode="auto">
            <a:xfrm>
              <a:off x="1559"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7" name="Rectangle 133">
              <a:extLst>
                <a:ext uri="{FF2B5EF4-FFF2-40B4-BE49-F238E27FC236}">
                  <a16:creationId xmlns:a16="http://schemas.microsoft.com/office/drawing/2014/main" id="{F75AC6F6-3B76-AC7F-33D7-F55C852535D9}"/>
                </a:ext>
              </a:extLst>
            </p:cNvPr>
            <p:cNvSpPr>
              <a:spLocks noChangeArrowheads="1"/>
            </p:cNvSpPr>
            <p:nvPr/>
          </p:nvSpPr>
          <p:spPr bwMode="auto">
            <a:xfrm>
              <a:off x="1559"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8" name="Line 134">
              <a:extLst>
                <a:ext uri="{FF2B5EF4-FFF2-40B4-BE49-F238E27FC236}">
                  <a16:creationId xmlns:a16="http://schemas.microsoft.com/office/drawing/2014/main" id="{58E22716-B1C0-5B97-06BF-4F2F0C82FB0C}"/>
                </a:ext>
              </a:extLst>
            </p:cNvPr>
            <p:cNvSpPr>
              <a:spLocks noChangeShapeType="1"/>
            </p:cNvSpPr>
            <p:nvPr/>
          </p:nvSpPr>
          <p:spPr bwMode="auto">
            <a:xfrm>
              <a:off x="2116"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9" name="Rectangle 135">
              <a:extLst>
                <a:ext uri="{FF2B5EF4-FFF2-40B4-BE49-F238E27FC236}">
                  <a16:creationId xmlns:a16="http://schemas.microsoft.com/office/drawing/2014/main" id="{0D3EF0C8-EDFE-F9E6-DCCE-B0188403071A}"/>
                </a:ext>
              </a:extLst>
            </p:cNvPr>
            <p:cNvSpPr>
              <a:spLocks noChangeArrowheads="1"/>
            </p:cNvSpPr>
            <p:nvPr/>
          </p:nvSpPr>
          <p:spPr bwMode="auto">
            <a:xfrm>
              <a:off x="2116"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0" name="Line 136">
              <a:extLst>
                <a:ext uri="{FF2B5EF4-FFF2-40B4-BE49-F238E27FC236}">
                  <a16:creationId xmlns:a16="http://schemas.microsoft.com/office/drawing/2014/main" id="{355585DB-7A58-0E76-6B9C-521C4E4D0EFE}"/>
                </a:ext>
              </a:extLst>
            </p:cNvPr>
            <p:cNvSpPr>
              <a:spLocks noChangeShapeType="1"/>
            </p:cNvSpPr>
            <p:nvPr/>
          </p:nvSpPr>
          <p:spPr bwMode="auto">
            <a:xfrm>
              <a:off x="2673"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1" name="Rectangle 137">
              <a:extLst>
                <a:ext uri="{FF2B5EF4-FFF2-40B4-BE49-F238E27FC236}">
                  <a16:creationId xmlns:a16="http://schemas.microsoft.com/office/drawing/2014/main" id="{C9584C8B-0D94-772A-F7C1-7BDC8270183F}"/>
                </a:ext>
              </a:extLst>
            </p:cNvPr>
            <p:cNvSpPr>
              <a:spLocks noChangeArrowheads="1"/>
            </p:cNvSpPr>
            <p:nvPr/>
          </p:nvSpPr>
          <p:spPr bwMode="auto">
            <a:xfrm>
              <a:off x="2673"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2" name="Line 138">
              <a:extLst>
                <a:ext uri="{FF2B5EF4-FFF2-40B4-BE49-F238E27FC236}">
                  <a16:creationId xmlns:a16="http://schemas.microsoft.com/office/drawing/2014/main" id="{61B53EBE-D95F-7B86-B978-1D4FCBB6384A}"/>
                </a:ext>
              </a:extLst>
            </p:cNvPr>
            <p:cNvSpPr>
              <a:spLocks noChangeShapeType="1"/>
            </p:cNvSpPr>
            <p:nvPr/>
          </p:nvSpPr>
          <p:spPr bwMode="auto">
            <a:xfrm>
              <a:off x="3230" y="5831"/>
              <a:ext cx="0" cy="1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3" name="Rectangle 139">
              <a:extLst>
                <a:ext uri="{FF2B5EF4-FFF2-40B4-BE49-F238E27FC236}">
                  <a16:creationId xmlns:a16="http://schemas.microsoft.com/office/drawing/2014/main" id="{471A234F-9330-8C0E-1BFD-96C0EE38D1FF}"/>
                </a:ext>
              </a:extLst>
            </p:cNvPr>
            <p:cNvSpPr>
              <a:spLocks noChangeArrowheads="1"/>
            </p:cNvSpPr>
            <p:nvPr/>
          </p:nvSpPr>
          <p:spPr bwMode="auto">
            <a:xfrm>
              <a:off x="3230" y="5831"/>
              <a:ext cx="4" cy="1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4" name="Line 140">
              <a:extLst>
                <a:ext uri="{FF2B5EF4-FFF2-40B4-BE49-F238E27FC236}">
                  <a16:creationId xmlns:a16="http://schemas.microsoft.com/office/drawing/2014/main" id="{505EC47C-0B02-04EA-33C4-6CC088586878}"/>
                </a:ext>
              </a:extLst>
            </p:cNvPr>
            <p:cNvSpPr>
              <a:spLocks noChangeShapeType="1"/>
            </p:cNvSpPr>
            <p:nvPr/>
          </p:nvSpPr>
          <p:spPr bwMode="auto">
            <a:xfrm>
              <a:off x="1178" y="5827"/>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5" name="Rectangle 141">
              <a:extLst>
                <a:ext uri="{FF2B5EF4-FFF2-40B4-BE49-F238E27FC236}">
                  <a16:creationId xmlns:a16="http://schemas.microsoft.com/office/drawing/2014/main" id="{335592F2-CBB9-7828-B1DA-FD11DCB7E98C}"/>
                </a:ext>
              </a:extLst>
            </p:cNvPr>
            <p:cNvSpPr>
              <a:spLocks noChangeArrowheads="1"/>
            </p:cNvSpPr>
            <p:nvPr/>
          </p:nvSpPr>
          <p:spPr bwMode="auto">
            <a:xfrm>
              <a:off x="1178" y="5827"/>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6" name="Line 142">
              <a:extLst>
                <a:ext uri="{FF2B5EF4-FFF2-40B4-BE49-F238E27FC236}">
                  <a16:creationId xmlns:a16="http://schemas.microsoft.com/office/drawing/2014/main" id="{8408370C-C212-88F6-EE88-BA555FAAD067}"/>
                </a:ext>
              </a:extLst>
            </p:cNvPr>
            <p:cNvSpPr>
              <a:spLocks noChangeShapeType="1"/>
            </p:cNvSpPr>
            <p:nvPr/>
          </p:nvSpPr>
          <p:spPr bwMode="auto">
            <a:xfrm>
              <a:off x="1178" y="5943"/>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7" name="Rectangle 143">
              <a:extLst>
                <a:ext uri="{FF2B5EF4-FFF2-40B4-BE49-F238E27FC236}">
                  <a16:creationId xmlns:a16="http://schemas.microsoft.com/office/drawing/2014/main" id="{8A6B2FF5-7528-90CA-B3F5-6BE2BAEDE938}"/>
                </a:ext>
              </a:extLst>
            </p:cNvPr>
            <p:cNvSpPr>
              <a:spLocks noChangeArrowheads="1"/>
            </p:cNvSpPr>
            <p:nvPr/>
          </p:nvSpPr>
          <p:spPr bwMode="auto">
            <a:xfrm>
              <a:off x="1178" y="5943"/>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8" name="Line 144">
              <a:extLst>
                <a:ext uri="{FF2B5EF4-FFF2-40B4-BE49-F238E27FC236}">
                  <a16:creationId xmlns:a16="http://schemas.microsoft.com/office/drawing/2014/main" id="{3243575A-E6A2-AE70-8E72-44E40F0072B0}"/>
                </a:ext>
              </a:extLst>
            </p:cNvPr>
            <p:cNvSpPr>
              <a:spLocks noChangeShapeType="1"/>
            </p:cNvSpPr>
            <p:nvPr/>
          </p:nvSpPr>
          <p:spPr bwMode="auto">
            <a:xfrm>
              <a:off x="1178" y="6059"/>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9" name="Rectangle 145">
              <a:extLst>
                <a:ext uri="{FF2B5EF4-FFF2-40B4-BE49-F238E27FC236}">
                  <a16:creationId xmlns:a16="http://schemas.microsoft.com/office/drawing/2014/main" id="{53F3307E-3C6D-ED7F-6BDD-217282231889}"/>
                </a:ext>
              </a:extLst>
            </p:cNvPr>
            <p:cNvSpPr>
              <a:spLocks noChangeArrowheads="1"/>
            </p:cNvSpPr>
            <p:nvPr/>
          </p:nvSpPr>
          <p:spPr bwMode="auto">
            <a:xfrm>
              <a:off x="1178" y="6059"/>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0" name="Line 146">
              <a:extLst>
                <a:ext uri="{FF2B5EF4-FFF2-40B4-BE49-F238E27FC236}">
                  <a16:creationId xmlns:a16="http://schemas.microsoft.com/office/drawing/2014/main" id="{8E0E2BAE-9B1C-AAAD-C163-E35394BCA884}"/>
                </a:ext>
              </a:extLst>
            </p:cNvPr>
            <p:cNvSpPr>
              <a:spLocks noChangeShapeType="1"/>
            </p:cNvSpPr>
            <p:nvPr/>
          </p:nvSpPr>
          <p:spPr bwMode="auto">
            <a:xfrm>
              <a:off x="1178" y="6176"/>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1" name="Rectangle 147">
              <a:extLst>
                <a:ext uri="{FF2B5EF4-FFF2-40B4-BE49-F238E27FC236}">
                  <a16:creationId xmlns:a16="http://schemas.microsoft.com/office/drawing/2014/main" id="{B7A2F2DF-8C78-13A5-498C-99876E8CB7DE}"/>
                </a:ext>
              </a:extLst>
            </p:cNvPr>
            <p:cNvSpPr>
              <a:spLocks noChangeArrowheads="1"/>
            </p:cNvSpPr>
            <p:nvPr/>
          </p:nvSpPr>
          <p:spPr bwMode="auto">
            <a:xfrm>
              <a:off x="1178" y="6176"/>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2" name="Line 148">
              <a:extLst>
                <a:ext uri="{FF2B5EF4-FFF2-40B4-BE49-F238E27FC236}">
                  <a16:creationId xmlns:a16="http://schemas.microsoft.com/office/drawing/2014/main" id="{D433A02B-5296-0F52-5331-EE6E16921C35}"/>
                </a:ext>
              </a:extLst>
            </p:cNvPr>
            <p:cNvSpPr>
              <a:spLocks noChangeShapeType="1"/>
            </p:cNvSpPr>
            <p:nvPr/>
          </p:nvSpPr>
          <p:spPr bwMode="auto">
            <a:xfrm>
              <a:off x="1178" y="6292"/>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3" name="Rectangle 149">
              <a:extLst>
                <a:ext uri="{FF2B5EF4-FFF2-40B4-BE49-F238E27FC236}">
                  <a16:creationId xmlns:a16="http://schemas.microsoft.com/office/drawing/2014/main" id="{BF8F44C5-6C58-BACD-4A1F-99C44ADFE03C}"/>
                </a:ext>
              </a:extLst>
            </p:cNvPr>
            <p:cNvSpPr>
              <a:spLocks noChangeArrowheads="1"/>
            </p:cNvSpPr>
            <p:nvPr/>
          </p:nvSpPr>
          <p:spPr bwMode="auto">
            <a:xfrm>
              <a:off x="1178" y="6292"/>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4" name="Line 150">
              <a:extLst>
                <a:ext uri="{FF2B5EF4-FFF2-40B4-BE49-F238E27FC236}">
                  <a16:creationId xmlns:a16="http://schemas.microsoft.com/office/drawing/2014/main" id="{00538AB4-28D1-5362-2CF7-2A4838A4EAB6}"/>
                </a:ext>
              </a:extLst>
            </p:cNvPr>
            <p:cNvSpPr>
              <a:spLocks noChangeShapeType="1"/>
            </p:cNvSpPr>
            <p:nvPr/>
          </p:nvSpPr>
          <p:spPr bwMode="auto">
            <a:xfrm>
              <a:off x="1178" y="6408"/>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5" name="Rectangle 151">
              <a:extLst>
                <a:ext uri="{FF2B5EF4-FFF2-40B4-BE49-F238E27FC236}">
                  <a16:creationId xmlns:a16="http://schemas.microsoft.com/office/drawing/2014/main" id="{22AB43ED-8975-39D7-CD12-5C79AF37A6AA}"/>
                </a:ext>
              </a:extLst>
            </p:cNvPr>
            <p:cNvSpPr>
              <a:spLocks noChangeArrowheads="1"/>
            </p:cNvSpPr>
            <p:nvPr/>
          </p:nvSpPr>
          <p:spPr bwMode="auto">
            <a:xfrm>
              <a:off x="1178" y="6408"/>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6" name="Line 152">
              <a:extLst>
                <a:ext uri="{FF2B5EF4-FFF2-40B4-BE49-F238E27FC236}">
                  <a16:creationId xmlns:a16="http://schemas.microsoft.com/office/drawing/2014/main" id="{071F5CA1-0DC8-18DE-F2BA-3D53545A27E0}"/>
                </a:ext>
              </a:extLst>
            </p:cNvPr>
            <p:cNvSpPr>
              <a:spLocks noChangeShapeType="1"/>
            </p:cNvSpPr>
            <p:nvPr/>
          </p:nvSpPr>
          <p:spPr bwMode="auto">
            <a:xfrm>
              <a:off x="1178" y="6525"/>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7" name="Rectangle 153">
              <a:extLst>
                <a:ext uri="{FF2B5EF4-FFF2-40B4-BE49-F238E27FC236}">
                  <a16:creationId xmlns:a16="http://schemas.microsoft.com/office/drawing/2014/main" id="{28FB885D-38C1-FDC3-27A7-E16A35EDD260}"/>
                </a:ext>
              </a:extLst>
            </p:cNvPr>
            <p:cNvSpPr>
              <a:spLocks noChangeArrowheads="1"/>
            </p:cNvSpPr>
            <p:nvPr/>
          </p:nvSpPr>
          <p:spPr bwMode="auto">
            <a:xfrm>
              <a:off x="1178" y="6525"/>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8" name="Line 154">
              <a:extLst>
                <a:ext uri="{FF2B5EF4-FFF2-40B4-BE49-F238E27FC236}">
                  <a16:creationId xmlns:a16="http://schemas.microsoft.com/office/drawing/2014/main" id="{32A021A7-7B7E-4CEF-E41C-FB222D57E041}"/>
                </a:ext>
              </a:extLst>
            </p:cNvPr>
            <p:cNvSpPr>
              <a:spLocks noChangeShapeType="1"/>
            </p:cNvSpPr>
            <p:nvPr/>
          </p:nvSpPr>
          <p:spPr bwMode="auto">
            <a:xfrm>
              <a:off x="1178" y="6641"/>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9" name="Rectangle 155">
              <a:extLst>
                <a:ext uri="{FF2B5EF4-FFF2-40B4-BE49-F238E27FC236}">
                  <a16:creationId xmlns:a16="http://schemas.microsoft.com/office/drawing/2014/main" id="{D1AB6D07-BA45-4C44-4317-37CF92829CE8}"/>
                </a:ext>
              </a:extLst>
            </p:cNvPr>
            <p:cNvSpPr>
              <a:spLocks noChangeArrowheads="1"/>
            </p:cNvSpPr>
            <p:nvPr/>
          </p:nvSpPr>
          <p:spPr bwMode="auto">
            <a:xfrm>
              <a:off x="1178" y="6641"/>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0" name="Line 156">
              <a:extLst>
                <a:ext uri="{FF2B5EF4-FFF2-40B4-BE49-F238E27FC236}">
                  <a16:creationId xmlns:a16="http://schemas.microsoft.com/office/drawing/2014/main" id="{5561E5B3-2233-E8A7-B0A2-7A594D82E129}"/>
                </a:ext>
              </a:extLst>
            </p:cNvPr>
            <p:cNvSpPr>
              <a:spLocks noChangeShapeType="1"/>
            </p:cNvSpPr>
            <p:nvPr/>
          </p:nvSpPr>
          <p:spPr bwMode="auto">
            <a:xfrm>
              <a:off x="1178" y="6757"/>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1" name="Rectangle 157">
              <a:extLst>
                <a:ext uri="{FF2B5EF4-FFF2-40B4-BE49-F238E27FC236}">
                  <a16:creationId xmlns:a16="http://schemas.microsoft.com/office/drawing/2014/main" id="{F02B9C7D-B779-DAEB-D63B-4EB2F76E0AD6}"/>
                </a:ext>
              </a:extLst>
            </p:cNvPr>
            <p:cNvSpPr>
              <a:spLocks noChangeArrowheads="1"/>
            </p:cNvSpPr>
            <p:nvPr/>
          </p:nvSpPr>
          <p:spPr bwMode="auto">
            <a:xfrm>
              <a:off x="1178" y="6757"/>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2" name="Line 158">
              <a:extLst>
                <a:ext uri="{FF2B5EF4-FFF2-40B4-BE49-F238E27FC236}">
                  <a16:creationId xmlns:a16="http://schemas.microsoft.com/office/drawing/2014/main" id="{DC146CEA-0F17-0770-4658-3F22C28DE01C}"/>
                </a:ext>
              </a:extLst>
            </p:cNvPr>
            <p:cNvSpPr>
              <a:spLocks noChangeShapeType="1"/>
            </p:cNvSpPr>
            <p:nvPr/>
          </p:nvSpPr>
          <p:spPr bwMode="auto">
            <a:xfrm>
              <a:off x="1178" y="6874"/>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3" name="Rectangle 159">
              <a:extLst>
                <a:ext uri="{FF2B5EF4-FFF2-40B4-BE49-F238E27FC236}">
                  <a16:creationId xmlns:a16="http://schemas.microsoft.com/office/drawing/2014/main" id="{4522A7D0-8D84-6116-1CDE-BD74B23D80C1}"/>
                </a:ext>
              </a:extLst>
            </p:cNvPr>
            <p:cNvSpPr>
              <a:spLocks noChangeArrowheads="1"/>
            </p:cNvSpPr>
            <p:nvPr/>
          </p:nvSpPr>
          <p:spPr bwMode="auto">
            <a:xfrm>
              <a:off x="1178" y="6874"/>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4" name="Line 160">
              <a:extLst>
                <a:ext uri="{FF2B5EF4-FFF2-40B4-BE49-F238E27FC236}">
                  <a16:creationId xmlns:a16="http://schemas.microsoft.com/office/drawing/2014/main" id="{1AEE8B69-1186-EA1C-FF06-6B362472BCAE}"/>
                </a:ext>
              </a:extLst>
            </p:cNvPr>
            <p:cNvSpPr>
              <a:spLocks noChangeShapeType="1"/>
            </p:cNvSpPr>
            <p:nvPr/>
          </p:nvSpPr>
          <p:spPr bwMode="auto">
            <a:xfrm>
              <a:off x="1178" y="6990"/>
              <a:ext cx="20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5" name="Rectangle 161">
              <a:extLst>
                <a:ext uri="{FF2B5EF4-FFF2-40B4-BE49-F238E27FC236}">
                  <a16:creationId xmlns:a16="http://schemas.microsoft.com/office/drawing/2014/main" id="{70D8A96E-61BA-8648-5003-1A62ED41DECF}"/>
                </a:ext>
              </a:extLst>
            </p:cNvPr>
            <p:cNvSpPr>
              <a:spLocks noChangeArrowheads="1"/>
            </p:cNvSpPr>
            <p:nvPr/>
          </p:nvSpPr>
          <p:spPr bwMode="auto">
            <a:xfrm>
              <a:off x="1178" y="6990"/>
              <a:ext cx="20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42623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a:extLst>
              <a:ext uri="{FF2B5EF4-FFF2-40B4-BE49-F238E27FC236}">
                <a16:creationId xmlns:a16="http://schemas.microsoft.com/office/drawing/2014/main" id="{2CF3A31A-E6FC-4062-86E7-AD44D2FF1416}"/>
              </a:ext>
            </a:extLst>
          </p:cNvPr>
          <p:cNvSpPr txBox="1"/>
          <p:nvPr/>
        </p:nvSpPr>
        <p:spPr>
          <a:xfrm>
            <a:off x="493664" y="479247"/>
            <a:ext cx="598958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Els índex de concurrència dels contractes de serveis i de subministraments</a:t>
            </a:r>
            <a:r>
              <a:rPr lang="ca-ES" sz="1600" dirty="0">
                <a:solidFill>
                  <a:prstClr val="black"/>
                </a:solidFill>
                <a:latin typeface="Arial"/>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no experimenten variacions remarcables respecte dels obtinguts al llarg d’aquest període.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l’evolució dels índex de concurrència dels contractes d’obres aquests han experimentat un fort descens respecte als índex obtinguts en anys anteriors a 2022. En 2024 l'índex obtingut ha estat superior a 2022 i 2023.</a:t>
            </a:r>
          </a:p>
        </p:txBody>
      </p:sp>
      <p:sp>
        <p:nvSpPr>
          <p:cNvPr id="7" name="Contenidor de número de diapositiva 6">
            <a:extLst>
              <a:ext uri="{FF2B5EF4-FFF2-40B4-BE49-F238E27FC236}">
                <a16:creationId xmlns:a16="http://schemas.microsoft.com/office/drawing/2014/main" id="{2D638C5D-5849-4987-83D2-1E90B6F599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ca-E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tge 2">
            <a:extLst>
              <a:ext uri="{FF2B5EF4-FFF2-40B4-BE49-F238E27FC236}">
                <a16:creationId xmlns:a16="http://schemas.microsoft.com/office/drawing/2014/main" id="{42CB69DD-ABAB-26D7-715E-456CA443AE2F}"/>
              </a:ext>
            </a:extLst>
          </p:cNvPr>
          <p:cNvPicPr>
            <a:picLocks noChangeAspect="1"/>
          </p:cNvPicPr>
          <p:nvPr/>
        </p:nvPicPr>
        <p:blipFill>
          <a:blip r:embed="rId2"/>
          <a:stretch>
            <a:fillRect/>
          </a:stretch>
        </p:blipFill>
        <p:spPr>
          <a:xfrm>
            <a:off x="623804" y="3409664"/>
            <a:ext cx="5610392" cy="3421441"/>
          </a:xfrm>
          <a:prstGeom prst="rect">
            <a:avLst/>
          </a:prstGeom>
        </p:spPr>
      </p:pic>
    </p:spTree>
    <p:extLst>
      <p:ext uri="{BB962C8B-B14F-4D97-AF65-F5344CB8AC3E}">
        <p14:creationId xmlns:p14="http://schemas.microsoft.com/office/powerpoint/2010/main" val="2641271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C0D5746D-234A-9942-3E8F-FCC4423F43EE}"/>
              </a:ext>
            </a:extLst>
          </p:cNvPr>
          <p:cNvSpPr>
            <a:spLocks noGrp="1"/>
          </p:cNvSpPr>
          <p:nvPr>
            <p:ph type="sldNum" sz="quarter" idx="12"/>
          </p:nvPr>
        </p:nvSpPr>
        <p:spPr/>
        <p:txBody>
          <a:bodyPr/>
          <a:lstStyle/>
          <a:p>
            <a:fld id="{69A02D07-1340-466E-8F89-ABB91E672000}" type="slidenum">
              <a:rPr lang="ca-ES" smtClean="0"/>
              <a:t>83</a:t>
            </a:fld>
            <a:endParaRPr lang="ca-ES"/>
          </a:p>
        </p:txBody>
      </p:sp>
      <p:pic>
        <p:nvPicPr>
          <p:cNvPr id="3" name="Imatge 2">
            <a:extLst>
              <a:ext uri="{FF2B5EF4-FFF2-40B4-BE49-F238E27FC236}">
                <a16:creationId xmlns:a16="http://schemas.microsoft.com/office/drawing/2014/main" id="{7E6ECF71-225B-D0D2-DAE7-C782A6538580}"/>
              </a:ext>
            </a:extLst>
          </p:cNvPr>
          <p:cNvPicPr>
            <a:picLocks noChangeAspect="1"/>
          </p:cNvPicPr>
          <p:nvPr/>
        </p:nvPicPr>
        <p:blipFill>
          <a:blip r:embed="rId2"/>
          <a:stretch>
            <a:fillRect/>
          </a:stretch>
        </p:blipFill>
        <p:spPr>
          <a:xfrm>
            <a:off x="668298" y="387132"/>
            <a:ext cx="4438273" cy="432854"/>
          </a:xfrm>
          <a:prstGeom prst="rect">
            <a:avLst/>
          </a:prstGeom>
        </p:spPr>
      </p:pic>
      <p:pic>
        <p:nvPicPr>
          <p:cNvPr id="5" name="Imatge 4">
            <a:extLst>
              <a:ext uri="{FF2B5EF4-FFF2-40B4-BE49-F238E27FC236}">
                <a16:creationId xmlns:a16="http://schemas.microsoft.com/office/drawing/2014/main" id="{39921BB6-A337-13B2-1D53-1017322CA466}"/>
              </a:ext>
            </a:extLst>
          </p:cNvPr>
          <p:cNvPicPr>
            <a:picLocks noChangeAspect="1"/>
          </p:cNvPicPr>
          <p:nvPr/>
        </p:nvPicPr>
        <p:blipFill>
          <a:blip r:embed="rId3"/>
          <a:stretch>
            <a:fillRect/>
          </a:stretch>
        </p:blipFill>
        <p:spPr>
          <a:xfrm>
            <a:off x="2024063" y="1835285"/>
            <a:ext cx="2819400" cy="2184400"/>
          </a:xfrm>
          <a:prstGeom prst="rect">
            <a:avLst/>
          </a:prstGeom>
        </p:spPr>
      </p:pic>
      <p:sp>
        <p:nvSpPr>
          <p:cNvPr id="6" name="QuadreDeText 5">
            <a:extLst>
              <a:ext uri="{FF2B5EF4-FFF2-40B4-BE49-F238E27FC236}">
                <a16:creationId xmlns:a16="http://schemas.microsoft.com/office/drawing/2014/main" id="{815CEB57-582F-8FFF-2748-FD952F94D175}"/>
              </a:ext>
            </a:extLst>
          </p:cNvPr>
          <p:cNvSpPr txBox="1"/>
          <p:nvPr/>
        </p:nvSpPr>
        <p:spPr>
          <a:xfrm>
            <a:off x="433703" y="8996708"/>
            <a:ext cx="599059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 exercici 2024, el percentatge de licitacions amb una sola oferta respecte del total de les adjudicacions per procediment obert es situa en el </a:t>
            </a:r>
            <a:r>
              <a:rPr lang="ca-ES" sz="1600" dirty="0">
                <a:solidFill>
                  <a:prstClr val="black"/>
                </a:solidFill>
                <a:latin typeface="Arial"/>
              </a:rPr>
              <a:t>21</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un percentatge més baix respecte dels dos anys anteriors</a:t>
            </a:r>
            <a:r>
              <a:rPr lang="ca-ES" sz="1600" dirty="0">
                <a:solidFill>
                  <a:prstClr val="black"/>
                </a:solidFill>
                <a:latin typeface="Arial"/>
              </a:rPr>
              <a:t> on s’havien obtingut els percentatges més alts de tot el període considerat.</a:t>
            </a: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Imatge 6">
            <a:extLst>
              <a:ext uri="{FF2B5EF4-FFF2-40B4-BE49-F238E27FC236}">
                <a16:creationId xmlns:a16="http://schemas.microsoft.com/office/drawing/2014/main" id="{09D828E6-D7C7-C9BB-D2F7-7A3CE65CD8EC}"/>
              </a:ext>
            </a:extLst>
          </p:cNvPr>
          <p:cNvPicPr>
            <a:picLocks noChangeAspect="1"/>
          </p:cNvPicPr>
          <p:nvPr/>
        </p:nvPicPr>
        <p:blipFill>
          <a:blip r:embed="rId4"/>
          <a:stretch>
            <a:fillRect/>
          </a:stretch>
        </p:blipFill>
        <p:spPr>
          <a:xfrm>
            <a:off x="972098" y="4972766"/>
            <a:ext cx="4913802" cy="3090940"/>
          </a:xfrm>
          <a:prstGeom prst="rect">
            <a:avLst/>
          </a:prstGeom>
        </p:spPr>
      </p:pic>
      <p:sp>
        <p:nvSpPr>
          <p:cNvPr id="9" name="QuadreDeText 8">
            <a:extLst>
              <a:ext uri="{FF2B5EF4-FFF2-40B4-BE49-F238E27FC236}">
                <a16:creationId xmlns:a16="http://schemas.microsoft.com/office/drawing/2014/main" id="{B7C6EE65-2023-3B35-AD6A-628254583D36}"/>
              </a:ext>
            </a:extLst>
          </p:cNvPr>
          <p:cNvSpPr txBox="1"/>
          <p:nvPr/>
        </p:nvSpPr>
        <p:spPr>
          <a:xfrm>
            <a:off x="668298" y="654111"/>
            <a:ext cx="4064924" cy="369332"/>
          </a:xfrm>
          <a:prstGeom prst="rect">
            <a:avLst/>
          </a:prstGeom>
          <a:noFill/>
        </p:spPr>
        <p:txBody>
          <a:bodyPr wrap="square" rtlCol="0">
            <a:spAutoFit/>
          </a:bodyPr>
          <a:lstStyle/>
          <a:p>
            <a:r>
              <a:rPr lang="ca-ES" i="1" dirty="0">
                <a:solidFill>
                  <a:srgbClr val="0000FF"/>
                </a:solidFill>
              </a:rPr>
              <a:t>(sense sector públic)</a:t>
            </a:r>
          </a:p>
        </p:txBody>
      </p:sp>
    </p:spTree>
    <p:extLst>
      <p:ext uri="{BB962C8B-B14F-4D97-AF65-F5344CB8AC3E}">
        <p14:creationId xmlns:p14="http://schemas.microsoft.com/office/powerpoint/2010/main" val="1026212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526DFE3-AAAD-48BD-ACE5-A409EA5CAA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AF67E-5AE4-4318-924E-981271525521}"/>
              </a:ext>
            </a:extLst>
          </p:cNvPr>
          <p:cNvSpPr/>
          <p:nvPr/>
        </p:nvSpPr>
        <p:spPr>
          <a:xfrm>
            <a:off x="408267" y="547716"/>
            <a:ext cx="604146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DE LICITACIONS AMB UNA SOLA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 TIPUS DE CONTRACTE. NOMBRE</a:t>
            </a:r>
          </a:p>
        </p:txBody>
      </p:sp>
      <p:sp>
        <p:nvSpPr>
          <p:cNvPr id="10" name="QuadreDeText 9">
            <a:extLst>
              <a:ext uri="{FF2B5EF4-FFF2-40B4-BE49-F238E27FC236}">
                <a16:creationId xmlns:a16="http://schemas.microsoft.com/office/drawing/2014/main" id="{27625B61-C147-3713-8430-479ED03D079A}"/>
              </a:ext>
            </a:extLst>
          </p:cNvPr>
          <p:cNvSpPr txBox="1"/>
          <p:nvPr/>
        </p:nvSpPr>
        <p:spPr>
          <a:xfrm>
            <a:off x="512246" y="8745636"/>
            <a:ext cx="5833503"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la vista del gràfic anterior, s’observa la tendència a la baixa dels contractes de subministraments, situant-se en el nivell més baix del període considerat. Per contra, en els contractes de serveis la tendència és a l’alça tot i que en els 3 darrers anys s’ha mantingut estable en el 25%, que es el percentatge més elevat del període 2016-2024. Pel que fa als percentatges corresponents als contractes d'obres, que respecte a les altres tipologies són els més baixos, en 2023 </a:t>
            </a:r>
            <a:r>
              <a:rPr lang="ca-ES" sz="1600" dirty="0">
                <a:solidFill>
                  <a:prstClr val="black"/>
                </a:solidFill>
                <a:latin typeface="Arial" panose="020B0604020202020204" pitchFamily="34" charset="0"/>
                <a:cs typeface="Arial" panose="020B0604020202020204" pitchFamily="34" charset="0"/>
              </a:rPr>
              <a:t>el percentatge va experimentar un fort increment fins arribar al 27%. En 2024, però, aquest percentatge ha baixat al 16%.</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atge 2">
            <a:extLst>
              <a:ext uri="{FF2B5EF4-FFF2-40B4-BE49-F238E27FC236}">
                <a16:creationId xmlns:a16="http://schemas.microsoft.com/office/drawing/2014/main" id="{E787C386-CB78-ED47-EE10-0707B082319B}"/>
              </a:ext>
            </a:extLst>
          </p:cNvPr>
          <p:cNvPicPr>
            <a:picLocks noChangeAspect="1"/>
          </p:cNvPicPr>
          <p:nvPr/>
        </p:nvPicPr>
        <p:blipFill>
          <a:blip r:embed="rId2"/>
          <a:stretch>
            <a:fillRect/>
          </a:stretch>
        </p:blipFill>
        <p:spPr>
          <a:xfrm>
            <a:off x="1254601" y="1371143"/>
            <a:ext cx="4356000" cy="2674737"/>
          </a:xfrm>
          <a:prstGeom prst="rect">
            <a:avLst/>
          </a:prstGeom>
        </p:spPr>
      </p:pic>
      <p:pic>
        <p:nvPicPr>
          <p:cNvPr id="7" name="Imatge 6">
            <a:extLst>
              <a:ext uri="{FF2B5EF4-FFF2-40B4-BE49-F238E27FC236}">
                <a16:creationId xmlns:a16="http://schemas.microsoft.com/office/drawing/2014/main" id="{26F3E9EC-F73E-0097-EF08-460623111E18}"/>
              </a:ext>
            </a:extLst>
          </p:cNvPr>
          <p:cNvPicPr>
            <a:picLocks noChangeAspect="1"/>
          </p:cNvPicPr>
          <p:nvPr/>
        </p:nvPicPr>
        <p:blipFill>
          <a:blip r:embed="rId3"/>
          <a:stretch>
            <a:fillRect/>
          </a:stretch>
        </p:blipFill>
        <p:spPr>
          <a:xfrm>
            <a:off x="331232" y="4473314"/>
            <a:ext cx="6118497" cy="4166719"/>
          </a:xfrm>
          <a:prstGeom prst="rect">
            <a:avLst/>
          </a:prstGeom>
        </p:spPr>
      </p:pic>
    </p:spTree>
    <p:extLst>
      <p:ext uri="{BB962C8B-B14F-4D97-AF65-F5344CB8AC3E}">
        <p14:creationId xmlns:p14="http://schemas.microsoft.com/office/powerpoint/2010/main" val="317020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0526DFE3-AAAD-48BD-ACE5-A409EA5CAAA8}"/>
              </a:ext>
            </a:extLst>
          </p:cNvPr>
          <p:cNvSpPr>
            <a:spLocks noGrp="1"/>
          </p:cNvSpPr>
          <p:nvPr>
            <p:ph type="sldNum" sz="quarter" idx="12"/>
          </p:nvPr>
        </p:nvSpPr>
        <p:spPr>
          <a:xfrm>
            <a:off x="4900740" y="11319728"/>
            <a:ext cx="1543050" cy="64911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A02D07-1340-466E-8F89-ABB91E672000}" type="slidenum">
              <a:rPr kumimoji="0" lang="ca-E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ca-E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AF67E-5AE4-4318-924E-981271525521}"/>
              </a:ext>
            </a:extLst>
          </p:cNvPr>
          <p:cNvSpPr/>
          <p:nvPr/>
        </p:nvSpPr>
        <p:spPr>
          <a:xfrm>
            <a:off x="408267" y="547716"/>
            <a:ext cx="604146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PERCENTATGES DE LICITACIONS AMB UNA SOLA OFERTA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PER TIPUS DE CONTRACTE. IMPORT</a:t>
            </a:r>
          </a:p>
        </p:txBody>
      </p:sp>
      <p:sp>
        <p:nvSpPr>
          <p:cNvPr id="10" name="QuadreDeText 9">
            <a:extLst>
              <a:ext uri="{FF2B5EF4-FFF2-40B4-BE49-F238E27FC236}">
                <a16:creationId xmlns:a16="http://schemas.microsoft.com/office/drawing/2014/main" id="{27625B61-C147-3713-8430-479ED03D079A}"/>
              </a:ext>
            </a:extLst>
          </p:cNvPr>
          <p:cNvSpPr txBox="1"/>
          <p:nvPr/>
        </p:nvSpPr>
        <p:spPr>
          <a:xfrm>
            <a:off x="512242" y="8722375"/>
            <a:ext cx="5833503" cy="280076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2024, els percentatges dels imports de les licitacions amb una sola oferta dels contractes d’obres ha disminuït en 5 punts percentuals respecte de 2023, mantenint-se la tendència a la baixa iniciada en 2022, tot i que respecte dels anys anteriors els percentatges d’aquests </a:t>
            </a:r>
            <a:r>
              <a:rPr lang="ca-ES" sz="1600" dirty="0">
                <a:solidFill>
                  <a:prstClr val="black"/>
                </a:solidFill>
                <a:latin typeface="Arial" panose="020B0604020202020204" pitchFamily="34" charset="0"/>
                <a:cs typeface="Arial" panose="020B0604020202020204" pitchFamily="34" charset="0"/>
              </a:rPr>
              <a:t>tres</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darrers anys han estat molt superiors.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percentatges dels contractes de serveis, en 2024, han augmentat considerablement (10 punts percentuals respecte de 2023)  mentre que els dels contractes de subministraments han experimentat un fort descens des de 2022 (18 punts percentuals)</a:t>
            </a:r>
          </a:p>
        </p:txBody>
      </p:sp>
      <p:pic>
        <p:nvPicPr>
          <p:cNvPr id="4" name="Imatge 3">
            <a:extLst>
              <a:ext uri="{FF2B5EF4-FFF2-40B4-BE49-F238E27FC236}">
                <a16:creationId xmlns:a16="http://schemas.microsoft.com/office/drawing/2014/main" id="{19FE6523-2AD6-6A9A-1AAD-BD3426B422EC}"/>
              </a:ext>
            </a:extLst>
          </p:cNvPr>
          <p:cNvPicPr>
            <a:picLocks noChangeAspect="1"/>
          </p:cNvPicPr>
          <p:nvPr/>
        </p:nvPicPr>
        <p:blipFill>
          <a:blip r:embed="rId2"/>
          <a:stretch>
            <a:fillRect/>
          </a:stretch>
        </p:blipFill>
        <p:spPr>
          <a:xfrm>
            <a:off x="1587203" y="1394674"/>
            <a:ext cx="3683582" cy="2674800"/>
          </a:xfrm>
          <a:prstGeom prst="rect">
            <a:avLst/>
          </a:prstGeom>
        </p:spPr>
      </p:pic>
      <p:pic>
        <p:nvPicPr>
          <p:cNvPr id="6" name="Imatge 5">
            <a:extLst>
              <a:ext uri="{FF2B5EF4-FFF2-40B4-BE49-F238E27FC236}">
                <a16:creationId xmlns:a16="http://schemas.microsoft.com/office/drawing/2014/main" id="{E7E38FA4-C9FB-310E-3E8D-2F24DF01C2B9}"/>
              </a:ext>
            </a:extLst>
          </p:cNvPr>
          <p:cNvPicPr>
            <a:picLocks noChangeAspect="1"/>
          </p:cNvPicPr>
          <p:nvPr/>
        </p:nvPicPr>
        <p:blipFill>
          <a:blip r:embed="rId3"/>
          <a:stretch>
            <a:fillRect/>
          </a:stretch>
        </p:blipFill>
        <p:spPr>
          <a:xfrm>
            <a:off x="447280" y="4331657"/>
            <a:ext cx="5963439" cy="4128535"/>
          </a:xfrm>
          <a:prstGeom prst="rect">
            <a:avLst/>
          </a:prstGeom>
        </p:spPr>
      </p:pic>
    </p:spTree>
    <p:extLst>
      <p:ext uri="{BB962C8B-B14F-4D97-AF65-F5344CB8AC3E}">
        <p14:creationId xmlns:p14="http://schemas.microsoft.com/office/powerpoint/2010/main" val="182129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4A4B69C-F95D-42F4-A10A-F4518A059850}"/>
              </a:ext>
            </a:extLst>
          </p:cNvPr>
          <p:cNvSpPr txBox="1"/>
          <p:nvPr/>
        </p:nvSpPr>
        <p:spPr>
          <a:xfrm>
            <a:off x="423808" y="477263"/>
            <a:ext cx="5696799"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IMPORT</a:t>
            </a:r>
          </a:p>
        </p:txBody>
      </p:sp>
      <p:sp>
        <p:nvSpPr>
          <p:cNvPr id="5" name="QuadreDeText 4">
            <a:extLst>
              <a:ext uri="{FF2B5EF4-FFF2-40B4-BE49-F238E27FC236}">
                <a16:creationId xmlns:a16="http://schemas.microsoft.com/office/drawing/2014/main" id="{D9C3F436-75E8-49E6-B8AB-5C6A5B399354}"/>
              </a:ext>
            </a:extLst>
          </p:cNvPr>
          <p:cNvSpPr txBox="1"/>
          <p:nvPr/>
        </p:nvSpPr>
        <p:spPr>
          <a:xfrm>
            <a:off x="517984" y="9698764"/>
            <a:ext cx="6023370" cy="584775"/>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Pel que fa </a:t>
            </a:r>
            <a:r>
              <a:rPr lang="ca-ES" sz="1600" u="sng" dirty="0">
                <a:solidFill>
                  <a:prstClr val="black"/>
                </a:solidFill>
                <a:latin typeface="Arial" panose="020B0604020202020204" pitchFamily="34" charset="0"/>
                <a:cs typeface="Arial" panose="020B0604020202020204" pitchFamily="34" charset="0"/>
              </a:rPr>
              <a:t>als imports adjudicats</a:t>
            </a:r>
            <a:r>
              <a:rPr lang="ca-ES" sz="1600" dirty="0">
                <a:solidFill>
                  <a:prstClr val="black"/>
                </a:solidFill>
                <a:latin typeface="Arial" panose="020B0604020202020204" pitchFamily="34" charset="0"/>
                <a:cs typeface="Arial" panose="020B0604020202020204" pitchFamily="34" charset="0"/>
              </a:rPr>
              <a:t>, els percentatges de distribució entre les diferents Meses han estat el 62%, el 35%, el 2% i l’1%.</a:t>
            </a:r>
          </a:p>
        </p:txBody>
      </p:sp>
      <p:sp>
        <p:nvSpPr>
          <p:cNvPr id="6" name="Contenidor de número de diapositiva 5">
            <a:extLst>
              <a:ext uri="{FF2B5EF4-FFF2-40B4-BE49-F238E27FC236}">
                <a16:creationId xmlns:a16="http://schemas.microsoft.com/office/drawing/2014/main" id="{7E3CA7DB-CC6B-4CE4-A64D-566FB0CCD1D3}"/>
              </a:ext>
            </a:extLst>
          </p:cNvPr>
          <p:cNvSpPr>
            <a:spLocks noGrp="1"/>
          </p:cNvSpPr>
          <p:nvPr>
            <p:ph type="sldNum" sz="quarter" idx="12"/>
          </p:nvPr>
        </p:nvSpPr>
        <p:spPr>
          <a:xfrm>
            <a:off x="5851231" y="11331241"/>
            <a:ext cx="536868" cy="649111"/>
          </a:xfrm>
        </p:spPr>
        <p:txBody>
          <a:bodyPr/>
          <a:lstStyle/>
          <a:p>
            <a:fld id="{69A02D07-1340-466E-8F89-ABB91E672000}" type="slidenum">
              <a:rPr lang="ca-ES" b="1" smtClean="0">
                <a:solidFill>
                  <a:schemeClr val="tx1"/>
                </a:solidFill>
              </a:rPr>
              <a:t>9</a:t>
            </a:fld>
            <a:endParaRPr lang="ca-ES" b="1">
              <a:solidFill>
                <a:schemeClr val="tx1"/>
              </a:solidFill>
            </a:endParaRPr>
          </a:p>
        </p:txBody>
      </p:sp>
      <p:pic>
        <p:nvPicPr>
          <p:cNvPr id="53" name="Imatge 52">
            <a:extLst>
              <a:ext uri="{FF2B5EF4-FFF2-40B4-BE49-F238E27FC236}">
                <a16:creationId xmlns:a16="http://schemas.microsoft.com/office/drawing/2014/main" id="{ECB6DD6E-1CFC-B9BB-E236-E73443501B1A}"/>
              </a:ext>
            </a:extLst>
          </p:cNvPr>
          <p:cNvPicPr>
            <a:picLocks noChangeAspect="1"/>
          </p:cNvPicPr>
          <p:nvPr/>
        </p:nvPicPr>
        <p:blipFill>
          <a:blip r:embed="rId2"/>
          <a:stretch>
            <a:fillRect/>
          </a:stretch>
        </p:blipFill>
        <p:spPr>
          <a:xfrm>
            <a:off x="724170" y="6691841"/>
            <a:ext cx="5511262" cy="2627604"/>
          </a:xfrm>
          <a:prstGeom prst="rect">
            <a:avLst/>
          </a:prstGeom>
        </p:spPr>
      </p:pic>
      <p:pic>
        <p:nvPicPr>
          <p:cNvPr id="7" name="Imatge 6">
            <a:extLst>
              <a:ext uri="{FF2B5EF4-FFF2-40B4-BE49-F238E27FC236}">
                <a16:creationId xmlns:a16="http://schemas.microsoft.com/office/drawing/2014/main" id="{A37B1999-6279-1A3A-2917-2938192B1C8C}"/>
              </a:ext>
            </a:extLst>
          </p:cNvPr>
          <p:cNvPicPr>
            <a:picLocks noChangeAspect="1"/>
          </p:cNvPicPr>
          <p:nvPr/>
        </p:nvPicPr>
        <p:blipFill>
          <a:blip r:embed="rId3"/>
          <a:stretch>
            <a:fillRect/>
          </a:stretch>
        </p:blipFill>
        <p:spPr>
          <a:xfrm>
            <a:off x="541008" y="1101306"/>
            <a:ext cx="5877586" cy="3542498"/>
          </a:xfrm>
          <a:prstGeom prst="rect">
            <a:avLst/>
          </a:prstGeom>
        </p:spPr>
      </p:pic>
      <p:pic>
        <p:nvPicPr>
          <p:cNvPr id="8" name="Imatge 7">
            <a:extLst>
              <a:ext uri="{FF2B5EF4-FFF2-40B4-BE49-F238E27FC236}">
                <a16:creationId xmlns:a16="http://schemas.microsoft.com/office/drawing/2014/main" id="{AC2676D8-BC2C-7A48-2C85-AA7ADB6ED5CC}"/>
              </a:ext>
            </a:extLst>
          </p:cNvPr>
          <p:cNvPicPr>
            <a:picLocks noChangeAspect="1"/>
          </p:cNvPicPr>
          <p:nvPr/>
        </p:nvPicPr>
        <p:blipFill>
          <a:blip r:embed="rId4"/>
          <a:stretch>
            <a:fillRect/>
          </a:stretch>
        </p:blipFill>
        <p:spPr>
          <a:xfrm>
            <a:off x="541008" y="5082712"/>
            <a:ext cx="5877585" cy="1245756"/>
          </a:xfrm>
          <a:prstGeom prst="rect">
            <a:avLst/>
          </a:prstGeom>
        </p:spPr>
      </p:pic>
    </p:spTree>
    <p:extLst>
      <p:ext uri="{BB962C8B-B14F-4D97-AF65-F5344CB8AC3E}">
        <p14:creationId xmlns:p14="http://schemas.microsoft.com/office/powerpoint/2010/main" val="1584796124"/>
      </p:ext>
    </p:extLst>
  </p:cSld>
  <p:clrMapOvr>
    <a:masterClrMapping/>
  </p:clrMapOvr>
</p:sld>
</file>

<file path=ppt/theme/theme1.xml><?xml version="1.0" encoding="utf-8"?>
<a:theme xmlns:a="http://schemas.openxmlformats.org/drawingml/2006/main" name="Tema de l'Office">
  <a:themeElements>
    <a:clrScheme name="Tema de l'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13787</TotalTime>
  <Words>10168</Words>
  <Application>Microsoft Office PowerPoint</Application>
  <PresentationFormat>Pantalla panoràmica</PresentationFormat>
  <Paragraphs>1189</Paragraphs>
  <Slides>85</Slides>
  <Notes>3</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85</vt:i4>
      </vt:variant>
    </vt:vector>
  </HeadingPairs>
  <TitlesOfParts>
    <vt:vector size="91" baseType="lpstr">
      <vt:lpstr>Aptos Narrow</vt:lpstr>
      <vt:lpstr>Arial</vt:lpstr>
      <vt:lpstr>ArialMT</vt:lpstr>
      <vt:lpstr>Calibri</vt:lpstr>
      <vt:lpstr>Calibri Light</vt:lpstr>
      <vt:lpstr>Tema de l'Office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FALGUERA LLOR, M.ALBA</dc:creator>
  <cp:lastModifiedBy>FALGUERA LLOR, M.ALBA</cp:lastModifiedBy>
  <cp:revision>199</cp:revision>
  <cp:lastPrinted>2025-03-25T13:50:06Z</cp:lastPrinted>
  <dcterms:created xsi:type="dcterms:W3CDTF">2023-02-24T11:26:33Z</dcterms:created>
  <dcterms:modified xsi:type="dcterms:W3CDTF">2025-04-14T11:59:24Z</dcterms:modified>
</cp:coreProperties>
</file>