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sldIdLst>
    <p:sldId id="256" r:id="rId2"/>
    <p:sldId id="257" r:id="rId3"/>
    <p:sldId id="362" r:id="rId4"/>
    <p:sldId id="364" r:id="rId5"/>
    <p:sldId id="363" r:id="rId6"/>
    <p:sldId id="258" r:id="rId7"/>
    <p:sldId id="312" r:id="rId8"/>
    <p:sldId id="259" r:id="rId9"/>
    <p:sldId id="331" r:id="rId10"/>
    <p:sldId id="260" r:id="rId11"/>
    <p:sldId id="261" r:id="rId12"/>
    <p:sldId id="262" r:id="rId13"/>
    <p:sldId id="323" r:id="rId14"/>
    <p:sldId id="365" r:id="rId15"/>
    <p:sldId id="342" r:id="rId16"/>
    <p:sldId id="366" r:id="rId17"/>
    <p:sldId id="321" r:id="rId18"/>
    <p:sldId id="266" r:id="rId19"/>
    <p:sldId id="357" r:id="rId20"/>
    <p:sldId id="322" r:id="rId21"/>
    <p:sldId id="267" r:id="rId22"/>
    <p:sldId id="356" r:id="rId23"/>
    <p:sldId id="268" r:id="rId24"/>
    <p:sldId id="269" r:id="rId25"/>
    <p:sldId id="308" r:id="rId26"/>
    <p:sldId id="349" r:id="rId27"/>
    <p:sldId id="272" r:id="rId28"/>
    <p:sldId id="273" r:id="rId29"/>
    <p:sldId id="274" r:id="rId30"/>
    <p:sldId id="275" r:id="rId31"/>
    <p:sldId id="350" r:id="rId32"/>
    <p:sldId id="276" r:id="rId33"/>
    <p:sldId id="277" r:id="rId34"/>
    <p:sldId id="278" r:id="rId35"/>
    <p:sldId id="279" r:id="rId36"/>
    <p:sldId id="351" r:id="rId37"/>
    <p:sldId id="314" r:id="rId38"/>
    <p:sldId id="280" r:id="rId39"/>
    <p:sldId id="315" r:id="rId40"/>
    <p:sldId id="328" r:id="rId41"/>
    <p:sldId id="282" r:id="rId42"/>
    <p:sldId id="283" r:id="rId43"/>
    <p:sldId id="316" r:id="rId44"/>
    <p:sldId id="317" r:id="rId45"/>
    <p:sldId id="352" r:id="rId46"/>
    <p:sldId id="281" r:id="rId47"/>
    <p:sldId id="325" r:id="rId48"/>
    <p:sldId id="326" r:id="rId49"/>
    <p:sldId id="311" r:id="rId50"/>
    <p:sldId id="335" r:id="rId51"/>
    <p:sldId id="284" r:id="rId52"/>
    <p:sldId id="285" r:id="rId53"/>
    <p:sldId id="339" r:id="rId54"/>
    <p:sldId id="318" r:id="rId55"/>
    <p:sldId id="341" r:id="rId56"/>
    <p:sldId id="336" r:id="rId57"/>
    <p:sldId id="288" r:id="rId58"/>
    <p:sldId id="289" r:id="rId59"/>
    <p:sldId id="327" r:id="rId60"/>
    <p:sldId id="368" r:id="rId61"/>
    <p:sldId id="290" r:id="rId62"/>
    <p:sldId id="337" r:id="rId63"/>
    <p:sldId id="330" r:id="rId64"/>
    <p:sldId id="292" r:id="rId65"/>
    <p:sldId id="338" r:id="rId66"/>
    <p:sldId id="293" r:id="rId67"/>
    <p:sldId id="329" r:id="rId68"/>
    <p:sldId id="294" r:id="rId69"/>
    <p:sldId id="295" r:id="rId70"/>
    <p:sldId id="354" r:id="rId71"/>
    <p:sldId id="298" r:id="rId72"/>
    <p:sldId id="296" r:id="rId73"/>
    <p:sldId id="297" r:id="rId74"/>
    <p:sldId id="299" r:id="rId75"/>
    <p:sldId id="300" r:id="rId76"/>
    <p:sldId id="301" r:id="rId77"/>
    <p:sldId id="302" r:id="rId78"/>
    <p:sldId id="303" r:id="rId79"/>
    <p:sldId id="304" r:id="rId80"/>
    <p:sldId id="305" r:id="rId81"/>
    <p:sldId id="306" r:id="rId82"/>
    <p:sldId id="355" r:id="rId83"/>
    <p:sldId id="310" r:id="rId84"/>
    <p:sldId id="347" r:id="rId85"/>
  </p:sldIdLst>
  <p:sldSz cx="6858000" cy="12192000"/>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9A441-117D-4493-2E2B-28783FC5B748}" name="FALGUERA LLOR, M.ALBA" initials="FLM" userId="S::falguerala@diba.cat::b8ae6cc3-b683-4414-832b-d0439fe9f6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33"/>
    <a:srgbClr val="66FF66"/>
    <a:srgbClr val="F6F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162" autoAdjust="0"/>
  </p:normalViewPr>
  <p:slideViewPr>
    <p:cSldViewPr snapToGrid="0">
      <p:cViewPr varScale="1">
        <p:scale>
          <a:sx n="31" d="100"/>
          <a:sy n="31" d="100"/>
        </p:scale>
        <p:origin x="2472"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2984847" cy="484811"/>
          </a:xfrm>
          <a:prstGeom prst="rect">
            <a:avLst/>
          </a:prstGeom>
        </p:spPr>
        <p:txBody>
          <a:bodyPr vert="horz" lIns="91430" tIns="45715" rIns="91430" bIns="45715" rtlCol="0"/>
          <a:lstStyle>
            <a:lvl1pPr algn="l">
              <a:defRPr sz="1200"/>
            </a:lvl1pPr>
          </a:lstStyle>
          <a:p>
            <a:endParaRPr lang="ca-ES"/>
          </a:p>
        </p:txBody>
      </p:sp>
      <p:sp>
        <p:nvSpPr>
          <p:cNvPr id="3" name="Contenidor de data 2"/>
          <p:cNvSpPr>
            <a:spLocks noGrp="1"/>
          </p:cNvSpPr>
          <p:nvPr>
            <p:ph type="dt" idx="1"/>
          </p:nvPr>
        </p:nvSpPr>
        <p:spPr>
          <a:xfrm>
            <a:off x="3903263" y="0"/>
            <a:ext cx="2984847" cy="484811"/>
          </a:xfrm>
          <a:prstGeom prst="rect">
            <a:avLst/>
          </a:prstGeom>
        </p:spPr>
        <p:txBody>
          <a:bodyPr vert="horz" lIns="91430" tIns="45715" rIns="91430" bIns="45715" rtlCol="0"/>
          <a:lstStyle>
            <a:lvl1pPr algn="r">
              <a:defRPr sz="1200"/>
            </a:lvl1pPr>
          </a:lstStyle>
          <a:p>
            <a:fld id="{3C40F921-2A6D-46DA-982C-78CBC5936601}" type="datetimeFigureOut">
              <a:rPr lang="ca-ES" smtClean="0"/>
              <a:t>09/04/2026</a:t>
            </a:fld>
            <a:endParaRPr lang="ca-ES"/>
          </a:p>
        </p:txBody>
      </p:sp>
      <p:sp>
        <p:nvSpPr>
          <p:cNvPr id="4" name="Contenidor d'imatge de diapositiva 3"/>
          <p:cNvSpPr>
            <a:spLocks noGrp="1" noRot="1" noChangeAspect="1"/>
          </p:cNvSpPr>
          <p:nvPr>
            <p:ph type="sldImg" idx="2"/>
          </p:nvPr>
        </p:nvSpPr>
        <p:spPr>
          <a:xfrm>
            <a:off x="2527300" y="1209675"/>
            <a:ext cx="1835150" cy="3263900"/>
          </a:xfrm>
          <a:prstGeom prst="rect">
            <a:avLst/>
          </a:prstGeom>
          <a:noFill/>
          <a:ln w="12700">
            <a:solidFill>
              <a:prstClr val="black"/>
            </a:solidFill>
          </a:ln>
        </p:spPr>
        <p:txBody>
          <a:bodyPr vert="horz" lIns="91430" tIns="45715" rIns="91430" bIns="45715" rtlCol="0" anchor="ctr"/>
          <a:lstStyle/>
          <a:p>
            <a:endParaRPr lang="ca-ES"/>
          </a:p>
        </p:txBody>
      </p:sp>
      <p:sp>
        <p:nvSpPr>
          <p:cNvPr id="5" name="Contenidor de notes 4"/>
          <p:cNvSpPr>
            <a:spLocks noGrp="1"/>
          </p:cNvSpPr>
          <p:nvPr>
            <p:ph type="body" sz="quarter" idx="3"/>
          </p:nvPr>
        </p:nvSpPr>
        <p:spPr>
          <a:xfrm>
            <a:off x="688811" y="4654509"/>
            <a:ext cx="5512128" cy="3807661"/>
          </a:xfrm>
          <a:prstGeom prst="rect">
            <a:avLst/>
          </a:prstGeom>
        </p:spPr>
        <p:txBody>
          <a:bodyPr vert="horz" lIns="91430" tIns="45715" rIns="91430"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186241"/>
            <a:ext cx="2984847" cy="484811"/>
          </a:xfrm>
          <a:prstGeom prst="rect">
            <a:avLst/>
          </a:prstGeom>
        </p:spPr>
        <p:txBody>
          <a:bodyPr vert="horz" lIns="91430" tIns="45715" rIns="91430"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903263" y="9186241"/>
            <a:ext cx="2984847" cy="484811"/>
          </a:xfrm>
          <a:prstGeom prst="rect">
            <a:avLst/>
          </a:prstGeom>
        </p:spPr>
        <p:txBody>
          <a:bodyPr vert="horz" lIns="91430" tIns="45715" rIns="91430" bIns="45715" rtlCol="0" anchor="b"/>
          <a:lstStyle>
            <a:lvl1pPr algn="r">
              <a:defRPr sz="1200"/>
            </a:lvl1pPr>
          </a:lstStyle>
          <a:p>
            <a:fld id="{FB0E5CB7-5B36-42DD-B03A-D766DC475257}" type="slidenum">
              <a:rPr lang="ca-ES" smtClean="0"/>
              <a:t>‹#›</a:t>
            </a:fld>
            <a:endParaRPr lang="ca-ES"/>
          </a:p>
        </p:txBody>
      </p:sp>
    </p:spTree>
    <p:extLst>
      <p:ext uri="{BB962C8B-B14F-4D97-AF65-F5344CB8AC3E}">
        <p14:creationId xmlns:p14="http://schemas.microsoft.com/office/powerpoint/2010/main" val="39490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1</a:t>
            </a:fld>
            <a:endParaRPr lang="ca-ES"/>
          </a:p>
        </p:txBody>
      </p:sp>
    </p:spTree>
    <p:extLst>
      <p:ext uri="{BB962C8B-B14F-4D97-AF65-F5344CB8AC3E}">
        <p14:creationId xmlns:p14="http://schemas.microsoft.com/office/powerpoint/2010/main" val="153103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4</a:t>
            </a:fld>
            <a:endParaRPr lang="ca-ES"/>
          </a:p>
        </p:txBody>
      </p:sp>
    </p:spTree>
    <p:extLst>
      <p:ext uri="{BB962C8B-B14F-4D97-AF65-F5344CB8AC3E}">
        <p14:creationId xmlns:p14="http://schemas.microsoft.com/office/powerpoint/2010/main" val="21610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23</a:t>
            </a:fld>
            <a:endParaRPr lang="ca-ES"/>
          </a:p>
        </p:txBody>
      </p:sp>
    </p:spTree>
    <p:extLst>
      <p:ext uri="{BB962C8B-B14F-4D97-AF65-F5344CB8AC3E}">
        <p14:creationId xmlns:p14="http://schemas.microsoft.com/office/powerpoint/2010/main" val="24035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38</a:t>
            </a:fld>
            <a:endParaRPr lang="ca-ES"/>
          </a:p>
        </p:txBody>
      </p:sp>
    </p:spTree>
    <p:extLst>
      <p:ext uri="{BB962C8B-B14F-4D97-AF65-F5344CB8AC3E}">
        <p14:creationId xmlns:p14="http://schemas.microsoft.com/office/powerpoint/2010/main" val="203000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64</a:t>
            </a:fld>
            <a:endParaRPr lang="ca-ES"/>
          </a:p>
        </p:txBody>
      </p:sp>
    </p:spTree>
    <p:extLst>
      <p:ext uri="{BB962C8B-B14F-4D97-AF65-F5344CB8AC3E}">
        <p14:creationId xmlns:p14="http://schemas.microsoft.com/office/powerpoint/2010/main" val="318344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ca-ES"/>
              <a:t>Feu clic aquí per editar l'estil</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17C426DB-AA85-40CE-A15F-50641E9DA35A}" type="datetime1">
              <a:rPr lang="ca-ES" smtClean="0"/>
              <a:t>09/04/2026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1618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227C735-B927-4DE6-8E01-3E7D0E7CE836}" type="datetime1">
              <a:rPr lang="ca-ES" smtClean="0"/>
              <a:t>09/04/2026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01062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0C32BFC7-F7D9-4EB6-9D77-EF16E4BB2201}" type="datetime1">
              <a:rPr lang="ca-ES" smtClean="0"/>
              <a:t>09/04/2026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491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13A1B351-196F-43C6-8FAC-102716C4201E}" type="datetime1">
              <a:rPr lang="ca-ES" smtClean="0"/>
              <a:t>09/04/2026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4871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ca-ES"/>
              <a:t>Feu clic aquí per editar l'estil</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D83BD914-98A9-460F-B9B6-83EB97947070}" type="datetime1">
              <a:rPr lang="ca-ES" smtClean="0"/>
              <a:t>09/04/2026</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71051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060C3F2-342A-42B4-B446-4AE54FDF03DC}" type="datetime1">
              <a:rPr lang="ca-ES" smtClean="0"/>
              <a:t>09/04/2026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673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ca-ES"/>
              <a:t>Feu clic aquí per editar l'estil</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t Placeholder 3"/>
          <p:cNvSpPr>
            <a:spLocks noGrp="1"/>
          </p:cNvSpPr>
          <p:nvPr>
            <p:ph sz="half" idx="2"/>
          </p:nvPr>
        </p:nvSpPr>
        <p:spPr>
          <a:xfrm>
            <a:off x="472381" y="4453467"/>
            <a:ext cx="2901255"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t Placeholder 5"/>
          <p:cNvSpPr>
            <a:spLocks noGrp="1"/>
          </p:cNvSpPr>
          <p:nvPr>
            <p:ph sz="quarter" idx="4"/>
          </p:nvPr>
        </p:nvSpPr>
        <p:spPr>
          <a:xfrm>
            <a:off x="3471863" y="4453467"/>
            <a:ext cx="2915543"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A3B648EB-3BA3-4763-96FD-4D2CB61CBB40}" type="datetime1">
              <a:rPr lang="ca-ES" smtClean="0"/>
              <a:t>09/04/2026</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07111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3856345F-9411-4109-B5F4-CBC8C88911D3}" type="datetime1">
              <a:rPr lang="ca-ES" smtClean="0"/>
              <a:t>09/04/2026</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99510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1557-0292-427F-BEB1-23F9C75D187A}" type="datetime1">
              <a:rPr lang="ca-ES" smtClean="0"/>
              <a:t>09/04/2026</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2457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4BAB1FE8-4ACB-47E2-AFF8-B305D3B5EC78}" type="datetime1">
              <a:rPr lang="ca-ES" smtClean="0"/>
              <a:t>09/04/2026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7309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AAA6CC76-341B-4BBA-9B02-A829D80F84A8}" type="datetime1">
              <a:rPr lang="ca-ES" smtClean="0"/>
              <a:t>09/04/2026</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419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0E41CC9-AC26-4608-A4FF-CBCA56A7733F}" type="datetime1">
              <a:rPr lang="ca-ES" smtClean="0"/>
              <a:t>09/04/2026</a:t>
            </a:fld>
            <a:endParaRPr lang="ca-E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9A02D07-1340-466E-8F89-ABB91E672000}" type="slidenum">
              <a:rPr lang="ca-ES" smtClean="0"/>
              <a:t>‹#›</a:t>
            </a:fld>
            <a:endParaRPr lang="ca-ES"/>
          </a:p>
        </p:txBody>
      </p:sp>
    </p:spTree>
    <p:extLst>
      <p:ext uri="{BB962C8B-B14F-4D97-AF65-F5344CB8AC3E}">
        <p14:creationId xmlns:p14="http://schemas.microsoft.com/office/powerpoint/2010/main" val="324118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emf"/><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 Id="rId5" Type="http://schemas.openxmlformats.org/officeDocument/2006/relationships/image" Target="../media/image98.emf"/><Relationship Id="rId4" Type="http://schemas.openxmlformats.org/officeDocument/2006/relationships/image" Target="../media/image97.emf"/></Relationships>
</file>

<file path=ppt/slides/_rels/slide64.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emf"/><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7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emf"/><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7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emf"/><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7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emf"/><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emf"/><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emf"/><Relationship Id="rId1" Type="http://schemas.openxmlformats.org/officeDocument/2006/relationships/slideLayout" Target="../slideLayouts/slideLayout7.xml"/><Relationship Id="rId4" Type="http://schemas.openxmlformats.org/officeDocument/2006/relationships/image" Target="../media/image125.emf"/></Relationships>
</file>

<file path=ppt/slides/_rels/slide8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8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0" y="7074098"/>
            <a:ext cx="6858000" cy="2277547"/>
          </a:xfrm>
          <a:prstGeom prst="rect">
            <a:avLst/>
          </a:prstGeom>
          <a:solidFill>
            <a:schemeClr val="bg1"/>
          </a:solidFill>
        </p:spPr>
        <p:txBody>
          <a:bodyPr wrap="square" rtlCol="0">
            <a:spAutoFit/>
          </a:bodyPr>
          <a:lstStyle/>
          <a:p>
            <a:pPr algn="ctr" defTabSz="914400"/>
            <a:r>
              <a:rPr lang="es-ES" sz="3200" b="1" spc="-150" dirty="0">
                <a:solidFill>
                  <a:schemeClr val="tx1">
                    <a:lumMod val="85000"/>
                    <a:lumOff val="15000"/>
                  </a:schemeClr>
                </a:solidFill>
              </a:rPr>
              <a:t>INFORME DE L’ACTIVITAT CONTRACTUAL</a:t>
            </a:r>
          </a:p>
          <a:p>
            <a:pPr algn="ctr" defTabSz="914400"/>
            <a:r>
              <a:rPr lang="es-ES" sz="3200" b="1" spc="-150" dirty="0">
                <a:solidFill>
                  <a:schemeClr val="tx1">
                    <a:lumMod val="85000"/>
                    <a:lumOff val="15000"/>
                  </a:schemeClr>
                </a:solidFill>
              </a:rPr>
              <a:t>DE LA DIPUTACIÓ DE BARCELONA</a:t>
            </a:r>
          </a:p>
          <a:p>
            <a:pPr algn="ctr" defTabSz="914400"/>
            <a:r>
              <a:rPr lang="es-ES" sz="3200" b="1" spc="-150" dirty="0">
                <a:solidFill>
                  <a:schemeClr val="tx1">
                    <a:lumMod val="85000"/>
                    <a:lumOff val="15000"/>
                  </a:schemeClr>
                </a:solidFill>
              </a:rPr>
              <a:t>I ENS DEL SECTOR PÚBLIC</a:t>
            </a:r>
          </a:p>
          <a:p>
            <a:pPr algn="ctr" defTabSz="914400"/>
            <a:endParaRPr lang="es-ES" b="1" dirty="0">
              <a:solidFill>
                <a:schemeClr val="accent6">
                  <a:lumMod val="75000"/>
                </a:schemeClr>
              </a:solidFill>
              <a:latin typeface="Arial"/>
            </a:endParaRPr>
          </a:p>
          <a:p>
            <a:pPr algn="ctr" defTabSz="914400"/>
            <a:r>
              <a:rPr lang="es-ES" sz="2800" b="1" dirty="0">
                <a:solidFill>
                  <a:srgbClr val="0000FF"/>
                </a:solidFill>
              </a:rPr>
              <a:t>2025</a:t>
            </a:r>
          </a:p>
        </p:txBody>
      </p:sp>
      <p:pic>
        <p:nvPicPr>
          <p:cNvPr id="11" name="Imatge 10">
            <a:extLst>
              <a:ext uri="{FF2B5EF4-FFF2-40B4-BE49-F238E27FC236}">
                <a16:creationId xmlns:a16="http://schemas.microsoft.com/office/drawing/2014/main" id="{038CE0E8-0E9E-42C9-A6AC-99DCCC691E51}"/>
              </a:ext>
            </a:extLst>
          </p:cNvPr>
          <p:cNvPicPr>
            <a:picLocks noChangeAspect="1"/>
          </p:cNvPicPr>
          <p:nvPr/>
        </p:nvPicPr>
        <p:blipFill>
          <a:blip r:embed="rId3"/>
          <a:stretch>
            <a:fillRect/>
          </a:stretch>
        </p:blipFill>
        <p:spPr>
          <a:xfrm>
            <a:off x="2969725" y="10886091"/>
            <a:ext cx="918549" cy="354724"/>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p:nvPr/>
        </p:nvCxnSpPr>
        <p:spPr>
          <a:xfrm>
            <a:off x="0" y="9530531"/>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p:nvPr/>
        </p:nvCxnSpPr>
        <p:spPr>
          <a:xfrm>
            <a:off x="0" y="6695768"/>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QuadreDeText 15">
            <a:extLst>
              <a:ext uri="{FF2B5EF4-FFF2-40B4-BE49-F238E27FC236}">
                <a16:creationId xmlns:a16="http://schemas.microsoft.com/office/drawing/2014/main" id="{8E02B2DE-B46D-BC7A-3E05-EA7CD9CE4054}"/>
              </a:ext>
            </a:extLst>
          </p:cNvPr>
          <p:cNvSpPr txBox="1"/>
          <p:nvPr/>
        </p:nvSpPr>
        <p:spPr>
          <a:xfrm>
            <a:off x="2240037" y="11240815"/>
            <a:ext cx="2395164" cy="369332"/>
          </a:xfrm>
          <a:prstGeom prst="rect">
            <a:avLst/>
          </a:prstGeom>
          <a:noFill/>
        </p:spPr>
        <p:txBody>
          <a:bodyPr wrap="square" rtlCol="0">
            <a:spAutoFit/>
          </a:bodyPr>
          <a:lstStyle/>
          <a:p>
            <a:r>
              <a:rPr lang="ca-ES" sz="900" b="1" dirty="0">
                <a:latin typeface="Arial" panose="020B0604020202020204" pitchFamily="34" charset="0"/>
                <a:cs typeface="Arial" panose="020B0604020202020204" pitchFamily="34" charset="0"/>
              </a:rPr>
              <a:t>Direcció de Serveis de Compra Pública</a:t>
            </a:r>
          </a:p>
          <a:p>
            <a:r>
              <a:rPr lang="ca-ES" sz="900" dirty="0">
                <a:latin typeface="Arial" panose="020B0604020202020204" pitchFamily="34" charset="0"/>
                <a:cs typeface="Arial" panose="020B0604020202020204" pitchFamily="34" charset="0"/>
              </a:rPr>
              <a:t>Àrea de Serveis Generals i Transició Digital</a:t>
            </a:r>
          </a:p>
        </p:txBody>
      </p:sp>
    </p:spTree>
    <p:extLst>
      <p:ext uri="{BB962C8B-B14F-4D97-AF65-F5344CB8AC3E}">
        <p14:creationId xmlns:p14="http://schemas.microsoft.com/office/powerpoint/2010/main" val="341288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975A2BB-5042-4CA9-B02F-5DBE9453B167}"/>
              </a:ext>
            </a:extLst>
          </p:cNvPr>
          <p:cNvSpPr txBox="1"/>
          <p:nvPr/>
        </p:nvSpPr>
        <p:spPr>
          <a:xfrm>
            <a:off x="636097" y="340578"/>
            <a:ext cx="5582763" cy="3293209"/>
          </a:xfrm>
          <a:prstGeom prst="rect">
            <a:avLst/>
          </a:prstGeom>
          <a:noFill/>
        </p:spPr>
        <p:txBody>
          <a:bodyPr wrap="square" rtlCol="0">
            <a:spAutoFit/>
          </a:bodyPr>
          <a:lstStyle/>
          <a:p>
            <a:pPr defTabSz="914400"/>
            <a:r>
              <a:rPr lang="ca-ES" sz="1600" b="1" dirty="0">
                <a:solidFill>
                  <a:srgbClr val="0000FF"/>
                </a:solidFill>
                <a:latin typeface="Arial"/>
              </a:rPr>
              <a:t>1. ADJUDICACIONS</a:t>
            </a:r>
          </a:p>
          <a:p>
            <a:pPr defTabSz="914400"/>
            <a:endParaRPr lang="ca-ES" sz="1600" b="1" dirty="0">
              <a:solidFill>
                <a:srgbClr val="0000FF"/>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L’activitat contractual analitzada en aquest primer epígraf recull les adjudicacions promogudes des de les diferents àrees de la corporació i del seu sector públic efectuades al llarg de 2025, independentment de les dates de tramitació o any de la seva execució.</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En la taula següent es presenta l’activitat contractual que es concreta en un total de </a:t>
            </a:r>
            <a:r>
              <a:rPr lang="ca-ES" sz="1600" b="1" dirty="0">
                <a:solidFill>
                  <a:srgbClr val="0000FF"/>
                </a:solidFill>
                <a:latin typeface="Arial" panose="020B0604020202020204" pitchFamily="34" charset="0"/>
                <a:cs typeface="Arial" panose="020B0604020202020204" pitchFamily="34" charset="0"/>
              </a:rPr>
              <a:t>692</a:t>
            </a:r>
            <a:r>
              <a:rPr lang="ca-ES" sz="1600" b="1" dirty="0">
                <a:solidFill>
                  <a:prstClr val="black"/>
                </a:solidFill>
                <a:latin typeface="Arial" panose="020B0604020202020204" pitchFamily="34" charset="0"/>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adjudicacions per un import global de </a:t>
            </a:r>
            <a:r>
              <a:rPr lang="ca-ES" sz="1600" b="1" dirty="0">
                <a:solidFill>
                  <a:srgbClr val="0000FF"/>
                </a:solidFill>
                <a:latin typeface="Arial" panose="020B0604020202020204" pitchFamily="34" charset="0"/>
                <a:cs typeface="Arial" panose="020B0604020202020204" pitchFamily="34" charset="0"/>
              </a:rPr>
              <a:t>118.728.437,70 € </a:t>
            </a:r>
            <a:r>
              <a:rPr lang="ca-ES" sz="1600" dirty="0">
                <a:latin typeface="Arial" panose="020B0604020202020204" pitchFamily="34" charset="0"/>
                <a:cs typeface="Arial" panose="020B0604020202020204" pitchFamily="34" charset="0"/>
              </a:rPr>
              <a:t>amb el detall que mostra la següent taula:</a:t>
            </a:r>
          </a:p>
        </p:txBody>
      </p:sp>
      <p:sp>
        <p:nvSpPr>
          <p:cNvPr id="4" name="Contenidor de número de diapositiva 3">
            <a:extLst>
              <a:ext uri="{FF2B5EF4-FFF2-40B4-BE49-F238E27FC236}">
                <a16:creationId xmlns:a16="http://schemas.microsoft.com/office/drawing/2014/main" id="{E621A889-3A51-4E8D-8860-3B1783BDC79B}"/>
              </a:ext>
            </a:extLst>
          </p:cNvPr>
          <p:cNvSpPr>
            <a:spLocks noGrp="1"/>
          </p:cNvSpPr>
          <p:nvPr>
            <p:ph type="sldNum" sz="quarter" idx="12"/>
          </p:nvPr>
        </p:nvSpPr>
        <p:spPr>
          <a:xfrm>
            <a:off x="6099349" y="11300181"/>
            <a:ext cx="425738" cy="649111"/>
          </a:xfrm>
        </p:spPr>
        <p:txBody>
          <a:bodyPr/>
          <a:lstStyle/>
          <a:p>
            <a:fld id="{69A02D07-1340-466E-8F89-ABB91E672000}" type="slidenum">
              <a:rPr lang="ca-ES" b="1" smtClean="0">
                <a:solidFill>
                  <a:schemeClr val="tx1"/>
                </a:solidFill>
              </a:rPr>
              <a:t>10</a:t>
            </a:fld>
            <a:endParaRPr lang="ca-ES" b="1" dirty="0">
              <a:solidFill>
                <a:schemeClr val="tx1"/>
              </a:solidFill>
            </a:endParaRPr>
          </a:p>
        </p:txBody>
      </p:sp>
      <p:sp>
        <p:nvSpPr>
          <p:cNvPr id="5" name="QuadreDeText 4">
            <a:extLst>
              <a:ext uri="{FF2B5EF4-FFF2-40B4-BE49-F238E27FC236}">
                <a16:creationId xmlns:a16="http://schemas.microsoft.com/office/drawing/2014/main" id="{7005C5A7-8327-BBB3-679A-233572CFDAB4}"/>
              </a:ext>
            </a:extLst>
          </p:cNvPr>
          <p:cNvSpPr txBox="1"/>
          <p:nvPr/>
        </p:nvSpPr>
        <p:spPr>
          <a:xfrm>
            <a:off x="727968" y="8531664"/>
            <a:ext cx="5658544"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Del total de les adjudicacions de 2025, el 86% correspon a les àrees de la Corporació i el 14% al seu sector públic. Pel que fa als imports, els percentatges es situen en el 92% i el 8%.</a:t>
            </a:r>
          </a:p>
        </p:txBody>
      </p:sp>
      <p:pic>
        <p:nvPicPr>
          <p:cNvPr id="3" name="Imatge 2">
            <a:extLst>
              <a:ext uri="{FF2B5EF4-FFF2-40B4-BE49-F238E27FC236}">
                <a16:creationId xmlns:a16="http://schemas.microsoft.com/office/drawing/2014/main" id="{19106026-5DEE-BBA1-E3D6-E26463E55FD5}"/>
              </a:ext>
            </a:extLst>
          </p:cNvPr>
          <p:cNvPicPr>
            <a:picLocks noChangeAspect="1"/>
          </p:cNvPicPr>
          <p:nvPr/>
        </p:nvPicPr>
        <p:blipFill>
          <a:blip r:embed="rId2"/>
          <a:stretch>
            <a:fillRect/>
          </a:stretch>
        </p:blipFill>
        <p:spPr>
          <a:xfrm>
            <a:off x="1058928" y="4093475"/>
            <a:ext cx="4737100" cy="1111250"/>
          </a:xfrm>
          <a:prstGeom prst="rect">
            <a:avLst/>
          </a:prstGeom>
        </p:spPr>
      </p:pic>
      <p:pic>
        <p:nvPicPr>
          <p:cNvPr id="9" name="Imatge 8">
            <a:extLst>
              <a:ext uri="{FF2B5EF4-FFF2-40B4-BE49-F238E27FC236}">
                <a16:creationId xmlns:a16="http://schemas.microsoft.com/office/drawing/2014/main" id="{CB4800DA-8B38-B7D3-215E-83F7629B4EE0}"/>
              </a:ext>
            </a:extLst>
          </p:cNvPr>
          <p:cNvPicPr>
            <a:picLocks noChangeAspect="1"/>
          </p:cNvPicPr>
          <p:nvPr/>
        </p:nvPicPr>
        <p:blipFill>
          <a:blip r:embed="rId3"/>
          <a:stretch>
            <a:fillRect/>
          </a:stretch>
        </p:blipFill>
        <p:spPr>
          <a:xfrm>
            <a:off x="438432" y="5635868"/>
            <a:ext cx="3118808" cy="2221396"/>
          </a:xfrm>
          <a:prstGeom prst="rect">
            <a:avLst/>
          </a:prstGeom>
        </p:spPr>
      </p:pic>
      <p:pic>
        <p:nvPicPr>
          <p:cNvPr id="10" name="Imatge 9">
            <a:extLst>
              <a:ext uri="{FF2B5EF4-FFF2-40B4-BE49-F238E27FC236}">
                <a16:creationId xmlns:a16="http://schemas.microsoft.com/office/drawing/2014/main" id="{C936505A-2D40-14C7-A43B-B4D3B23C4C0D}"/>
              </a:ext>
            </a:extLst>
          </p:cNvPr>
          <p:cNvPicPr>
            <a:picLocks noChangeAspect="1"/>
          </p:cNvPicPr>
          <p:nvPr/>
        </p:nvPicPr>
        <p:blipFill>
          <a:blip r:embed="rId4"/>
          <a:stretch>
            <a:fillRect/>
          </a:stretch>
        </p:blipFill>
        <p:spPr>
          <a:xfrm>
            <a:off x="3286607" y="5601001"/>
            <a:ext cx="2402993" cy="2291130"/>
          </a:xfrm>
          <a:prstGeom prst="rect">
            <a:avLst/>
          </a:prstGeom>
        </p:spPr>
      </p:pic>
    </p:spTree>
    <p:extLst>
      <p:ext uri="{BB962C8B-B14F-4D97-AF65-F5344CB8AC3E}">
        <p14:creationId xmlns:p14="http://schemas.microsoft.com/office/powerpoint/2010/main" val="329979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0577F7E-0A64-4C4D-8226-2FA309D666EE}"/>
              </a:ext>
            </a:extLst>
          </p:cNvPr>
          <p:cNvSpPr txBox="1"/>
          <p:nvPr/>
        </p:nvSpPr>
        <p:spPr>
          <a:xfrm>
            <a:off x="477652" y="388505"/>
            <a:ext cx="5773994"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NOMBRE</a:t>
            </a:r>
          </a:p>
        </p:txBody>
      </p:sp>
      <p:sp>
        <p:nvSpPr>
          <p:cNvPr id="5" name="QuadreDeText 4">
            <a:extLst>
              <a:ext uri="{FF2B5EF4-FFF2-40B4-BE49-F238E27FC236}">
                <a16:creationId xmlns:a16="http://schemas.microsoft.com/office/drawing/2014/main" id="{6444A4E7-BE22-4F24-9816-A0BC706CD789}"/>
              </a:ext>
            </a:extLst>
          </p:cNvPr>
          <p:cNvSpPr txBox="1"/>
          <p:nvPr/>
        </p:nvSpPr>
        <p:spPr>
          <a:xfrm>
            <a:off x="471488" y="9742247"/>
            <a:ext cx="6023370" cy="2062103"/>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Del </a:t>
            </a:r>
            <a:r>
              <a:rPr lang="ca-ES" sz="1600" u="sng" dirty="0">
                <a:solidFill>
                  <a:prstClr val="black"/>
                </a:solidFill>
                <a:latin typeface="Arial" panose="020B0604020202020204" pitchFamily="34" charset="0"/>
                <a:cs typeface="Arial" panose="020B0604020202020204" pitchFamily="34" charset="0"/>
              </a:rPr>
              <a:t>nombre total de contractes</a:t>
            </a:r>
            <a:r>
              <a:rPr lang="ca-ES" sz="1600" dirty="0">
                <a:solidFill>
                  <a:prstClr val="black"/>
                </a:solidFill>
                <a:latin typeface="Arial" panose="020B0604020202020204" pitchFamily="34" charset="0"/>
                <a:cs typeface="Arial" panose="020B0604020202020204" pitchFamily="34" charset="0"/>
              </a:rPr>
              <a:t> adjudicats al llarg de 2025, el </a:t>
            </a:r>
            <a:r>
              <a:rPr lang="ca-ES" sz="1600" b="1" dirty="0">
                <a:solidFill>
                  <a:prstClr val="black"/>
                </a:solidFill>
                <a:latin typeface="Arial" panose="020B0604020202020204" pitchFamily="34" charset="0"/>
                <a:cs typeface="Arial" panose="020B0604020202020204" pitchFamily="34" charset="0"/>
              </a:rPr>
              <a:t>62% </a:t>
            </a:r>
            <a:r>
              <a:rPr lang="ca-ES" sz="1600" dirty="0">
                <a:solidFill>
                  <a:prstClr val="black"/>
                </a:solidFill>
                <a:latin typeface="Arial" panose="020B0604020202020204" pitchFamily="34" charset="0"/>
                <a:cs typeface="Arial" panose="020B0604020202020204" pitchFamily="34" charset="0"/>
              </a:rPr>
              <a:t>ha estat gestionat en la Mesa de contractació de Serveis Interns i Sector Públic, el </a:t>
            </a:r>
            <a:r>
              <a:rPr lang="ca-ES" sz="1600" b="1" dirty="0">
                <a:solidFill>
                  <a:prstClr val="black"/>
                </a:solidFill>
                <a:latin typeface="Arial" panose="020B0604020202020204" pitchFamily="34" charset="0"/>
                <a:cs typeface="Arial" panose="020B0604020202020204" pitchFamily="34" charset="0"/>
              </a:rPr>
              <a:t>31%,</a:t>
            </a:r>
            <a:r>
              <a:rPr lang="ca-ES" sz="1600" dirty="0">
                <a:solidFill>
                  <a:prstClr val="black"/>
                </a:solidFill>
                <a:latin typeface="Arial" panose="020B0604020202020204" pitchFamily="34" charset="0"/>
                <a:cs typeface="Arial" panose="020B0604020202020204" pitchFamily="34" charset="0"/>
              </a:rPr>
              <a:t> en la Mesa d’Infraestructures, el </a:t>
            </a:r>
            <a:r>
              <a:rPr lang="ca-ES" sz="1600" b="1" dirty="0">
                <a:solidFill>
                  <a:prstClr val="black"/>
                </a:solidFill>
                <a:latin typeface="Arial" panose="020B0604020202020204" pitchFamily="34" charset="0"/>
                <a:cs typeface="Arial" panose="020B0604020202020204" pitchFamily="34" charset="0"/>
              </a:rPr>
              <a:t>5%</a:t>
            </a:r>
            <a:r>
              <a:rPr lang="ca-ES" sz="1600" dirty="0">
                <a:solidFill>
                  <a:prstClr val="black"/>
                </a:solidFill>
                <a:latin typeface="Arial" panose="020B0604020202020204" pitchFamily="34" charset="0"/>
                <a:cs typeface="Arial" panose="020B0604020202020204" pitchFamily="34" charset="0"/>
              </a:rPr>
              <a:t> en la Mesa de contractació de la XAL i el </a:t>
            </a:r>
            <a:r>
              <a:rPr lang="ca-ES" sz="1600" b="1" dirty="0">
                <a:solidFill>
                  <a:prstClr val="black"/>
                </a:solidFill>
                <a:latin typeface="Arial" panose="020B0604020202020204" pitchFamily="34" charset="0"/>
                <a:cs typeface="Arial" panose="020B0604020202020204" pitchFamily="34" charset="0"/>
              </a:rPr>
              <a:t>2% </a:t>
            </a:r>
            <a:r>
              <a:rPr lang="ca-ES" sz="1600" dirty="0">
                <a:solidFill>
                  <a:prstClr val="black"/>
                </a:solidFill>
                <a:latin typeface="Arial" panose="020B0604020202020204" pitchFamily="34" charset="0"/>
                <a:cs typeface="Arial" panose="020B0604020202020204" pitchFamily="34" charset="0"/>
              </a:rPr>
              <a:t>en la Mesa de contractació del Centre de Cultura Contemporània de Barcelona</a:t>
            </a:r>
            <a:r>
              <a:rPr lang="ca-ES" sz="1600" b="1" dirty="0">
                <a:solidFill>
                  <a:prstClr val="black"/>
                </a:solidFill>
                <a:latin typeface="Arial" panose="020B0604020202020204" pitchFamily="34" charset="0"/>
                <a:cs typeface="Arial" panose="020B0604020202020204" pitchFamily="34" charset="0"/>
              </a:rPr>
              <a:t>.</a:t>
            </a:r>
          </a:p>
          <a:p>
            <a:pPr algn="just" defTabSz="914400"/>
            <a:r>
              <a:rPr lang="ca-ES" sz="1600" dirty="0">
                <a:solidFill>
                  <a:prstClr val="black"/>
                </a:solidFill>
                <a:latin typeface="Arial" panose="020B0604020202020204" pitchFamily="34" charset="0"/>
                <a:cs typeface="Arial" panose="020B0604020202020204" pitchFamily="34" charset="0"/>
              </a:rPr>
              <a:t>Del total d’adjudicacions gestionades en la Mesa de Serveis Interns i Sector Públic, el 89% han estat gestionades per la Direcció de Serveis de Compra Pública.</a:t>
            </a:r>
          </a:p>
        </p:txBody>
      </p:sp>
      <p:pic>
        <p:nvPicPr>
          <p:cNvPr id="4" name="Imatge 3">
            <a:extLst>
              <a:ext uri="{FF2B5EF4-FFF2-40B4-BE49-F238E27FC236}">
                <a16:creationId xmlns:a16="http://schemas.microsoft.com/office/drawing/2014/main" id="{CF2D85E8-4A81-E52A-645A-E8E057793327}"/>
              </a:ext>
            </a:extLst>
          </p:cNvPr>
          <p:cNvPicPr>
            <a:picLocks noChangeAspect="1"/>
          </p:cNvPicPr>
          <p:nvPr/>
        </p:nvPicPr>
        <p:blipFill>
          <a:blip r:embed="rId2"/>
          <a:stretch>
            <a:fillRect/>
          </a:stretch>
        </p:blipFill>
        <p:spPr>
          <a:xfrm>
            <a:off x="634298" y="1227151"/>
            <a:ext cx="5766076" cy="3290910"/>
          </a:xfrm>
          <a:prstGeom prst="rect">
            <a:avLst/>
          </a:prstGeom>
        </p:spPr>
      </p:pic>
      <p:pic>
        <p:nvPicPr>
          <p:cNvPr id="9" name="Imatge 8">
            <a:extLst>
              <a:ext uri="{FF2B5EF4-FFF2-40B4-BE49-F238E27FC236}">
                <a16:creationId xmlns:a16="http://schemas.microsoft.com/office/drawing/2014/main" id="{32EEF8F7-8CE5-4DF6-B2EA-E6542A3A65AA}"/>
              </a:ext>
            </a:extLst>
          </p:cNvPr>
          <p:cNvPicPr>
            <a:picLocks noChangeAspect="1"/>
          </p:cNvPicPr>
          <p:nvPr/>
        </p:nvPicPr>
        <p:blipFill>
          <a:blip r:embed="rId3"/>
          <a:stretch>
            <a:fillRect/>
          </a:stretch>
        </p:blipFill>
        <p:spPr>
          <a:xfrm>
            <a:off x="634298" y="5145701"/>
            <a:ext cx="5752214" cy="1187450"/>
          </a:xfrm>
          <a:prstGeom prst="rect">
            <a:avLst/>
          </a:prstGeom>
        </p:spPr>
      </p:pic>
      <p:pic>
        <p:nvPicPr>
          <p:cNvPr id="11" name="Imatge 10">
            <a:extLst>
              <a:ext uri="{FF2B5EF4-FFF2-40B4-BE49-F238E27FC236}">
                <a16:creationId xmlns:a16="http://schemas.microsoft.com/office/drawing/2014/main" id="{923D063C-0F1F-CDE7-F6FC-E5B8637C3675}"/>
              </a:ext>
            </a:extLst>
          </p:cNvPr>
          <p:cNvPicPr>
            <a:picLocks noChangeAspect="1"/>
          </p:cNvPicPr>
          <p:nvPr/>
        </p:nvPicPr>
        <p:blipFill>
          <a:blip r:embed="rId4"/>
          <a:stretch>
            <a:fillRect/>
          </a:stretch>
        </p:blipFill>
        <p:spPr>
          <a:xfrm>
            <a:off x="-138545" y="6960791"/>
            <a:ext cx="6858000" cy="2384205"/>
          </a:xfrm>
          <a:prstGeom prst="rect">
            <a:avLst/>
          </a:prstGeom>
        </p:spPr>
      </p:pic>
      <p:sp>
        <p:nvSpPr>
          <p:cNvPr id="12" name="Contenidor de número de diapositiva 5">
            <a:extLst>
              <a:ext uri="{FF2B5EF4-FFF2-40B4-BE49-F238E27FC236}">
                <a16:creationId xmlns:a16="http://schemas.microsoft.com/office/drawing/2014/main" id="{85E44330-D30C-9F7A-EABA-45DC110977F9}"/>
              </a:ext>
            </a:extLst>
          </p:cNvPr>
          <p:cNvSpPr>
            <a:spLocks noGrp="1"/>
          </p:cNvSpPr>
          <p:nvPr>
            <p:ph type="sldNum" sz="quarter" idx="12"/>
          </p:nvPr>
        </p:nvSpPr>
        <p:spPr>
          <a:xfrm>
            <a:off x="5849644" y="11552490"/>
            <a:ext cx="536868" cy="649111"/>
          </a:xfrm>
        </p:spPr>
        <p:txBody>
          <a:bodyPr/>
          <a:lstStyle/>
          <a:p>
            <a:fld id="{69A02D07-1340-466E-8F89-ABB91E672000}" type="slidenum">
              <a:rPr lang="ca-ES" b="1" smtClean="0">
                <a:solidFill>
                  <a:schemeClr val="tx1"/>
                </a:solidFill>
              </a:rPr>
              <a:t>11</a:t>
            </a:fld>
            <a:endParaRPr lang="ca-ES" b="1" dirty="0">
              <a:solidFill>
                <a:schemeClr val="tx1"/>
              </a:solidFill>
            </a:endParaRPr>
          </a:p>
        </p:txBody>
      </p:sp>
    </p:spTree>
    <p:extLst>
      <p:ext uri="{BB962C8B-B14F-4D97-AF65-F5344CB8AC3E}">
        <p14:creationId xmlns:p14="http://schemas.microsoft.com/office/powerpoint/2010/main" val="293370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4A4B69C-F95D-42F4-A10A-F4518A059850}"/>
              </a:ext>
            </a:extLst>
          </p:cNvPr>
          <p:cNvSpPr txBox="1"/>
          <p:nvPr/>
        </p:nvSpPr>
        <p:spPr>
          <a:xfrm>
            <a:off x="423808" y="477263"/>
            <a:ext cx="5696799"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IMPORT</a:t>
            </a:r>
          </a:p>
        </p:txBody>
      </p:sp>
      <p:sp>
        <p:nvSpPr>
          <p:cNvPr id="5" name="QuadreDeText 4">
            <a:extLst>
              <a:ext uri="{FF2B5EF4-FFF2-40B4-BE49-F238E27FC236}">
                <a16:creationId xmlns:a16="http://schemas.microsoft.com/office/drawing/2014/main" id="{D9C3F436-75E8-49E6-B8AB-5C6A5B399354}"/>
              </a:ext>
            </a:extLst>
          </p:cNvPr>
          <p:cNvSpPr txBox="1"/>
          <p:nvPr/>
        </p:nvSpPr>
        <p:spPr>
          <a:xfrm>
            <a:off x="517984" y="9698764"/>
            <a:ext cx="6023370" cy="1323439"/>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Pel que fa </a:t>
            </a:r>
            <a:r>
              <a:rPr lang="ca-ES" sz="1600" u="sng" dirty="0">
                <a:solidFill>
                  <a:prstClr val="black"/>
                </a:solidFill>
                <a:latin typeface="Arial" panose="020B0604020202020204" pitchFamily="34" charset="0"/>
                <a:cs typeface="Arial" panose="020B0604020202020204" pitchFamily="34" charset="0"/>
              </a:rPr>
              <a:t>als imports adjudicats</a:t>
            </a:r>
            <a:r>
              <a:rPr lang="ca-ES" sz="1600" dirty="0">
                <a:solidFill>
                  <a:prstClr val="black"/>
                </a:solidFill>
                <a:latin typeface="Arial" panose="020B0604020202020204" pitchFamily="34" charset="0"/>
                <a:cs typeface="Arial" panose="020B0604020202020204" pitchFamily="34" charset="0"/>
              </a:rPr>
              <a:t>, els percentatges de distribució entre les diferents Meses han estat el 68%, el 29%, el 2% i l’1%.</a:t>
            </a:r>
          </a:p>
          <a:p>
            <a:pPr algn="just" defTabSz="914400"/>
            <a:r>
              <a:rPr lang="ca-ES" sz="1600" dirty="0">
                <a:solidFill>
                  <a:prstClr val="black"/>
                </a:solidFill>
                <a:latin typeface="Arial" panose="020B0604020202020204" pitchFamily="34" charset="0"/>
                <a:cs typeface="Arial" panose="020B0604020202020204" pitchFamily="34" charset="0"/>
              </a:rPr>
              <a:t>De l’import total de les adjudicacions gestionades en la Mesa de Serveis Interns i Sector Públic, el 90% ha estat gestionat per la Direcció de Serveis de Compra Pública.</a:t>
            </a:r>
          </a:p>
        </p:txBody>
      </p:sp>
      <p:sp>
        <p:nvSpPr>
          <p:cNvPr id="6" name="Contenidor de número de diapositiva 5">
            <a:extLst>
              <a:ext uri="{FF2B5EF4-FFF2-40B4-BE49-F238E27FC236}">
                <a16:creationId xmlns:a16="http://schemas.microsoft.com/office/drawing/2014/main" id="{7E3CA7DB-CC6B-4CE4-A64D-566FB0CCD1D3}"/>
              </a:ext>
            </a:extLst>
          </p:cNvPr>
          <p:cNvSpPr>
            <a:spLocks noGrp="1"/>
          </p:cNvSpPr>
          <p:nvPr>
            <p:ph type="sldNum" sz="quarter" idx="12"/>
          </p:nvPr>
        </p:nvSpPr>
        <p:spPr>
          <a:xfrm>
            <a:off x="5851231" y="11331241"/>
            <a:ext cx="536868" cy="649111"/>
          </a:xfrm>
        </p:spPr>
        <p:txBody>
          <a:bodyPr/>
          <a:lstStyle/>
          <a:p>
            <a:fld id="{69A02D07-1340-466E-8F89-ABB91E672000}" type="slidenum">
              <a:rPr lang="ca-ES" b="1" smtClean="0">
                <a:solidFill>
                  <a:schemeClr val="tx1"/>
                </a:solidFill>
              </a:rPr>
              <a:t>12</a:t>
            </a:fld>
            <a:endParaRPr lang="ca-ES" b="1" dirty="0">
              <a:solidFill>
                <a:schemeClr val="tx1"/>
              </a:solidFill>
            </a:endParaRPr>
          </a:p>
        </p:txBody>
      </p:sp>
      <p:pic>
        <p:nvPicPr>
          <p:cNvPr id="3" name="Imatge 2">
            <a:extLst>
              <a:ext uri="{FF2B5EF4-FFF2-40B4-BE49-F238E27FC236}">
                <a16:creationId xmlns:a16="http://schemas.microsoft.com/office/drawing/2014/main" id="{F87302AD-98F9-D5E1-FB86-FFDC725B19F8}"/>
              </a:ext>
            </a:extLst>
          </p:cNvPr>
          <p:cNvPicPr>
            <a:picLocks noChangeAspect="1"/>
          </p:cNvPicPr>
          <p:nvPr/>
        </p:nvPicPr>
        <p:blipFill>
          <a:blip r:embed="rId2"/>
          <a:stretch>
            <a:fillRect/>
          </a:stretch>
        </p:blipFill>
        <p:spPr>
          <a:xfrm>
            <a:off x="541008" y="1337450"/>
            <a:ext cx="5877585" cy="3365943"/>
          </a:xfrm>
          <a:prstGeom prst="rect">
            <a:avLst/>
          </a:prstGeom>
        </p:spPr>
      </p:pic>
      <p:pic>
        <p:nvPicPr>
          <p:cNvPr id="4" name="Imatge 3">
            <a:extLst>
              <a:ext uri="{FF2B5EF4-FFF2-40B4-BE49-F238E27FC236}">
                <a16:creationId xmlns:a16="http://schemas.microsoft.com/office/drawing/2014/main" id="{834B44AA-8491-2C8B-8EF8-FAE923B29AC7}"/>
              </a:ext>
            </a:extLst>
          </p:cNvPr>
          <p:cNvPicPr>
            <a:picLocks noChangeAspect="1"/>
          </p:cNvPicPr>
          <p:nvPr/>
        </p:nvPicPr>
        <p:blipFill>
          <a:blip r:embed="rId3"/>
          <a:stretch>
            <a:fillRect/>
          </a:stretch>
        </p:blipFill>
        <p:spPr>
          <a:xfrm>
            <a:off x="556254" y="5130465"/>
            <a:ext cx="5847091" cy="1222751"/>
          </a:xfrm>
          <a:prstGeom prst="rect">
            <a:avLst/>
          </a:prstGeom>
        </p:spPr>
      </p:pic>
      <p:pic>
        <p:nvPicPr>
          <p:cNvPr id="7" name="Imatge 6">
            <a:extLst>
              <a:ext uri="{FF2B5EF4-FFF2-40B4-BE49-F238E27FC236}">
                <a16:creationId xmlns:a16="http://schemas.microsoft.com/office/drawing/2014/main" id="{7450C370-FC16-1147-D20F-777721140F8B}"/>
              </a:ext>
            </a:extLst>
          </p:cNvPr>
          <p:cNvPicPr>
            <a:picLocks noChangeAspect="1"/>
          </p:cNvPicPr>
          <p:nvPr/>
        </p:nvPicPr>
        <p:blipFill>
          <a:blip r:embed="rId4"/>
          <a:stretch>
            <a:fillRect/>
          </a:stretch>
        </p:blipFill>
        <p:spPr>
          <a:xfrm>
            <a:off x="341099" y="6780288"/>
            <a:ext cx="6277400" cy="2647941"/>
          </a:xfrm>
          <a:prstGeom prst="rect">
            <a:avLst/>
          </a:prstGeom>
        </p:spPr>
      </p:pic>
    </p:spTree>
    <p:extLst>
      <p:ext uri="{BB962C8B-B14F-4D97-AF65-F5344CB8AC3E}">
        <p14:creationId xmlns:p14="http://schemas.microsoft.com/office/powerpoint/2010/main" val="158479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2566E9-CD0B-5043-B6A8-A6883BC39921}"/>
              </a:ext>
            </a:extLst>
          </p:cNvPr>
          <p:cNvSpPr>
            <a:spLocks noGrp="1"/>
          </p:cNvSpPr>
          <p:nvPr>
            <p:ph type="sldNum" sz="quarter" idx="12"/>
          </p:nvPr>
        </p:nvSpPr>
        <p:spPr>
          <a:xfrm>
            <a:off x="6085849" y="11550773"/>
            <a:ext cx="300664" cy="398519"/>
          </a:xfrm>
        </p:spPr>
        <p:txBody>
          <a:bodyPr/>
          <a:lstStyle/>
          <a:p>
            <a:fld id="{69A02D07-1340-466E-8F89-ABB91E672000}" type="slidenum">
              <a:rPr lang="ca-ES" b="1" smtClean="0">
                <a:solidFill>
                  <a:schemeClr val="tx1"/>
                </a:solidFill>
              </a:rPr>
              <a:t>13</a:t>
            </a:fld>
            <a:endParaRPr lang="ca-ES" b="1" dirty="0">
              <a:solidFill>
                <a:schemeClr val="tx1"/>
              </a:solidFill>
            </a:endParaRPr>
          </a:p>
        </p:txBody>
      </p:sp>
      <p:sp>
        <p:nvSpPr>
          <p:cNvPr id="4" name="QuadreDeText 3">
            <a:extLst>
              <a:ext uri="{FF2B5EF4-FFF2-40B4-BE49-F238E27FC236}">
                <a16:creationId xmlns:a16="http://schemas.microsoft.com/office/drawing/2014/main" id="{D0B0316C-D3E9-243F-4CC8-E3C1FFA64D9E}"/>
              </a:ext>
            </a:extLst>
          </p:cNvPr>
          <p:cNvSpPr txBox="1"/>
          <p:nvPr/>
        </p:nvSpPr>
        <p:spPr>
          <a:xfrm>
            <a:off x="301657" y="358658"/>
            <a:ext cx="625468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ADJUDICACIONS PER ÀMBITS: ÀREES I SECTOR PÚBLIC</a:t>
            </a:r>
          </a:p>
        </p:txBody>
      </p:sp>
      <p:pic>
        <p:nvPicPr>
          <p:cNvPr id="3" name="Imatge 2">
            <a:extLst>
              <a:ext uri="{FF2B5EF4-FFF2-40B4-BE49-F238E27FC236}">
                <a16:creationId xmlns:a16="http://schemas.microsoft.com/office/drawing/2014/main" id="{46071608-2E08-5455-4898-E8C5D95619C8}"/>
              </a:ext>
            </a:extLst>
          </p:cNvPr>
          <p:cNvPicPr>
            <a:picLocks noChangeAspect="1"/>
          </p:cNvPicPr>
          <p:nvPr/>
        </p:nvPicPr>
        <p:blipFill>
          <a:blip r:embed="rId2"/>
          <a:stretch>
            <a:fillRect/>
          </a:stretch>
        </p:blipFill>
        <p:spPr>
          <a:xfrm>
            <a:off x="407827" y="1433167"/>
            <a:ext cx="6042343" cy="5455986"/>
          </a:xfrm>
          <a:prstGeom prst="rect">
            <a:avLst/>
          </a:prstGeom>
        </p:spPr>
      </p:pic>
    </p:spTree>
    <p:extLst>
      <p:ext uri="{BB962C8B-B14F-4D97-AF65-F5344CB8AC3E}">
        <p14:creationId xmlns:p14="http://schemas.microsoft.com/office/powerpoint/2010/main" val="409262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2106FAA-48DC-E533-71F7-88CD49CDAFEF}"/>
              </a:ext>
            </a:extLst>
          </p:cNvPr>
          <p:cNvSpPr>
            <a:spLocks noGrp="1"/>
          </p:cNvSpPr>
          <p:nvPr>
            <p:ph type="sldNum" sz="quarter" idx="12"/>
          </p:nvPr>
        </p:nvSpPr>
        <p:spPr/>
        <p:txBody>
          <a:bodyPr/>
          <a:lstStyle/>
          <a:p>
            <a:fld id="{69A02D07-1340-466E-8F89-ABB91E672000}" type="slidenum">
              <a:rPr lang="ca-ES" smtClean="0"/>
              <a:t>14</a:t>
            </a:fld>
            <a:endParaRPr lang="ca-ES"/>
          </a:p>
        </p:txBody>
      </p:sp>
      <p:sp>
        <p:nvSpPr>
          <p:cNvPr id="9" name="QuadreDeText 8">
            <a:extLst>
              <a:ext uri="{FF2B5EF4-FFF2-40B4-BE49-F238E27FC236}">
                <a16:creationId xmlns:a16="http://schemas.microsoft.com/office/drawing/2014/main" id="{039E2C7D-E723-ECCA-DF63-3A705E755E6F}"/>
              </a:ext>
            </a:extLst>
          </p:cNvPr>
          <p:cNvSpPr txBox="1"/>
          <p:nvPr/>
        </p:nvSpPr>
        <p:spPr>
          <a:xfrm>
            <a:off x="316902" y="10071671"/>
            <a:ext cx="6224196"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continuació es presenta una taula on es detallen les adjudicacions de les àrees de la corporació per serveis promotors.</a:t>
            </a:r>
          </a:p>
        </p:txBody>
      </p:sp>
      <p:pic>
        <p:nvPicPr>
          <p:cNvPr id="3" name="Imatge 2">
            <a:extLst>
              <a:ext uri="{FF2B5EF4-FFF2-40B4-BE49-F238E27FC236}">
                <a16:creationId xmlns:a16="http://schemas.microsoft.com/office/drawing/2014/main" id="{2D1DB27E-327D-6115-14AB-42172808C170}"/>
              </a:ext>
            </a:extLst>
          </p:cNvPr>
          <p:cNvPicPr>
            <a:picLocks noChangeAspect="1"/>
          </p:cNvPicPr>
          <p:nvPr/>
        </p:nvPicPr>
        <p:blipFill>
          <a:blip r:embed="rId2"/>
          <a:stretch>
            <a:fillRect/>
          </a:stretch>
        </p:blipFill>
        <p:spPr>
          <a:xfrm>
            <a:off x="316898" y="2011714"/>
            <a:ext cx="6224197" cy="3795664"/>
          </a:xfrm>
          <a:prstGeom prst="rect">
            <a:avLst/>
          </a:prstGeom>
        </p:spPr>
      </p:pic>
      <p:sp>
        <p:nvSpPr>
          <p:cNvPr id="4" name="QuadreDeText 3">
            <a:extLst>
              <a:ext uri="{FF2B5EF4-FFF2-40B4-BE49-F238E27FC236}">
                <a16:creationId xmlns:a16="http://schemas.microsoft.com/office/drawing/2014/main" id="{C436902F-25FB-EB5E-8436-67617504F6B4}"/>
              </a:ext>
            </a:extLst>
          </p:cNvPr>
          <p:cNvSpPr txBox="1"/>
          <p:nvPr/>
        </p:nvSpPr>
        <p:spPr>
          <a:xfrm>
            <a:off x="293087" y="704557"/>
            <a:ext cx="6224196"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destaquen l’Àrea de Serveis Generals i Transició Digital, que suposa el 25% del total de les adjudicacions realitzades al llarg de 2025 i l’Àrea d’Infraestructures i Territori que suposa el 20%.</a:t>
            </a:r>
          </a:p>
        </p:txBody>
      </p:sp>
      <p:sp>
        <p:nvSpPr>
          <p:cNvPr id="5" name="QuadreDeText 4">
            <a:extLst>
              <a:ext uri="{FF2B5EF4-FFF2-40B4-BE49-F238E27FC236}">
                <a16:creationId xmlns:a16="http://schemas.microsoft.com/office/drawing/2014/main" id="{88A47375-225D-08C1-D9E1-A20B9A791EDE}"/>
              </a:ext>
            </a:extLst>
          </p:cNvPr>
          <p:cNvSpPr txBox="1"/>
          <p:nvPr/>
        </p:nvSpPr>
        <p:spPr>
          <a:xfrm>
            <a:off x="316899" y="5969124"/>
            <a:ext cx="6224196"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 l’</a:t>
            </a:r>
            <a:r>
              <a:rPr lang="ca-ES" sz="1600" u="sng" dirty="0">
                <a:latin typeface="Arial" panose="020B0604020202020204" pitchFamily="34" charset="0"/>
                <a:cs typeface="Arial" panose="020B0604020202020204" pitchFamily="34" charset="0"/>
              </a:rPr>
              <a:t>import</a:t>
            </a:r>
            <a:r>
              <a:rPr lang="ca-ES" sz="1600" dirty="0">
                <a:latin typeface="Arial" panose="020B0604020202020204" pitchFamily="34" charset="0"/>
                <a:cs typeface="Arial" panose="020B0604020202020204" pitchFamily="34" charset="0"/>
              </a:rPr>
              <a:t>, destaquen l’Àrea de Serveis Generals i Transició Digital, que suposa el 52% del total de les adjudicacions realitzades al llarg de 2025 i l’Àrea d’Infraestructures i Territori que suposa el 25%.</a:t>
            </a:r>
          </a:p>
        </p:txBody>
      </p:sp>
      <p:pic>
        <p:nvPicPr>
          <p:cNvPr id="7" name="Imatge 6">
            <a:extLst>
              <a:ext uri="{FF2B5EF4-FFF2-40B4-BE49-F238E27FC236}">
                <a16:creationId xmlns:a16="http://schemas.microsoft.com/office/drawing/2014/main" id="{13FDA6F3-70AB-B92F-1561-8FA33EE5722D}"/>
              </a:ext>
            </a:extLst>
          </p:cNvPr>
          <p:cNvPicPr>
            <a:picLocks noChangeAspect="1"/>
          </p:cNvPicPr>
          <p:nvPr/>
        </p:nvPicPr>
        <p:blipFill>
          <a:blip r:embed="rId3"/>
          <a:stretch>
            <a:fillRect/>
          </a:stretch>
        </p:blipFill>
        <p:spPr>
          <a:xfrm>
            <a:off x="383610" y="7275466"/>
            <a:ext cx="6043150" cy="2152470"/>
          </a:xfrm>
          <a:prstGeom prst="rect">
            <a:avLst/>
          </a:prstGeom>
        </p:spPr>
      </p:pic>
    </p:spTree>
    <p:extLst>
      <p:ext uri="{BB962C8B-B14F-4D97-AF65-F5344CB8AC3E}">
        <p14:creationId xmlns:p14="http://schemas.microsoft.com/office/powerpoint/2010/main" val="256704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B4E0BB0-59FA-417A-72AA-B4E3D50A05CF}"/>
              </a:ext>
            </a:extLst>
          </p:cNvPr>
          <p:cNvSpPr>
            <a:spLocks noGrp="1"/>
          </p:cNvSpPr>
          <p:nvPr>
            <p:ph type="sldNum" sz="quarter" idx="12"/>
          </p:nvPr>
        </p:nvSpPr>
        <p:spPr/>
        <p:txBody>
          <a:bodyPr/>
          <a:lstStyle/>
          <a:p>
            <a:fld id="{69A02D07-1340-466E-8F89-ABB91E672000}" type="slidenum">
              <a:rPr lang="ca-ES" smtClean="0"/>
              <a:t>15</a:t>
            </a:fld>
            <a:endParaRPr lang="ca-ES"/>
          </a:p>
        </p:txBody>
      </p:sp>
      <p:pic>
        <p:nvPicPr>
          <p:cNvPr id="4" name="Imatge 3">
            <a:extLst>
              <a:ext uri="{FF2B5EF4-FFF2-40B4-BE49-F238E27FC236}">
                <a16:creationId xmlns:a16="http://schemas.microsoft.com/office/drawing/2014/main" id="{5F17BD78-8214-D93F-93CB-FA271D2D7015}"/>
              </a:ext>
            </a:extLst>
          </p:cNvPr>
          <p:cNvPicPr>
            <a:picLocks noChangeAspect="1"/>
          </p:cNvPicPr>
          <p:nvPr/>
        </p:nvPicPr>
        <p:blipFill>
          <a:blip r:embed="rId2"/>
          <a:stretch>
            <a:fillRect/>
          </a:stretch>
        </p:blipFill>
        <p:spPr>
          <a:xfrm>
            <a:off x="407206" y="1424762"/>
            <a:ext cx="6043588" cy="6275334"/>
          </a:xfrm>
          <a:prstGeom prst="rect">
            <a:avLst/>
          </a:prstGeom>
        </p:spPr>
      </p:pic>
    </p:spTree>
    <p:extLst>
      <p:ext uri="{BB962C8B-B14F-4D97-AF65-F5344CB8AC3E}">
        <p14:creationId xmlns:p14="http://schemas.microsoft.com/office/powerpoint/2010/main" val="4820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QuadreDeText 488">
            <a:extLst>
              <a:ext uri="{FF2B5EF4-FFF2-40B4-BE49-F238E27FC236}">
                <a16:creationId xmlns:a16="http://schemas.microsoft.com/office/drawing/2014/main" id="{2E191B62-8374-16AD-1AE3-FEA43A5BECBE}"/>
              </a:ext>
            </a:extLst>
          </p:cNvPr>
          <p:cNvSpPr txBox="1"/>
          <p:nvPr/>
        </p:nvSpPr>
        <p:spPr>
          <a:xfrm>
            <a:off x="607523" y="513680"/>
            <a:ext cx="5778990"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Dins les </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àrees de la Corporació</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pel que fa al </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d’adjudicacions, els serveis promotors amb més activitat contractual al llarg de 2025 han estat els següents:</a:t>
            </a:r>
          </a:p>
        </p:txBody>
      </p:sp>
      <p:sp>
        <p:nvSpPr>
          <p:cNvPr id="493" name="QuadreDeText 492">
            <a:extLst>
              <a:ext uri="{FF2B5EF4-FFF2-40B4-BE49-F238E27FC236}">
                <a16:creationId xmlns:a16="http://schemas.microsoft.com/office/drawing/2014/main" id="{FDF1F25A-10DB-9221-9CDC-CC15D3156270}"/>
              </a:ext>
            </a:extLst>
          </p:cNvPr>
          <p:cNvSpPr txBox="1"/>
          <p:nvPr/>
        </p:nvSpPr>
        <p:spPr>
          <a:xfrm>
            <a:off x="607523" y="6251934"/>
            <a:ext cx="5762992"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Pel que fa als </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adjudicats, aquests son els serveis promotors més significants:</a:t>
            </a:r>
          </a:p>
        </p:txBody>
      </p:sp>
      <p:sp>
        <p:nvSpPr>
          <p:cNvPr id="5" name="Contenidor de número de diapositiva 4">
            <a:extLst>
              <a:ext uri="{FF2B5EF4-FFF2-40B4-BE49-F238E27FC236}">
                <a16:creationId xmlns:a16="http://schemas.microsoft.com/office/drawing/2014/main" id="{FAB50498-5D47-88E5-9F0B-762B0B48BE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tge 7">
            <a:extLst>
              <a:ext uri="{FF2B5EF4-FFF2-40B4-BE49-F238E27FC236}">
                <a16:creationId xmlns:a16="http://schemas.microsoft.com/office/drawing/2014/main" id="{1F6DB2BA-8430-F49E-032A-50D19C8F8851}"/>
              </a:ext>
            </a:extLst>
          </p:cNvPr>
          <p:cNvPicPr>
            <a:picLocks noChangeAspect="1"/>
          </p:cNvPicPr>
          <p:nvPr/>
        </p:nvPicPr>
        <p:blipFill>
          <a:blip r:embed="rId2"/>
          <a:stretch>
            <a:fillRect/>
          </a:stretch>
        </p:blipFill>
        <p:spPr>
          <a:xfrm>
            <a:off x="735558" y="3237024"/>
            <a:ext cx="5544286" cy="2706620"/>
          </a:xfrm>
          <a:prstGeom prst="rect">
            <a:avLst/>
          </a:prstGeom>
        </p:spPr>
      </p:pic>
      <p:pic>
        <p:nvPicPr>
          <p:cNvPr id="9" name="Imatge 8">
            <a:extLst>
              <a:ext uri="{FF2B5EF4-FFF2-40B4-BE49-F238E27FC236}">
                <a16:creationId xmlns:a16="http://schemas.microsoft.com/office/drawing/2014/main" id="{C1868931-3F16-8768-8AF8-46A4B0FF443D}"/>
              </a:ext>
            </a:extLst>
          </p:cNvPr>
          <p:cNvPicPr>
            <a:picLocks noChangeAspect="1"/>
          </p:cNvPicPr>
          <p:nvPr/>
        </p:nvPicPr>
        <p:blipFill>
          <a:blip r:embed="rId3"/>
          <a:stretch>
            <a:fillRect/>
          </a:stretch>
        </p:blipFill>
        <p:spPr>
          <a:xfrm>
            <a:off x="607523" y="7209959"/>
            <a:ext cx="5581650" cy="1149350"/>
          </a:xfrm>
          <a:prstGeom prst="rect">
            <a:avLst/>
          </a:prstGeom>
        </p:spPr>
      </p:pic>
      <p:pic>
        <p:nvPicPr>
          <p:cNvPr id="10" name="Imatge 9">
            <a:extLst>
              <a:ext uri="{FF2B5EF4-FFF2-40B4-BE49-F238E27FC236}">
                <a16:creationId xmlns:a16="http://schemas.microsoft.com/office/drawing/2014/main" id="{F802DBE9-5FCC-1A7E-9384-53D74CCD74CD}"/>
              </a:ext>
            </a:extLst>
          </p:cNvPr>
          <p:cNvPicPr>
            <a:picLocks noChangeAspect="1"/>
          </p:cNvPicPr>
          <p:nvPr/>
        </p:nvPicPr>
        <p:blipFill>
          <a:blip r:embed="rId4"/>
          <a:stretch>
            <a:fillRect/>
          </a:stretch>
        </p:blipFill>
        <p:spPr>
          <a:xfrm>
            <a:off x="728615" y="8884516"/>
            <a:ext cx="5840678" cy="2748273"/>
          </a:xfrm>
          <a:prstGeom prst="rect">
            <a:avLst/>
          </a:prstGeom>
        </p:spPr>
      </p:pic>
      <p:pic>
        <p:nvPicPr>
          <p:cNvPr id="2" name="Imatge 1">
            <a:extLst>
              <a:ext uri="{FF2B5EF4-FFF2-40B4-BE49-F238E27FC236}">
                <a16:creationId xmlns:a16="http://schemas.microsoft.com/office/drawing/2014/main" id="{399E2762-4BFA-75E6-DC2F-D9670F7DECA4}"/>
              </a:ext>
            </a:extLst>
          </p:cNvPr>
          <p:cNvPicPr>
            <a:picLocks noChangeAspect="1"/>
          </p:cNvPicPr>
          <p:nvPr/>
        </p:nvPicPr>
        <p:blipFill>
          <a:blip r:embed="rId5"/>
          <a:stretch>
            <a:fillRect/>
          </a:stretch>
        </p:blipFill>
        <p:spPr>
          <a:xfrm>
            <a:off x="698195" y="1534424"/>
            <a:ext cx="5672320" cy="1329349"/>
          </a:xfrm>
          <a:prstGeom prst="rect">
            <a:avLst/>
          </a:prstGeom>
        </p:spPr>
      </p:pic>
    </p:spTree>
    <p:extLst>
      <p:ext uri="{BB962C8B-B14F-4D97-AF65-F5344CB8AC3E}">
        <p14:creationId xmlns:p14="http://schemas.microsoft.com/office/powerpoint/2010/main" val="34748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D224BAE-99A9-3088-7492-54790F74AB81}"/>
              </a:ext>
            </a:extLst>
          </p:cNvPr>
          <p:cNvSpPr>
            <a:spLocks noGrp="1"/>
          </p:cNvSpPr>
          <p:nvPr>
            <p:ph type="sldNum" sz="quarter" idx="12"/>
          </p:nvPr>
        </p:nvSpPr>
        <p:spPr>
          <a:xfrm>
            <a:off x="6059589" y="11300181"/>
            <a:ext cx="326923" cy="649111"/>
          </a:xfrm>
        </p:spPr>
        <p:txBody>
          <a:bodyPr/>
          <a:lstStyle/>
          <a:p>
            <a:fld id="{69A02D07-1340-466E-8F89-ABB91E672000}" type="slidenum">
              <a:rPr lang="ca-ES" b="1" smtClean="0">
                <a:solidFill>
                  <a:schemeClr val="tx1"/>
                </a:solidFill>
              </a:rPr>
              <a:t>17</a:t>
            </a:fld>
            <a:endParaRPr lang="ca-ES" b="1" dirty="0">
              <a:solidFill>
                <a:schemeClr val="tx1"/>
              </a:solidFill>
            </a:endParaRPr>
          </a:p>
        </p:txBody>
      </p:sp>
      <p:sp>
        <p:nvSpPr>
          <p:cNvPr id="4" name="QuadreDeText 3">
            <a:extLst>
              <a:ext uri="{FF2B5EF4-FFF2-40B4-BE49-F238E27FC236}">
                <a16:creationId xmlns:a16="http://schemas.microsoft.com/office/drawing/2014/main" id="{33F40FF8-AC26-5B7E-A828-DEFF273E0A0C}"/>
              </a:ext>
            </a:extLst>
          </p:cNvPr>
          <p:cNvSpPr txBox="1"/>
          <p:nvPr/>
        </p:nvSpPr>
        <p:spPr>
          <a:xfrm>
            <a:off x="632129" y="920455"/>
            <a:ext cx="5754384" cy="10772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Dins dels </a:t>
            </a:r>
            <a:r>
              <a:rPr lang="ca-ES" sz="1600" u="sng" dirty="0">
                <a:solidFill>
                  <a:prstClr val="black"/>
                </a:solidFill>
                <a:latin typeface="Arial" panose="020B0604020202020204" pitchFamily="34" charset="0"/>
                <a:cs typeface="Arial" panose="020B0604020202020204" pitchFamily="34" charset="0"/>
              </a:rPr>
              <a:t>e</a:t>
            </a:r>
            <a:r>
              <a:rPr kumimoji="0" lang="ca-ES" sz="16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ns</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sector públic</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és la Xal l’organisme que ha adjudicat més contractes al llarg d’aquest </a:t>
            </a:r>
            <a:r>
              <a:rPr lang="ca-ES" sz="1600" dirty="0">
                <a:solidFill>
                  <a:prstClr val="black"/>
                </a:solidFill>
                <a:latin typeface="Arial" panose="020B0604020202020204" pitchFamily="34" charset="0"/>
                <a:cs typeface="Arial" panose="020B0604020202020204" pitchFamily="34" charset="0"/>
              </a:rPr>
              <a:t>període, el 32</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sobre el total, seguit del Centre de Cultura Contemporània de Barcelona, que suposa el 20%.</a:t>
            </a:r>
          </a:p>
        </p:txBody>
      </p:sp>
      <p:sp>
        <p:nvSpPr>
          <p:cNvPr id="7" name="QuadreDeText 6">
            <a:extLst>
              <a:ext uri="{FF2B5EF4-FFF2-40B4-BE49-F238E27FC236}">
                <a16:creationId xmlns:a16="http://schemas.microsoft.com/office/drawing/2014/main" id="{740CE04F-98C2-700E-10FF-D312941E31F6}"/>
              </a:ext>
            </a:extLst>
          </p:cNvPr>
          <p:cNvSpPr txBox="1"/>
          <p:nvPr/>
        </p:nvSpPr>
        <p:spPr>
          <a:xfrm>
            <a:off x="798286" y="6096000"/>
            <a:ext cx="5588227"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als imports, és el Centre de Cultura Contemporània el que suposa el 33% de l’import total adjudicat pel sector públic.</a:t>
            </a:r>
          </a:p>
        </p:txBody>
      </p:sp>
      <p:pic>
        <p:nvPicPr>
          <p:cNvPr id="8" name="Imatge 7">
            <a:extLst>
              <a:ext uri="{FF2B5EF4-FFF2-40B4-BE49-F238E27FC236}">
                <a16:creationId xmlns:a16="http://schemas.microsoft.com/office/drawing/2014/main" id="{87690B04-31C4-9D86-62AF-B042EF0CC60F}"/>
              </a:ext>
            </a:extLst>
          </p:cNvPr>
          <p:cNvPicPr>
            <a:picLocks noChangeAspect="1"/>
          </p:cNvPicPr>
          <p:nvPr/>
        </p:nvPicPr>
        <p:blipFill>
          <a:blip r:embed="rId2"/>
          <a:stretch>
            <a:fillRect/>
          </a:stretch>
        </p:blipFill>
        <p:spPr>
          <a:xfrm>
            <a:off x="-380027" y="2269853"/>
            <a:ext cx="7618054" cy="3245003"/>
          </a:xfrm>
          <a:prstGeom prst="rect">
            <a:avLst/>
          </a:prstGeom>
        </p:spPr>
      </p:pic>
      <p:pic>
        <p:nvPicPr>
          <p:cNvPr id="9" name="Imatge 8">
            <a:extLst>
              <a:ext uri="{FF2B5EF4-FFF2-40B4-BE49-F238E27FC236}">
                <a16:creationId xmlns:a16="http://schemas.microsoft.com/office/drawing/2014/main" id="{39861E8B-CBB0-EFE6-7007-9C7A7B5A3A15}"/>
              </a:ext>
            </a:extLst>
          </p:cNvPr>
          <p:cNvPicPr>
            <a:picLocks noChangeAspect="1"/>
          </p:cNvPicPr>
          <p:nvPr/>
        </p:nvPicPr>
        <p:blipFill>
          <a:blip r:embed="rId3"/>
          <a:stretch>
            <a:fillRect/>
          </a:stretch>
        </p:blipFill>
        <p:spPr>
          <a:xfrm>
            <a:off x="257151" y="7097798"/>
            <a:ext cx="6343697" cy="3930203"/>
          </a:xfrm>
          <a:prstGeom prst="rect">
            <a:avLst/>
          </a:prstGeom>
        </p:spPr>
      </p:pic>
    </p:spTree>
    <p:extLst>
      <p:ext uri="{BB962C8B-B14F-4D97-AF65-F5344CB8AC3E}">
        <p14:creationId xmlns:p14="http://schemas.microsoft.com/office/powerpoint/2010/main" val="225821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54292-6827-43E7-964A-ABAE1BBF7146}"/>
              </a:ext>
            </a:extLst>
          </p:cNvPr>
          <p:cNvSpPr/>
          <p:nvPr/>
        </p:nvSpPr>
        <p:spPr>
          <a:xfrm>
            <a:off x="450850" y="642929"/>
            <a:ext cx="5681796" cy="338554"/>
          </a:xfrm>
          <a:prstGeom prst="rect">
            <a:avLst/>
          </a:prstGeom>
        </p:spPr>
        <p:txBody>
          <a:bodyPr wrap="square">
            <a:spAutoFit/>
          </a:bodyPr>
          <a:lstStyle/>
          <a:p>
            <a:pPr defTabSz="914400"/>
            <a:r>
              <a:rPr lang="ca-ES" sz="1600" b="1" dirty="0">
                <a:solidFill>
                  <a:srgbClr val="0000FF"/>
                </a:solidFill>
                <a:latin typeface="Arial"/>
              </a:rPr>
              <a:t>1.3. ADJUDICACIONS PER TIPUS DE CONTRACTE</a:t>
            </a:r>
            <a:endParaRPr lang="ca-ES" sz="1600" dirty="0">
              <a:solidFill>
                <a:prstClr val="black"/>
              </a:solidFill>
              <a:latin typeface="Arial"/>
            </a:endParaRPr>
          </a:p>
        </p:txBody>
      </p:sp>
      <p:sp>
        <p:nvSpPr>
          <p:cNvPr id="8" name="Contenidor de número de diapositiva 7">
            <a:extLst>
              <a:ext uri="{FF2B5EF4-FFF2-40B4-BE49-F238E27FC236}">
                <a16:creationId xmlns:a16="http://schemas.microsoft.com/office/drawing/2014/main" id="{BE4FAC25-A402-4CA4-8EBA-58621253703D}"/>
              </a:ext>
            </a:extLst>
          </p:cNvPr>
          <p:cNvSpPr>
            <a:spLocks noGrp="1"/>
          </p:cNvSpPr>
          <p:nvPr>
            <p:ph type="sldNum" sz="quarter" idx="12"/>
          </p:nvPr>
        </p:nvSpPr>
        <p:spPr>
          <a:xfrm>
            <a:off x="6398992" y="11609789"/>
            <a:ext cx="311370" cy="546283"/>
          </a:xfrm>
        </p:spPr>
        <p:txBody>
          <a:bodyPr/>
          <a:lstStyle/>
          <a:p>
            <a:fld id="{69A02D07-1340-466E-8F89-ABB91E672000}" type="slidenum">
              <a:rPr lang="ca-ES" b="1" smtClean="0">
                <a:solidFill>
                  <a:schemeClr val="tx1"/>
                </a:solidFill>
              </a:rPr>
              <a:t>18</a:t>
            </a:fld>
            <a:endParaRPr lang="ca-ES" b="1" dirty="0">
              <a:solidFill>
                <a:schemeClr val="tx1"/>
              </a:solidFill>
            </a:endParaRPr>
          </a:p>
        </p:txBody>
      </p:sp>
      <p:sp>
        <p:nvSpPr>
          <p:cNvPr id="9" name="QuadreDeText 8">
            <a:extLst>
              <a:ext uri="{FF2B5EF4-FFF2-40B4-BE49-F238E27FC236}">
                <a16:creationId xmlns:a16="http://schemas.microsoft.com/office/drawing/2014/main" id="{A7B28879-0108-0A79-F965-9903AC27F6E3}"/>
              </a:ext>
            </a:extLst>
          </p:cNvPr>
          <p:cNvSpPr txBox="1"/>
          <p:nvPr/>
        </p:nvSpPr>
        <p:spPr>
          <a:xfrm>
            <a:off x="448979" y="9768469"/>
            <a:ext cx="5948142" cy="338554"/>
          </a:xfrm>
          <a:prstGeom prst="rect">
            <a:avLst/>
          </a:prstGeom>
          <a:noFill/>
        </p:spPr>
        <p:txBody>
          <a:bodyPr wrap="square" rtlCol="0">
            <a:spAutoFit/>
          </a:bodyPr>
          <a:lstStyle/>
          <a:p>
            <a:r>
              <a:rPr lang="ca-ES" sz="1600" dirty="0"/>
              <a:t>A continuació es presenta un desglossament del sector públic.</a:t>
            </a:r>
          </a:p>
        </p:txBody>
      </p:sp>
      <p:pic>
        <p:nvPicPr>
          <p:cNvPr id="5" name="Imatge 4">
            <a:extLst>
              <a:ext uri="{FF2B5EF4-FFF2-40B4-BE49-F238E27FC236}">
                <a16:creationId xmlns:a16="http://schemas.microsoft.com/office/drawing/2014/main" id="{CF0429B4-D74E-A2A3-9719-D58D8CC54CAD}"/>
              </a:ext>
            </a:extLst>
          </p:cNvPr>
          <p:cNvPicPr>
            <a:picLocks noChangeAspect="1"/>
          </p:cNvPicPr>
          <p:nvPr/>
        </p:nvPicPr>
        <p:blipFill>
          <a:blip r:embed="rId2"/>
          <a:stretch>
            <a:fillRect/>
          </a:stretch>
        </p:blipFill>
        <p:spPr>
          <a:xfrm>
            <a:off x="448979" y="2484249"/>
            <a:ext cx="5948142" cy="3945419"/>
          </a:xfrm>
          <a:prstGeom prst="rect">
            <a:avLst/>
          </a:prstGeom>
        </p:spPr>
      </p:pic>
    </p:spTree>
    <p:extLst>
      <p:ext uri="{BB962C8B-B14F-4D97-AF65-F5344CB8AC3E}">
        <p14:creationId xmlns:p14="http://schemas.microsoft.com/office/powerpoint/2010/main" val="142085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25D03CF9-A52A-3B14-1C19-98ADE90B30EC}"/>
              </a:ext>
            </a:extLst>
          </p:cNvPr>
          <p:cNvSpPr>
            <a:spLocks noGrp="1"/>
          </p:cNvSpPr>
          <p:nvPr>
            <p:ph type="sldNum" sz="quarter" idx="12"/>
          </p:nvPr>
        </p:nvSpPr>
        <p:spPr/>
        <p:txBody>
          <a:bodyPr/>
          <a:lstStyle/>
          <a:p>
            <a:fld id="{69A02D07-1340-466E-8F89-ABB91E672000}" type="slidenum">
              <a:rPr lang="ca-ES" smtClean="0"/>
              <a:t>19</a:t>
            </a:fld>
            <a:endParaRPr lang="ca-ES"/>
          </a:p>
        </p:txBody>
      </p:sp>
      <p:pic>
        <p:nvPicPr>
          <p:cNvPr id="3" name="Imatge 2">
            <a:extLst>
              <a:ext uri="{FF2B5EF4-FFF2-40B4-BE49-F238E27FC236}">
                <a16:creationId xmlns:a16="http://schemas.microsoft.com/office/drawing/2014/main" id="{1DF53EA9-CEBC-4406-6E3F-7252CD7FAAE2}"/>
              </a:ext>
            </a:extLst>
          </p:cNvPr>
          <p:cNvPicPr>
            <a:picLocks noChangeAspect="1"/>
          </p:cNvPicPr>
          <p:nvPr/>
        </p:nvPicPr>
        <p:blipFill>
          <a:blip r:embed="rId2"/>
          <a:stretch>
            <a:fillRect/>
          </a:stretch>
        </p:blipFill>
        <p:spPr>
          <a:xfrm>
            <a:off x="274122" y="619932"/>
            <a:ext cx="6309756" cy="9244661"/>
          </a:xfrm>
          <a:prstGeom prst="rect">
            <a:avLst/>
          </a:prstGeom>
        </p:spPr>
      </p:pic>
      <p:pic>
        <p:nvPicPr>
          <p:cNvPr id="5" name="Imatge 4">
            <a:extLst>
              <a:ext uri="{FF2B5EF4-FFF2-40B4-BE49-F238E27FC236}">
                <a16:creationId xmlns:a16="http://schemas.microsoft.com/office/drawing/2014/main" id="{29C8360A-F786-5CF7-C9C5-EBE7813EAF85}"/>
              </a:ext>
            </a:extLst>
          </p:cNvPr>
          <p:cNvPicPr>
            <a:picLocks noChangeAspect="1"/>
          </p:cNvPicPr>
          <p:nvPr/>
        </p:nvPicPr>
        <p:blipFill>
          <a:blip r:embed="rId3"/>
          <a:stretch>
            <a:fillRect/>
          </a:stretch>
        </p:blipFill>
        <p:spPr>
          <a:xfrm>
            <a:off x="274122" y="10117237"/>
            <a:ext cx="6309756" cy="1018823"/>
          </a:xfrm>
          <a:prstGeom prst="rect">
            <a:avLst/>
          </a:prstGeom>
        </p:spPr>
      </p:pic>
    </p:spTree>
    <p:extLst>
      <p:ext uri="{BB962C8B-B14F-4D97-AF65-F5344CB8AC3E}">
        <p14:creationId xmlns:p14="http://schemas.microsoft.com/office/powerpoint/2010/main" val="379230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53821AC6-FBAE-4C93-9442-CE3A8D00B214}"/>
              </a:ext>
            </a:extLst>
          </p:cNvPr>
          <p:cNvSpPr txBox="1"/>
          <p:nvPr/>
        </p:nvSpPr>
        <p:spPr>
          <a:xfrm>
            <a:off x="530942" y="1059372"/>
            <a:ext cx="6327058" cy="78483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rgbClr val="C00000"/>
                </a:solidFill>
                <a:effectLst/>
                <a:uLnTx/>
                <a:uFillTx/>
                <a:latin typeface="Arial"/>
                <a:ea typeface="+mn-ea"/>
                <a:cs typeface="+mn-cs"/>
              </a:rPr>
              <a:t>ÍNDEX</a:t>
            </a:r>
            <a:r>
              <a:rPr kumimoji="0" lang="ca-ES" sz="11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INTRODUCCIÓ I CRITERIS D’EXTRACCIÓ DE LES DADES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ADJUDICACIONS:					  9					</a:t>
            </a: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MESES DE CONTRACTACIÓ	</a:t>
            </a:r>
            <a:r>
              <a:rPr lang="ca-ES" sz="1100" noProof="0" dirty="0">
                <a:solidFill>
                  <a:schemeClr val="tx1">
                    <a:lumMod val="75000"/>
                    <a:lumOff val="25000"/>
                  </a:schemeClr>
                </a:solidFill>
                <a:latin typeface="Arial"/>
              </a:rPr>
              <a:t>		11</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1.2.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ÀMBITS: ÀREES I SECTOR PÚBLIC			13</a:t>
            </a: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1.3.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TIPUS DE CONTRACTE				</a:t>
            </a:r>
            <a:r>
              <a:rPr lang="ca-ES" sz="1100" dirty="0">
                <a:solidFill>
                  <a:schemeClr val="tx1">
                    <a:lumMod val="75000"/>
                    <a:lumOff val="25000"/>
                  </a:schemeClr>
                </a:solidFill>
                <a:latin typeface="Arial"/>
              </a:rPr>
              <a:t>18</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a:t>
            </a:r>
            <a:r>
              <a:rPr lang="ca-ES" sz="1100" dirty="0">
                <a:solidFill>
                  <a:schemeClr val="tx1">
                    <a:lumMod val="75000"/>
                    <a:lumOff val="25000"/>
                  </a:schemeClr>
                </a:solidFill>
                <a:latin typeface="Arial"/>
              </a:rPr>
              <a:t>.  PER TIPUS DE PROCEDIMENT</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lang="ca-ES" sz="1100" dirty="0">
                <a:solidFill>
                  <a:schemeClr val="tx1">
                    <a:lumMod val="75000"/>
                    <a:lumOff val="25000"/>
                  </a:schemeClr>
                </a:solidFill>
                <a:latin typeface="Arial"/>
              </a:rPr>
              <a:t>21</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lang="ca-ES" sz="1100" dirty="0">
              <a:solidFill>
                <a:schemeClr val="tx1">
                  <a:lumMod val="75000"/>
                  <a:lumOff val="25000"/>
                </a:schemeClr>
              </a:solidFill>
              <a:latin typeface="Arial"/>
            </a:endParaRPr>
          </a:p>
          <a:p>
            <a:pPr marR="0" lvl="1" algn="l" defTabSz="914400" rtl="0" eaLnBrk="1" fontAlgn="auto" latinLnBrk="0" hangingPunct="1">
              <a:lnSpc>
                <a:spcPct val="100000"/>
              </a:lnSpc>
              <a:spcBef>
                <a:spcPts val="0"/>
              </a:spcBef>
              <a:spcAft>
                <a:spcPts val="0"/>
              </a:spcAft>
              <a:buClrTx/>
              <a:buSzTx/>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CONTRACTACIÓ MENOR				26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ÀREES I SERVEIS PROMOTORS			28</a:t>
            </a: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2.2</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PER TIPUS DE CONTRACTE				30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ESTALVI ECONÒMIC					</a:t>
            </a:r>
            <a:r>
              <a:rPr lang="ca-ES" sz="1100" b="1" dirty="0">
                <a:solidFill>
                  <a:schemeClr val="tx1">
                    <a:lumMod val="75000"/>
                    <a:lumOff val="25000"/>
                  </a:schemeClr>
                </a:solidFill>
                <a:latin typeface="Arial"/>
              </a:rPr>
              <a:t>31</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4.      CONCURRÈNCIA D’EMPRESES 				36</a:t>
            </a:r>
            <a:endParaRPr lang="ca-ES" sz="1100" b="1" dirty="0">
              <a:solidFill>
                <a:schemeClr val="tx1">
                  <a:lumMod val="75000"/>
                  <a:lumOff val="25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5.      TIPOLOGIA D’EMPRESES				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6</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RESERVA SOCIAL					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7</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CLÀUSULES AMBIENTALS I SOCIALS			</a:t>
            </a:r>
            <a:r>
              <a:rPr lang="ca-ES" sz="1100" b="1" dirty="0">
                <a:solidFill>
                  <a:schemeClr val="tx1">
                    <a:lumMod val="75000"/>
                    <a:lumOff val="25000"/>
                  </a:schemeClr>
                </a:solidFill>
                <a:latin typeface="Arial"/>
              </a:rPr>
              <a:t>52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8</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PRÒRROGUES					56</a:t>
            </a: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r>
              <a:rPr lang="ca-ES" sz="1100" b="1" dirty="0">
                <a:solidFill>
                  <a:schemeClr val="tx1">
                    <a:lumMod val="75000"/>
                    <a:lumOff val="25000"/>
                  </a:schemeClr>
                </a:solidFill>
                <a:latin typeface="Arial"/>
              </a:rPr>
              <a:t>   ACORDS MARC					60</a:t>
            </a: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11.    ADJUDICACIONS NEXT GENERATION			63</a:t>
            </a:r>
          </a:p>
          <a:p>
            <a:pPr marR="0" lvl="0" algn="l" defTabSz="914400" rtl="0" eaLnBrk="1" fontAlgn="auto" latinLnBrk="0" hangingPunct="1">
              <a:lnSpc>
                <a:spcPct val="100000"/>
              </a:lnSpc>
              <a:spcBef>
                <a:spcPts val="0"/>
              </a:spcBef>
              <a:spcAft>
                <a:spcPts val="0"/>
              </a:spcAft>
              <a:buClrTx/>
              <a:buSzTx/>
              <a:tabLst/>
              <a:defRPr/>
            </a:pPr>
            <a:endParaRPr lang="ca-ES" sz="110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EXPEDIENTS EN EXECUCIÓ				64</a:t>
            </a: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13.    RESUM DE LES DADES PRINCIPALS			65</a:t>
            </a: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    ANNEX: EVOLUCIÓ DELS INDICADORS PRINCIPALS (2016-2025)	72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rgbClr val="0000FF"/>
              </a:solidFill>
              <a:effectLst/>
              <a:uLnTx/>
              <a:uFillTx/>
              <a:latin typeface="Arial"/>
              <a:ea typeface="+mn-ea"/>
              <a:cs typeface="+mn-cs"/>
            </a:endParaRPr>
          </a:p>
        </p:txBody>
      </p:sp>
      <p:sp>
        <p:nvSpPr>
          <p:cNvPr id="2" name="Contenidor de número de diapositiva 1">
            <a:extLst>
              <a:ext uri="{FF2B5EF4-FFF2-40B4-BE49-F238E27FC236}">
                <a16:creationId xmlns:a16="http://schemas.microsoft.com/office/drawing/2014/main" id="{AAFD1A61-D171-4E64-BC57-6409DE5D31C2}"/>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a:t>
            </a:fld>
            <a:endParaRPr lang="ca-ES" b="1" dirty="0">
              <a:solidFill>
                <a:schemeClr val="tx1"/>
              </a:solidFill>
            </a:endParaRPr>
          </a:p>
        </p:txBody>
      </p:sp>
    </p:spTree>
    <p:extLst>
      <p:ext uri="{BB962C8B-B14F-4D97-AF65-F5344CB8AC3E}">
        <p14:creationId xmlns:p14="http://schemas.microsoft.com/office/powerpoint/2010/main" val="92741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330DF4E-E197-6269-E74D-5B99B6D1F3D7}"/>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20</a:t>
            </a:fld>
            <a:endParaRPr lang="ca-ES" b="1" dirty="0">
              <a:solidFill>
                <a:schemeClr val="tx1"/>
              </a:solidFill>
            </a:endParaRPr>
          </a:p>
        </p:txBody>
      </p:sp>
      <p:sp>
        <p:nvSpPr>
          <p:cNvPr id="4" name="QuadreDeText 3">
            <a:extLst>
              <a:ext uri="{FF2B5EF4-FFF2-40B4-BE49-F238E27FC236}">
                <a16:creationId xmlns:a16="http://schemas.microsoft.com/office/drawing/2014/main" id="{AC20D7FB-B501-39AD-5CF0-2034046039FA}"/>
              </a:ext>
            </a:extLst>
          </p:cNvPr>
          <p:cNvSpPr txBox="1"/>
          <p:nvPr/>
        </p:nvSpPr>
        <p:spPr>
          <a:xfrm>
            <a:off x="659234" y="674029"/>
            <a:ext cx="5677853"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conjunt (Corporació i Sector Públic), pel que fa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predominen els contractes de serveis, amb 338 adjudicacions que suposen el </a:t>
            </a:r>
            <a:r>
              <a:rPr lang="ca-ES" sz="1600" dirty="0">
                <a:solidFill>
                  <a:prstClr val="black"/>
                </a:solidFill>
                <a:latin typeface="Arial"/>
              </a:rPr>
              <a:t>57,1</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 de contractes adjudicats al llarg de 2025 seguit dels contractes de subministraments (</a:t>
            </a:r>
            <a:r>
              <a:rPr lang="ca-ES" sz="1600" dirty="0">
                <a:solidFill>
                  <a:prstClr val="black"/>
                </a:solidFill>
                <a:latin typeface="Arial"/>
              </a:rPr>
              <a:t>18,6</a:t>
            </a:r>
            <a:r>
              <a:rPr kumimoji="0" lang="ca-ES" sz="1600" b="0" i="0" u="none" strike="noStrike" kern="1200" cap="none" spc="0" normalizeH="0" baseline="0" noProof="0" dirty="0">
                <a:ln>
                  <a:noFill/>
                </a:ln>
                <a:solidFill>
                  <a:prstClr val="black"/>
                </a:solidFill>
                <a:effectLst/>
                <a:uLnTx/>
                <a:uFillTx/>
                <a:latin typeface="Arial"/>
                <a:ea typeface="+mn-ea"/>
                <a:cs typeface="+mn-cs"/>
              </a:rPr>
              <a:t>%), dels contractes privats (inclouen les subscripcions a revistes) amb </a:t>
            </a:r>
            <a:r>
              <a:rPr lang="ca-ES" sz="1600" dirty="0">
                <a:solidFill>
                  <a:prstClr val="black"/>
                </a:solidFill>
                <a:latin typeface="Arial"/>
              </a:rPr>
              <a:t>93</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a:t>
            </a:r>
            <a:r>
              <a:rPr lang="ca-ES" sz="1600" dirty="0">
                <a:solidFill>
                  <a:prstClr val="black"/>
                </a:solidFill>
                <a:latin typeface="Arial"/>
              </a:rPr>
              <a:t> (13,4</a:t>
            </a:r>
            <a:r>
              <a:rPr kumimoji="0" lang="ca-ES" sz="1600" b="0" i="0" u="none" strike="noStrike" kern="1200" cap="none" spc="0" normalizeH="0" baseline="0" noProof="0" dirty="0">
                <a:ln>
                  <a:noFill/>
                </a:ln>
                <a:solidFill>
                  <a:prstClr val="black"/>
                </a:solidFill>
                <a:effectLst/>
                <a:uLnTx/>
                <a:uFillTx/>
                <a:latin typeface="Arial"/>
                <a:ea typeface="+mn-ea"/>
                <a:cs typeface="+mn-cs"/>
              </a:rPr>
              <a:t>%) i dels contractes d’obres amb </a:t>
            </a:r>
            <a:r>
              <a:rPr lang="ca-ES" sz="1600" dirty="0">
                <a:solidFill>
                  <a:prstClr val="black"/>
                </a:solidFill>
                <a:latin typeface="Arial"/>
              </a:rPr>
              <a:t>72</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(10,4%).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3EC8F6B2-A6AB-3E83-E88F-2D403A841F80}"/>
              </a:ext>
            </a:extLst>
          </p:cNvPr>
          <p:cNvSpPr txBox="1"/>
          <p:nvPr/>
        </p:nvSpPr>
        <p:spPr>
          <a:xfrm>
            <a:off x="758080" y="6525269"/>
            <a:ext cx="557900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son els contractes de serveis els que suposen més import adjudicat, </a:t>
            </a:r>
            <a:r>
              <a:rPr lang="ca-ES" sz="1600" dirty="0">
                <a:solidFill>
                  <a:prstClr val="black"/>
                </a:solidFill>
                <a:latin typeface="Arial"/>
              </a:rPr>
              <a:t>el 45,1</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Els contractes d’obres suposen el 26,7% de l’import total adjudicat,</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els de subministraments el  25,8% i els contractes privats el 2,3%.</a:t>
            </a:r>
          </a:p>
        </p:txBody>
      </p:sp>
      <p:pic>
        <p:nvPicPr>
          <p:cNvPr id="6" name="Imatge 5">
            <a:extLst>
              <a:ext uri="{FF2B5EF4-FFF2-40B4-BE49-F238E27FC236}">
                <a16:creationId xmlns:a16="http://schemas.microsoft.com/office/drawing/2014/main" id="{2B39523B-44BF-0782-4B6D-F9A18DF89A01}"/>
              </a:ext>
            </a:extLst>
          </p:cNvPr>
          <p:cNvPicPr>
            <a:picLocks noChangeAspect="1"/>
          </p:cNvPicPr>
          <p:nvPr/>
        </p:nvPicPr>
        <p:blipFill>
          <a:blip r:embed="rId2"/>
          <a:stretch>
            <a:fillRect/>
          </a:stretch>
        </p:blipFill>
        <p:spPr>
          <a:xfrm>
            <a:off x="883697" y="2731443"/>
            <a:ext cx="5084505" cy="3249450"/>
          </a:xfrm>
          <a:prstGeom prst="rect">
            <a:avLst/>
          </a:prstGeom>
        </p:spPr>
      </p:pic>
      <p:pic>
        <p:nvPicPr>
          <p:cNvPr id="7" name="Imatge 6">
            <a:extLst>
              <a:ext uri="{FF2B5EF4-FFF2-40B4-BE49-F238E27FC236}">
                <a16:creationId xmlns:a16="http://schemas.microsoft.com/office/drawing/2014/main" id="{AF766C91-A116-87E5-B40D-482253E043EA}"/>
              </a:ext>
            </a:extLst>
          </p:cNvPr>
          <p:cNvPicPr>
            <a:picLocks noChangeAspect="1"/>
          </p:cNvPicPr>
          <p:nvPr/>
        </p:nvPicPr>
        <p:blipFill>
          <a:blip r:embed="rId3"/>
          <a:stretch>
            <a:fillRect/>
          </a:stretch>
        </p:blipFill>
        <p:spPr>
          <a:xfrm>
            <a:off x="883697" y="7782065"/>
            <a:ext cx="5078408" cy="3584759"/>
          </a:xfrm>
          <a:prstGeom prst="rect">
            <a:avLst/>
          </a:prstGeom>
        </p:spPr>
      </p:pic>
    </p:spTree>
    <p:extLst>
      <p:ext uri="{BB962C8B-B14F-4D97-AF65-F5344CB8AC3E}">
        <p14:creationId xmlns:p14="http://schemas.microsoft.com/office/powerpoint/2010/main" val="268741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FBB5A-7842-44B8-95F7-58DB25F763BA}"/>
              </a:ext>
            </a:extLst>
          </p:cNvPr>
          <p:cNvSpPr/>
          <p:nvPr/>
        </p:nvSpPr>
        <p:spPr>
          <a:xfrm>
            <a:off x="332656" y="534663"/>
            <a:ext cx="6192688" cy="338554"/>
          </a:xfrm>
          <a:prstGeom prst="rect">
            <a:avLst/>
          </a:prstGeom>
        </p:spPr>
        <p:txBody>
          <a:bodyPr wrap="square">
            <a:spAutoFit/>
          </a:bodyPr>
          <a:lstStyle/>
          <a:p>
            <a:pPr defTabSz="914400"/>
            <a:r>
              <a:rPr lang="ca-ES" sz="1600" b="1" dirty="0">
                <a:solidFill>
                  <a:srgbClr val="0000FF"/>
                </a:solidFill>
                <a:latin typeface="Arial"/>
              </a:rPr>
              <a:t>1.4. ADJUDICACIONS PER TIPUS DE PROCEDIMENT</a:t>
            </a:r>
          </a:p>
        </p:txBody>
      </p:sp>
      <p:sp>
        <p:nvSpPr>
          <p:cNvPr id="6" name="Contenidor de número de diapositiva 5">
            <a:extLst>
              <a:ext uri="{FF2B5EF4-FFF2-40B4-BE49-F238E27FC236}">
                <a16:creationId xmlns:a16="http://schemas.microsoft.com/office/drawing/2014/main" id="{4CB7CD76-2218-45AD-A2B4-879A8F13D10E}"/>
              </a:ext>
            </a:extLst>
          </p:cNvPr>
          <p:cNvSpPr>
            <a:spLocks noGrp="1"/>
          </p:cNvSpPr>
          <p:nvPr>
            <p:ph type="sldNum" sz="quarter" idx="12"/>
          </p:nvPr>
        </p:nvSpPr>
        <p:spPr>
          <a:xfrm>
            <a:off x="6080165" y="11542889"/>
            <a:ext cx="445177" cy="649111"/>
          </a:xfrm>
        </p:spPr>
        <p:txBody>
          <a:bodyPr/>
          <a:lstStyle/>
          <a:p>
            <a:fld id="{69A02D07-1340-466E-8F89-ABB91E672000}" type="slidenum">
              <a:rPr lang="ca-ES" b="1" smtClean="0">
                <a:solidFill>
                  <a:schemeClr val="tx1"/>
                </a:solidFill>
              </a:rPr>
              <a:t>21</a:t>
            </a:fld>
            <a:endParaRPr lang="ca-ES" b="1" dirty="0">
              <a:solidFill>
                <a:schemeClr val="tx1"/>
              </a:solidFill>
            </a:endParaRPr>
          </a:p>
        </p:txBody>
      </p:sp>
      <p:sp>
        <p:nvSpPr>
          <p:cNvPr id="15" name="QuadreDeText 14">
            <a:extLst>
              <a:ext uri="{FF2B5EF4-FFF2-40B4-BE49-F238E27FC236}">
                <a16:creationId xmlns:a16="http://schemas.microsoft.com/office/drawing/2014/main" id="{3BC52BE8-7D04-B6D5-B657-5AD76D3A7D54}"/>
              </a:ext>
            </a:extLst>
          </p:cNvPr>
          <p:cNvSpPr txBox="1"/>
          <p:nvPr/>
        </p:nvSpPr>
        <p:spPr>
          <a:xfrm>
            <a:off x="445664" y="10375761"/>
            <a:ext cx="6079675" cy="338554"/>
          </a:xfrm>
          <a:prstGeom prst="rect">
            <a:avLst/>
          </a:prstGeom>
          <a:noFill/>
        </p:spPr>
        <p:txBody>
          <a:bodyPr wrap="square" rtlCol="0">
            <a:spAutoFit/>
          </a:bodyPr>
          <a:lstStyle/>
          <a:p>
            <a:r>
              <a:rPr lang="ca-ES" sz="1600" dirty="0"/>
              <a:t>A continuació, es presenta el desglossament del sector públic</a:t>
            </a:r>
          </a:p>
        </p:txBody>
      </p:sp>
      <p:pic>
        <p:nvPicPr>
          <p:cNvPr id="5" name="Imatge 4">
            <a:extLst>
              <a:ext uri="{FF2B5EF4-FFF2-40B4-BE49-F238E27FC236}">
                <a16:creationId xmlns:a16="http://schemas.microsoft.com/office/drawing/2014/main" id="{EC4A8C71-5841-4D6F-9071-50EADE8ECE6D}"/>
              </a:ext>
            </a:extLst>
          </p:cNvPr>
          <p:cNvPicPr>
            <a:picLocks noChangeAspect="1"/>
          </p:cNvPicPr>
          <p:nvPr/>
        </p:nvPicPr>
        <p:blipFill>
          <a:blip r:embed="rId2"/>
          <a:stretch>
            <a:fillRect/>
          </a:stretch>
        </p:blipFill>
        <p:spPr>
          <a:xfrm>
            <a:off x="445664" y="1665154"/>
            <a:ext cx="5965296" cy="2420786"/>
          </a:xfrm>
          <a:prstGeom prst="rect">
            <a:avLst/>
          </a:prstGeom>
        </p:spPr>
      </p:pic>
      <p:pic>
        <p:nvPicPr>
          <p:cNvPr id="7" name="Imatge 6">
            <a:extLst>
              <a:ext uri="{FF2B5EF4-FFF2-40B4-BE49-F238E27FC236}">
                <a16:creationId xmlns:a16="http://schemas.microsoft.com/office/drawing/2014/main" id="{67DF88AC-2D7D-213D-74AE-D9C7F57B5746}"/>
              </a:ext>
            </a:extLst>
          </p:cNvPr>
          <p:cNvPicPr>
            <a:picLocks noChangeAspect="1"/>
          </p:cNvPicPr>
          <p:nvPr/>
        </p:nvPicPr>
        <p:blipFill>
          <a:blip r:embed="rId3"/>
          <a:stretch>
            <a:fillRect/>
          </a:stretch>
        </p:blipFill>
        <p:spPr>
          <a:xfrm>
            <a:off x="404962" y="4914514"/>
            <a:ext cx="6005998" cy="1317949"/>
          </a:xfrm>
          <a:prstGeom prst="rect">
            <a:avLst/>
          </a:prstGeom>
        </p:spPr>
      </p:pic>
      <p:pic>
        <p:nvPicPr>
          <p:cNvPr id="8" name="Imatge 7">
            <a:extLst>
              <a:ext uri="{FF2B5EF4-FFF2-40B4-BE49-F238E27FC236}">
                <a16:creationId xmlns:a16="http://schemas.microsoft.com/office/drawing/2014/main" id="{B542CBF3-CCAC-8D3D-D8A7-6598C44E1069}"/>
              </a:ext>
            </a:extLst>
          </p:cNvPr>
          <p:cNvPicPr>
            <a:picLocks noChangeAspect="1"/>
          </p:cNvPicPr>
          <p:nvPr/>
        </p:nvPicPr>
        <p:blipFill>
          <a:blip r:embed="rId4"/>
          <a:stretch>
            <a:fillRect/>
          </a:stretch>
        </p:blipFill>
        <p:spPr>
          <a:xfrm>
            <a:off x="445665" y="7089689"/>
            <a:ext cx="5965296" cy="1494313"/>
          </a:xfrm>
          <a:prstGeom prst="rect">
            <a:avLst/>
          </a:prstGeom>
        </p:spPr>
      </p:pic>
    </p:spTree>
    <p:extLst>
      <p:ext uri="{BB962C8B-B14F-4D97-AF65-F5344CB8AC3E}">
        <p14:creationId xmlns:p14="http://schemas.microsoft.com/office/powerpoint/2010/main" val="23749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1B52D70-5431-FC99-2BAB-F035988B387A}"/>
              </a:ext>
            </a:extLst>
          </p:cNvPr>
          <p:cNvSpPr>
            <a:spLocks noGrp="1"/>
          </p:cNvSpPr>
          <p:nvPr>
            <p:ph type="sldNum" sz="quarter" idx="12"/>
          </p:nvPr>
        </p:nvSpPr>
        <p:spPr/>
        <p:txBody>
          <a:bodyPr/>
          <a:lstStyle/>
          <a:p>
            <a:fld id="{69A02D07-1340-466E-8F89-ABB91E672000}" type="slidenum">
              <a:rPr lang="ca-ES" smtClean="0"/>
              <a:t>22</a:t>
            </a:fld>
            <a:endParaRPr lang="ca-ES"/>
          </a:p>
        </p:txBody>
      </p:sp>
      <p:pic>
        <p:nvPicPr>
          <p:cNvPr id="4" name="Imatge 3">
            <a:extLst>
              <a:ext uri="{FF2B5EF4-FFF2-40B4-BE49-F238E27FC236}">
                <a16:creationId xmlns:a16="http://schemas.microsoft.com/office/drawing/2014/main" id="{AE8446F9-9530-AE04-E04F-B200F550D1EC}"/>
              </a:ext>
            </a:extLst>
          </p:cNvPr>
          <p:cNvPicPr>
            <a:picLocks noChangeAspect="1"/>
          </p:cNvPicPr>
          <p:nvPr/>
        </p:nvPicPr>
        <p:blipFill>
          <a:blip r:embed="rId2"/>
          <a:stretch>
            <a:fillRect/>
          </a:stretch>
        </p:blipFill>
        <p:spPr>
          <a:xfrm>
            <a:off x="963475" y="606459"/>
            <a:ext cx="4931050" cy="11018277"/>
          </a:xfrm>
          <a:prstGeom prst="rect">
            <a:avLst/>
          </a:prstGeom>
        </p:spPr>
      </p:pic>
    </p:spTree>
    <p:extLst>
      <p:ext uri="{BB962C8B-B14F-4D97-AF65-F5344CB8AC3E}">
        <p14:creationId xmlns:p14="http://schemas.microsoft.com/office/powerpoint/2010/main" val="142973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6">
            <a:extLst>
              <a:ext uri="{FF2B5EF4-FFF2-40B4-BE49-F238E27FC236}">
                <a16:creationId xmlns:a16="http://schemas.microsoft.com/office/drawing/2014/main" id="{91406D18-F91B-4F40-90C2-609B7C92AED7}"/>
              </a:ext>
            </a:extLst>
          </p:cNvPr>
          <p:cNvSpPr txBox="1"/>
          <p:nvPr/>
        </p:nvSpPr>
        <p:spPr>
          <a:xfrm>
            <a:off x="601456" y="8304847"/>
            <a:ext cx="5817915" cy="1569660"/>
          </a:xfrm>
          <a:prstGeom prst="rect">
            <a:avLst/>
          </a:prstGeom>
          <a:noFill/>
        </p:spPr>
        <p:txBody>
          <a:bodyPr wrap="square" rtlCol="0">
            <a:spAutoFit/>
          </a:bodyPr>
          <a:lstStyle/>
          <a:p>
            <a:pPr algn="just" defTabSz="914400"/>
            <a:r>
              <a:rPr lang="ca-ES" sz="1600" dirty="0">
                <a:solidFill>
                  <a:prstClr val="black"/>
                </a:solidFill>
                <a:latin typeface="Arial"/>
              </a:rPr>
              <a:t>Pel que fa als </a:t>
            </a:r>
            <a:r>
              <a:rPr lang="ca-ES" sz="1600" u="sng" dirty="0">
                <a:solidFill>
                  <a:prstClr val="black"/>
                </a:solidFill>
                <a:latin typeface="Arial"/>
              </a:rPr>
              <a:t>imports</a:t>
            </a:r>
            <a:r>
              <a:rPr lang="ca-ES" sz="1600" dirty="0">
                <a:solidFill>
                  <a:prstClr val="black"/>
                </a:solidFill>
                <a:latin typeface="Arial"/>
              </a:rPr>
              <a:t> adjudicats, el corresponent als </a:t>
            </a:r>
            <a:r>
              <a:rPr lang="ca-ES" sz="1600" dirty="0">
                <a:solidFill>
                  <a:srgbClr val="0000FF"/>
                </a:solidFill>
                <a:latin typeface="Arial"/>
              </a:rPr>
              <a:t>procediments sense publicitat </a:t>
            </a:r>
            <a:r>
              <a:rPr lang="ca-ES" sz="1600" dirty="0">
                <a:solidFill>
                  <a:prstClr val="black"/>
                </a:solidFill>
                <a:latin typeface="Arial"/>
              </a:rPr>
              <a:t>ha suposat el 7</a:t>
            </a:r>
            <a:r>
              <a:rPr lang="ca-ES" sz="1600" dirty="0">
                <a:latin typeface="Arial"/>
              </a:rPr>
              <a:t>% </a:t>
            </a:r>
            <a:r>
              <a:rPr lang="ca-ES" sz="1600" dirty="0">
                <a:solidFill>
                  <a:prstClr val="black"/>
                </a:solidFill>
                <a:latin typeface="Arial"/>
              </a:rPr>
              <a:t>de l’import total adjudicat en 2025 (8,9 M€). </a:t>
            </a:r>
          </a:p>
          <a:p>
            <a:pPr algn="just" defTabSz="914400"/>
            <a:r>
              <a:rPr lang="ca-ES" sz="1600" dirty="0">
                <a:solidFill>
                  <a:prstClr val="black"/>
                </a:solidFill>
                <a:latin typeface="Arial"/>
              </a:rPr>
              <a:t>Pel que fa als </a:t>
            </a:r>
            <a:r>
              <a:rPr lang="ca-ES" sz="1600" dirty="0">
                <a:solidFill>
                  <a:srgbClr val="0000FF"/>
                </a:solidFill>
                <a:latin typeface="Arial"/>
              </a:rPr>
              <a:t>procediments oberts</a:t>
            </a:r>
            <a:r>
              <a:rPr lang="ca-ES" sz="1600" dirty="0">
                <a:solidFill>
                  <a:prstClr val="black"/>
                </a:solidFill>
                <a:latin typeface="Arial"/>
              </a:rPr>
              <a:t>, que suposen el 93% (109,8,8 M€), el 91,8% correspon a les adjudicacions de les àrees de la corporació i el 8,2% al sector públic.</a:t>
            </a:r>
            <a:endParaRPr lang="ca-ES" sz="1600" b="1" dirty="0">
              <a:solidFill>
                <a:srgbClr val="0000FF"/>
              </a:solidFill>
              <a:latin typeface="Arial"/>
            </a:endParaRPr>
          </a:p>
        </p:txBody>
      </p:sp>
      <p:sp>
        <p:nvSpPr>
          <p:cNvPr id="2" name="Contenidor de número de diapositiva 1">
            <a:extLst>
              <a:ext uri="{FF2B5EF4-FFF2-40B4-BE49-F238E27FC236}">
                <a16:creationId xmlns:a16="http://schemas.microsoft.com/office/drawing/2014/main" id="{4529E729-E8CF-4597-B2D5-F895E240572E}"/>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23</a:t>
            </a:fld>
            <a:endParaRPr lang="ca-ES" b="1" dirty="0">
              <a:solidFill>
                <a:schemeClr val="tx1"/>
              </a:solidFill>
            </a:endParaRPr>
          </a:p>
        </p:txBody>
      </p:sp>
      <p:sp>
        <p:nvSpPr>
          <p:cNvPr id="9" name="QuadreDeText 8">
            <a:extLst>
              <a:ext uri="{FF2B5EF4-FFF2-40B4-BE49-F238E27FC236}">
                <a16:creationId xmlns:a16="http://schemas.microsoft.com/office/drawing/2014/main" id="{0AB99449-3A93-F08C-3191-40581023D75E}"/>
              </a:ext>
            </a:extLst>
          </p:cNvPr>
          <p:cNvSpPr txBox="1"/>
          <p:nvPr/>
        </p:nvSpPr>
        <p:spPr>
          <a:xfrm>
            <a:off x="590504" y="5750302"/>
            <a:ext cx="5817915"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la vista d’aquestes dades s’observa,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que les adjudicacions per </a:t>
            </a:r>
            <a:r>
              <a:rPr lang="ca-ES" sz="1600" dirty="0">
                <a:solidFill>
                  <a:srgbClr val="0000FF"/>
                </a:solidFill>
                <a:latin typeface="Arial" panose="020B0604020202020204" pitchFamily="34" charset="0"/>
                <a:cs typeface="Arial" panose="020B0604020202020204" pitchFamily="34" charset="0"/>
              </a:rPr>
              <a:t>procediments sense publicitat </a:t>
            </a:r>
            <a:r>
              <a:rPr lang="ca-ES" sz="1600" dirty="0">
                <a:latin typeface="Arial" panose="020B0604020202020204" pitchFamily="34" charset="0"/>
                <a:cs typeface="Arial" panose="020B0604020202020204" pitchFamily="34" charset="0"/>
              </a:rPr>
              <a:t>suposen el 18% (125 adjudicacions). D’aquestes adjudicacions el 90,4% corresponen a la corporació i el 9,6% al sector públic.</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Pel que fa als </a:t>
            </a:r>
            <a:r>
              <a:rPr lang="ca-ES" sz="1600" dirty="0">
                <a:solidFill>
                  <a:srgbClr val="0000FF"/>
                </a:solidFill>
                <a:latin typeface="Arial" panose="020B0604020202020204" pitchFamily="34" charset="0"/>
                <a:cs typeface="Arial" panose="020B0604020202020204" pitchFamily="34" charset="0"/>
              </a:rPr>
              <a:t>procediments oberts</a:t>
            </a:r>
            <a:r>
              <a:rPr lang="ca-ES" sz="1600" dirty="0">
                <a:latin typeface="Arial" panose="020B0604020202020204" pitchFamily="34" charset="0"/>
                <a:cs typeface="Arial" panose="020B0604020202020204" pitchFamily="34" charset="0"/>
              </a:rPr>
              <a:t>, que suposen el 93% (567 adjudicacions), el 84,5% correspon a les adjudicacions de les àrees de la corporació i el 15,5% a les del sector públic.</a:t>
            </a:r>
          </a:p>
          <a:p>
            <a:endParaRPr lang="ca-ES" sz="1600" u="sng" dirty="0">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CEBC06AC-B34E-6257-3F68-820679393A1D}"/>
              </a:ext>
            </a:extLst>
          </p:cNvPr>
          <p:cNvSpPr txBox="1"/>
          <p:nvPr/>
        </p:nvSpPr>
        <p:spPr>
          <a:xfrm>
            <a:off x="568598" y="703514"/>
            <a:ext cx="586172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taula </a:t>
            </a:r>
            <a:r>
              <a:rPr lang="ca-ES" sz="1600" dirty="0">
                <a:solidFill>
                  <a:prstClr val="black"/>
                </a:solidFill>
                <a:latin typeface="Arial"/>
              </a:rPr>
              <a:t>següent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mostra</a:t>
            </a:r>
            <a:r>
              <a:rPr kumimoji="0" lang="ca-ES" sz="1600" b="0" i="0" u="none" strike="noStrike" kern="1200" cap="none" spc="0" normalizeH="0" baseline="0" noProof="0" dirty="0">
                <a:ln>
                  <a:noFill/>
                </a:ln>
                <a:solidFill>
                  <a:prstClr val="black"/>
                </a:solidFill>
                <a:effectLst/>
                <a:uLnTx/>
                <a:uFillTx/>
                <a:latin typeface="Arial"/>
                <a:ea typeface="+mn-ea"/>
                <a:cs typeface="+mn-cs"/>
              </a:rPr>
              <a:t> les adjudicacions de la Diputació de Barcelona (</a:t>
            </a:r>
            <a:r>
              <a:rPr lang="ca-ES" sz="1600" dirty="0">
                <a:solidFill>
                  <a:prstClr val="black"/>
                </a:solidFill>
                <a:latin typeface="Arial"/>
              </a:rPr>
              <a:t>Corporació</a:t>
            </a:r>
            <a:r>
              <a:rPr kumimoji="0" lang="ca-ES" sz="1600" b="0" i="0" u="none" strike="noStrike" kern="1200" cap="none" spc="0" normalizeH="0" baseline="0" noProof="0" dirty="0">
                <a:ln>
                  <a:noFill/>
                </a:ln>
                <a:solidFill>
                  <a:prstClr val="black"/>
                </a:solidFill>
                <a:effectLst/>
                <a:uLnTx/>
                <a:uFillTx/>
                <a:latin typeface="Arial"/>
                <a:ea typeface="+mn-ea"/>
                <a:cs typeface="+mn-cs"/>
              </a:rPr>
              <a:t> i Sector Públic), realitzades al llarg de 2025, segons el procediment d’adjudicació, diferenciant entre els procediments sense publicitat i amb publicitat. </a:t>
            </a:r>
          </a:p>
        </p:txBody>
      </p:sp>
      <p:pic>
        <p:nvPicPr>
          <p:cNvPr id="4" name="Imatge 3">
            <a:extLst>
              <a:ext uri="{FF2B5EF4-FFF2-40B4-BE49-F238E27FC236}">
                <a16:creationId xmlns:a16="http://schemas.microsoft.com/office/drawing/2014/main" id="{4149F753-AA89-E29A-36DE-F37BD2378C05}"/>
              </a:ext>
            </a:extLst>
          </p:cNvPr>
          <p:cNvPicPr>
            <a:picLocks noChangeAspect="1"/>
          </p:cNvPicPr>
          <p:nvPr/>
        </p:nvPicPr>
        <p:blipFill>
          <a:blip r:embed="rId3"/>
          <a:stretch>
            <a:fillRect/>
          </a:stretch>
        </p:blipFill>
        <p:spPr>
          <a:xfrm>
            <a:off x="668564" y="2270870"/>
            <a:ext cx="5761762" cy="727437"/>
          </a:xfrm>
          <a:prstGeom prst="rect">
            <a:avLst/>
          </a:prstGeom>
        </p:spPr>
      </p:pic>
      <p:pic>
        <p:nvPicPr>
          <p:cNvPr id="11" name="Imatge 10">
            <a:extLst>
              <a:ext uri="{FF2B5EF4-FFF2-40B4-BE49-F238E27FC236}">
                <a16:creationId xmlns:a16="http://schemas.microsoft.com/office/drawing/2014/main" id="{907116F6-810B-F7F0-85CA-FD9461EE97F5}"/>
              </a:ext>
            </a:extLst>
          </p:cNvPr>
          <p:cNvPicPr>
            <a:picLocks noChangeAspect="1"/>
          </p:cNvPicPr>
          <p:nvPr/>
        </p:nvPicPr>
        <p:blipFill>
          <a:blip r:embed="rId4"/>
          <a:stretch>
            <a:fillRect/>
          </a:stretch>
        </p:blipFill>
        <p:spPr>
          <a:xfrm>
            <a:off x="258506" y="3482506"/>
            <a:ext cx="3661834" cy="1595486"/>
          </a:xfrm>
          <a:prstGeom prst="rect">
            <a:avLst/>
          </a:prstGeom>
        </p:spPr>
      </p:pic>
      <p:pic>
        <p:nvPicPr>
          <p:cNvPr id="12" name="Imatge 11">
            <a:extLst>
              <a:ext uri="{FF2B5EF4-FFF2-40B4-BE49-F238E27FC236}">
                <a16:creationId xmlns:a16="http://schemas.microsoft.com/office/drawing/2014/main" id="{1BC3B754-EB95-D22F-7A75-85E559108E11}"/>
              </a:ext>
            </a:extLst>
          </p:cNvPr>
          <p:cNvPicPr>
            <a:picLocks noChangeAspect="1"/>
          </p:cNvPicPr>
          <p:nvPr/>
        </p:nvPicPr>
        <p:blipFill>
          <a:blip r:embed="rId5"/>
          <a:stretch>
            <a:fillRect/>
          </a:stretch>
        </p:blipFill>
        <p:spPr>
          <a:xfrm>
            <a:off x="2855817" y="3482506"/>
            <a:ext cx="4002183" cy="1850177"/>
          </a:xfrm>
          <a:prstGeom prst="rect">
            <a:avLst/>
          </a:prstGeom>
        </p:spPr>
      </p:pic>
    </p:spTree>
    <p:extLst>
      <p:ext uri="{BB962C8B-B14F-4D97-AF65-F5344CB8AC3E}">
        <p14:creationId xmlns:p14="http://schemas.microsoft.com/office/powerpoint/2010/main" val="1357186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0D6DE0DF-6599-436C-8CD5-C39878B555A0}"/>
              </a:ext>
            </a:extLst>
          </p:cNvPr>
          <p:cNvSpPr txBox="1"/>
          <p:nvPr/>
        </p:nvSpPr>
        <p:spPr>
          <a:xfrm>
            <a:off x="572039" y="601687"/>
            <a:ext cx="5814473" cy="2800767"/>
          </a:xfrm>
          <a:prstGeom prst="rect">
            <a:avLst/>
          </a:prstGeom>
          <a:noFill/>
        </p:spPr>
        <p:txBody>
          <a:bodyPr wrap="square" rtlCol="0">
            <a:spAutoFit/>
          </a:bodyPr>
          <a:lstStyle/>
          <a:p>
            <a:pPr algn="just" defTabSz="914400"/>
            <a:r>
              <a:rPr lang="ca-ES" sz="1600" dirty="0">
                <a:solidFill>
                  <a:prstClr val="black"/>
                </a:solidFill>
                <a:latin typeface="Arial"/>
              </a:rPr>
              <a:t>En analitzar el </a:t>
            </a:r>
            <a:r>
              <a:rPr lang="ca-ES" sz="1600" u="sng" dirty="0">
                <a:solidFill>
                  <a:prstClr val="black"/>
                </a:solidFill>
                <a:latin typeface="Arial"/>
              </a:rPr>
              <a:t>nombre d’adjudicacions</a:t>
            </a:r>
            <a:r>
              <a:rPr lang="ca-ES" sz="1600" dirty="0">
                <a:solidFill>
                  <a:prstClr val="black"/>
                </a:solidFill>
                <a:latin typeface="Arial"/>
              </a:rPr>
              <a:t> i atenent el procediment utilitzat, s’observa que el més emprat és el procediment obert ordinari, amb 261 adjudicacions (37,7%). Després estan el procediment simplificat amb 209 adjudicacions (30,2%), el procediment simplificat sumari amb 82 adjudicacions (11,8%) i la contractació centralitzada amb 15 adjudicacions (2,2%).</a:t>
            </a:r>
          </a:p>
          <a:p>
            <a:pPr algn="just" defTabSz="914400"/>
            <a:r>
              <a:rPr lang="ca-ES" sz="1600" dirty="0">
                <a:solidFill>
                  <a:prstClr val="black"/>
                </a:solidFill>
                <a:latin typeface="Arial"/>
              </a:rPr>
              <a:t>Pel que fa al les adjudicacions per procediments sense publicitat, aquestes han estat 125 (18,1%) i són, majoritàriament, adjudicacions directes conseqüència de les subscripcions a revistes.</a:t>
            </a:r>
          </a:p>
        </p:txBody>
      </p:sp>
      <p:sp>
        <p:nvSpPr>
          <p:cNvPr id="9" name="Contenidor de número de diapositiva 8">
            <a:extLst>
              <a:ext uri="{FF2B5EF4-FFF2-40B4-BE49-F238E27FC236}">
                <a16:creationId xmlns:a16="http://schemas.microsoft.com/office/drawing/2014/main" id="{A5FCE150-918F-4DC7-A9BC-D1BB7C68ADFA}"/>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24</a:t>
            </a:fld>
            <a:endParaRPr lang="ca-ES" b="1">
              <a:solidFill>
                <a:schemeClr val="tx1"/>
              </a:solidFill>
            </a:endParaRPr>
          </a:p>
        </p:txBody>
      </p:sp>
      <p:pic>
        <p:nvPicPr>
          <p:cNvPr id="3" name="Imatge 2">
            <a:extLst>
              <a:ext uri="{FF2B5EF4-FFF2-40B4-BE49-F238E27FC236}">
                <a16:creationId xmlns:a16="http://schemas.microsoft.com/office/drawing/2014/main" id="{FAF29591-447E-A544-C854-DB49C58006C4}"/>
              </a:ext>
            </a:extLst>
          </p:cNvPr>
          <p:cNvPicPr>
            <a:picLocks noChangeAspect="1"/>
          </p:cNvPicPr>
          <p:nvPr/>
        </p:nvPicPr>
        <p:blipFill>
          <a:blip r:embed="rId2"/>
          <a:stretch>
            <a:fillRect/>
          </a:stretch>
        </p:blipFill>
        <p:spPr>
          <a:xfrm>
            <a:off x="786892" y="3526179"/>
            <a:ext cx="5499069" cy="3664014"/>
          </a:xfrm>
          <a:prstGeom prst="rect">
            <a:avLst/>
          </a:prstGeom>
        </p:spPr>
      </p:pic>
      <p:pic>
        <p:nvPicPr>
          <p:cNvPr id="7" name="Imatge 6">
            <a:extLst>
              <a:ext uri="{FF2B5EF4-FFF2-40B4-BE49-F238E27FC236}">
                <a16:creationId xmlns:a16="http://schemas.microsoft.com/office/drawing/2014/main" id="{E7E2C0BF-0232-0184-22A3-1D24030328E8}"/>
              </a:ext>
            </a:extLst>
          </p:cNvPr>
          <p:cNvPicPr>
            <a:picLocks noChangeAspect="1"/>
          </p:cNvPicPr>
          <p:nvPr/>
        </p:nvPicPr>
        <p:blipFill>
          <a:blip r:embed="rId3"/>
          <a:stretch>
            <a:fillRect/>
          </a:stretch>
        </p:blipFill>
        <p:spPr>
          <a:xfrm>
            <a:off x="1350818" y="7346473"/>
            <a:ext cx="4779817" cy="4152395"/>
          </a:xfrm>
          <a:prstGeom prst="rect">
            <a:avLst/>
          </a:prstGeom>
        </p:spPr>
      </p:pic>
    </p:spTree>
    <p:extLst>
      <p:ext uri="{BB962C8B-B14F-4D97-AF65-F5344CB8AC3E}">
        <p14:creationId xmlns:p14="http://schemas.microsoft.com/office/powerpoint/2010/main" val="3897573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C75DB9A-B4D2-95CC-C2E1-47A5D84C106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25</a:t>
            </a:fld>
            <a:endParaRPr lang="ca-ES" b="1" dirty="0">
              <a:solidFill>
                <a:schemeClr val="tx1"/>
              </a:solidFill>
            </a:endParaRPr>
          </a:p>
        </p:txBody>
      </p:sp>
      <p:sp>
        <p:nvSpPr>
          <p:cNvPr id="8" name="3 Rectángulo">
            <a:extLst>
              <a:ext uri="{FF2B5EF4-FFF2-40B4-BE49-F238E27FC236}">
                <a16:creationId xmlns:a16="http://schemas.microsoft.com/office/drawing/2014/main" id="{8E46ECCE-050C-4C54-870D-F9C6E929028D}"/>
              </a:ext>
            </a:extLst>
          </p:cNvPr>
          <p:cNvSpPr/>
          <p:nvPr/>
        </p:nvSpPr>
        <p:spPr>
          <a:xfrm>
            <a:off x="470430" y="621037"/>
            <a:ext cx="5917140" cy="4031873"/>
          </a:xfrm>
          <a:prstGeom prst="rect">
            <a:avLst/>
          </a:prstGeom>
        </p:spPr>
        <p:txBody>
          <a:bodyPr wrap="square">
            <a:spAutoFit/>
          </a:bodyPr>
          <a:lstStyle/>
          <a:p>
            <a:pPr algn="just" defTabSz="914400"/>
            <a:r>
              <a:rPr lang="ca-ES" sz="1600" dirty="0">
                <a:solidFill>
                  <a:prstClr val="black"/>
                </a:solidFill>
                <a:latin typeface="Arial"/>
              </a:rPr>
              <a:t>Pel que fa a </a:t>
            </a:r>
            <a:r>
              <a:rPr lang="ca-ES" sz="1600" u="sng" dirty="0">
                <a:solidFill>
                  <a:prstClr val="black"/>
                </a:solidFill>
                <a:latin typeface="Arial"/>
              </a:rPr>
              <a:t>l’import</a:t>
            </a:r>
            <a:r>
              <a:rPr lang="ca-ES" sz="1600" dirty="0">
                <a:solidFill>
                  <a:prstClr val="black"/>
                </a:solidFill>
                <a:latin typeface="Arial"/>
              </a:rPr>
              <a:t>, el Procediment Obert Ordinari ha suposat l’adjudicació d’un total de 84,9 M d’euros, el que representa el 77,6% de l’import total adjudicat.</a:t>
            </a:r>
          </a:p>
          <a:p>
            <a:pPr algn="just" defTabSz="914400"/>
            <a:r>
              <a:rPr lang="ca-ES" sz="1600" dirty="0">
                <a:solidFill>
                  <a:prstClr val="black"/>
                </a:solidFill>
                <a:latin typeface="Arial"/>
              </a:rPr>
              <a:t>Després es situa el Procediment Obert Simplificat, amb 21,8 M d’euros (19,9%). El Simplificat-Sumari només ha suposat el 1,9% de l’import adjudicat per procediment obert en aquest període i la Contractació Centralitzada el 0,9%.</a:t>
            </a:r>
          </a:p>
          <a:p>
            <a:pPr algn="just" defTabSz="914400"/>
            <a:r>
              <a:rPr lang="ca-ES" sz="1600" dirty="0">
                <a:solidFill>
                  <a:prstClr val="black"/>
                </a:solidFill>
                <a:latin typeface="Arial"/>
              </a:rPr>
              <a:t>Destaquen, pel seu import, dos expedients que corresponen a la subscripció de llicències Microsoft (14,6M€) i al servei de notificació administrativa a la Diputació de Barcelona i a l’ORGT (14,2M€), que suposen el 24,2% de l’import total adjudicat.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L’import de les adjudicacions per procediments sense publicitat amb 8,9 M d’euros, representa el 7,5% sobre l’import total adjudicat en aquest període.</a:t>
            </a:r>
          </a:p>
        </p:txBody>
      </p:sp>
      <p:pic>
        <p:nvPicPr>
          <p:cNvPr id="4" name="Imatge 3">
            <a:extLst>
              <a:ext uri="{FF2B5EF4-FFF2-40B4-BE49-F238E27FC236}">
                <a16:creationId xmlns:a16="http://schemas.microsoft.com/office/drawing/2014/main" id="{C61BA17C-14CE-4038-6431-7042F17A5B54}"/>
              </a:ext>
            </a:extLst>
          </p:cNvPr>
          <p:cNvPicPr>
            <a:picLocks noChangeAspect="1"/>
          </p:cNvPicPr>
          <p:nvPr/>
        </p:nvPicPr>
        <p:blipFill>
          <a:blip r:embed="rId2"/>
          <a:stretch>
            <a:fillRect/>
          </a:stretch>
        </p:blipFill>
        <p:spPr>
          <a:xfrm>
            <a:off x="109348" y="4516582"/>
            <a:ext cx="6545418" cy="3317253"/>
          </a:xfrm>
          <a:prstGeom prst="rect">
            <a:avLst/>
          </a:prstGeom>
        </p:spPr>
      </p:pic>
      <p:pic>
        <p:nvPicPr>
          <p:cNvPr id="5" name="Imatge 4">
            <a:extLst>
              <a:ext uri="{FF2B5EF4-FFF2-40B4-BE49-F238E27FC236}">
                <a16:creationId xmlns:a16="http://schemas.microsoft.com/office/drawing/2014/main" id="{CF9EBD14-D155-6491-9CD4-7C3BA3DAB3B6}"/>
              </a:ext>
            </a:extLst>
          </p:cNvPr>
          <p:cNvPicPr>
            <a:picLocks noChangeAspect="1"/>
          </p:cNvPicPr>
          <p:nvPr/>
        </p:nvPicPr>
        <p:blipFill>
          <a:blip r:embed="rId3"/>
          <a:stretch>
            <a:fillRect/>
          </a:stretch>
        </p:blipFill>
        <p:spPr>
          <a:xfrm>
            <a:off x="870521" y="8255452"/>
            <a:ext cx="5116957" cy="3369284"/>
          </a:xfrm>
          <a:prstGeom prst="rect">
            <a:avLst/>
          </a:prstGeom>
        </p:spPr>
      </p:pic>
    </p:spTree>
    <p:extLst>
      <p:ext uri="{BB962C8B-B14F-4D97-AF65-F5344CB8AC3E}">
        <p14:creationId xmlns:p14="http://schemas.microsoft.com/office/powerpoint/2010/main" val="200348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2C33100-0E38-DE7C-AE2F-E778F56FB051}"/>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E2F96F4-1D0C-6DFE-8574-EC0F466FFA4D}"/>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23BC38D8-8FA0-FAAA-3B2D-F10E163EF793}"/>
              </a:ext>
            </a:extLst>
          </p:cNvPr>
          <p:cNvSpPr txBox="1"/>
          <p:nvPr/>
        </p:nvSpPr>
        <p:spPr>
          <a:xfrm>
            <a:off x="935492" y="6096000"/>
            <a:ext cx="49870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CONTRACTACIÓ MENOR</a:t>
            </a:r>
          </a:p>
        </p:txBody>
      </p:sp>
    </p:spTree>
    <p:extLst>
      <p:ext uri="{BB962C8B-B14F-4D97-AF65-F5344CB8AC3E}">
        <p14:creationId xmlns:p14="http://schemas.microsoft.com/office/powerpoint/2010/main" val="1988574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797C276-22DB-489A-8E99-21EE11ECC772}"/>
              </a:ext>
            </a:extLst>
          </p:cNvPr>
          <p:cNvSpPr txBox="1"/>
          <p:nvPr/>
        </p:nvSpPr>
        <p:spPr>
          <a:xfrm>
            <a:off x="421054" y="510763"/>
            <a:ext cx="6015886" cy="3046988"/>
          </a:xfrm>
          <a:prstGeom prst="rect">
            <a:avLst/>
          </a:prstGeom>
          <a:noFill/>
        </p:spPr>
        <p:txBody>
          <a:bodyPr wrap="square" rtlCol="0">
            <a:spAutoFit/>
          </a:bodyPr>
          <a:lstStyle/>
          <a:p>
            <a:pPr defTabSz="914400"/>
            <a:r>
              <a:rPr lang="ca-ES" sz="1600" b="1" dirty="0">
                <a:solidFill>
                  <a:srgbClr val="0000FF"/>
                </a:solidFill>
                <a:latin typeface="Arial"/>
              </a:rPr>
              <a:t>2. CONTRACTACIÓ MENOR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a:t>
            </a:r>
            <a:r>
              <a:rPr kumimoji="0" lang="ca-ES" sz="1600" b="1" i="1" u="none" strike="noStrike" kern="1200" cap="none" spc="0" normalizeH="0" baseline="0" noProof="0" dirty="0">
                <a:ln>
                  <a:noFill/>
                </a:ln>
                <a:solidFill>
                  <a:srgbClr val="0000FF"/>
                </a:solidFill>
                <a:effectLst/>
                <a:uLnTx/>
                <a:uFillTx/>
                <a:latin typeface="Arial"/>
                <a:ea typeface="+mn-ea"/>
                <a:cs typeface="+mn-cs"/>
              </a:rPr>
              <a:t>(Àrees de la Corporació)</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panose="020B0604020202020204" pitchFamily="34" charset="0"/>
                <a:cs typeface="Arial" panose="020B0604020202020204" pitchFamily="34" charset="0"/>
              </a:rPr>
              <a:t>Aquest apartat només fa referència a la contractació menor de les diferents àrees de la corporació al no disposar de les dades de la contractació menor de les entitats del sector públic aquí considerades.</a:t>
            </a:r>
          </a:p>
          <a:p>
            <a:pPr algn="just" defTabSz="914400"/>
            <a:r>
              <a:rPr lang="ca-ES" sz="1600" dirty="0">
                <a:solidFill>
                  <a:prstClr val="black"/>
                </a:solidFill>
                <a:latin typeface="Arial" panose="020B0604020202020204" pitchFamily="34" charset="0"/>
                <a:cs typeface="Arial" panose="020B0604020202020204" pitchFamily="34" charset="0"/>
              </a:rPr>
              <a:t>La informació de la contractació menor de la corporació la proporciona la Intervenció General.</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Al llarg de 2025 s’ha comptabilitzat un total de </a:t>
            </a:r>
            <a:r>
              <a:rPr lang="ca-ES" sz="1600" b="1" dirty="0">
                <a:solidFill>
                  <a:srgbClr val="0000FF"/>
                </a:solidFill>
                <a:latin typeface="Arial" panose="020B0604020202020204" pitchFamily="34" charset="0"/>
                <a:cs typeface="Arial" panose="020B0604020202020204" pitchFamily="34" charset="0"/>
              </a:rPr>
              <a:t>17.000 </a:t>
            </a:r>
            <a:r>
              <a:rPr lang="ca-ES" sz="1600" dirty="0">
                <a:solidFill>
                  <a:prstClr val="black"/>
                </a:solidFill>
                <a:latin typeface="Arial" panose="020B0604020202020204" pitchFamily="34" charset="0"/>
                <a:cs typeface="Arial" panose="020B0604020202020204" pitchFamily="34" charset="0"/>
              </a:rPr>
              <a:t>contractes menors per un import total de </a:t>
            </a:r>
            <a:r>
              <a:rPr lang="ca-ES" sz="1600" b="1" dirty="0">
                <a:solidFill>
                  <a:srgbClr val="0000FF"/>
                </a:solidFill>
                <a:latin typeface="Arial" panose="020B0604020202020204" pitchFamily="34" charset="0"/>
                <a:cs typeface="Arial" panose="020B0604020202020204" pitchFamily="34" charset="0"/>
              </a:rPr>
              <a:t>25.299.718,11€</a:t>
            </a:r>
            <a:r>
              <a:rPr lang="ca-ES" sz="1600" dirty="0">
                <a:solidFill>
                  <a:prstClr val="black"/>
                </a:solidFill>
                <a:latin typeface="Arial" panose="020B0604020202020204" pitchFamily="34" charset="0"/>
                <a:cs typeface="Arial" panose="020B0604020202020204" pitchFamily="34" charset="0"/>
              </a:rPr>
              <a:t>.</a:t>
            </a:r>
            <a:endParaRPr lang="ca-ES" sz="1600" dirty="0">
              <a:solidFill>
                <a:srgbClr val="0000FF"/>
              </a:solidFill>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905810A9-4EB8-486B-9481-71487B14F48D}"/>
              </a:ext>
            </a:extLst>
          </p:cNvPr>
          <p:cNvSpPr txBox="1"/>
          <p:nvPr/>
        </p:nvSpPr>
        <p:spPr>
          <a:xfrm rot="10800000" flipV="1">
            <a:off x="421055" y="4850813"/>
            <a:ext cx="6015885" cy="1569660"/>
          </a:xfrm>
          <a:prstGeom prst="rect">
            <a:avLst/>
          </a:prstGeom>
          <a:noFill/>
        </p:spPr>
        <p:txBody>
          <a:bodyPr wrap="square" rtlCol="0">
            <a:spAutoFit/>
          </a:bodyPr>
          <a:lstStyle/>
          <a:p>
            <a:pPr algn="just" defTabSz="914400"/>
            <a:r>
              <a:rPr lang="ca-ES" sz="1600" dirty="0">
                <a:solidFill>
                  <a:prstClr val="black"/>
                </a:solidFill>
                <a:latin typeface="Arial"/>
              </a:rPr>
              <a:t>En afegir a la contractació menor la resta d’adjudicacions efectuades al llarg de 2025, és a dir, la contractació ordinària, el total contractat ha estat de </a:t>
            </a:r>
            <a:r>
              <a:rPr lang="ca-ES" sz="1600" b="1" dirty="0">
                <a:solidFill>
                  <a:srgbClr val="0000FF"/>
                </a:solidFill>
                <a:latin typeface="Arial"/>
              </a:rPr>
              <a:t>134.709.082,13€.</a:t>
            </a:r>
          </a:p>
          <a:p>
            <a:pPr algn="just" defTabSz="914400"/>
            <a:endParaRPr lang="ca-ES" sz="1600" b="1" dirty="0">
              <a:solidFill>
                <a:prstClr val="black"/>
              </a:solidFill>
              <a:latin typeface="Arial"/>
            </a:endParaRPr>
          </a:p>
          <a:p>
            <a:pPr algn="just" defTabSz="914400"/>
            <a:r>
              <a:rPr lang="ca-ES" sz="1600" dirty="0">
                <a:solidFill>
                  <a:prstClr val="black"/>
                </a:solidFill>
                <a:latin typeface="Arial"/>
              </a:rPr>
              <a:t>La contractació menor de la corporació representa el </a:t>
            </a:r>
            <a:r>
              <a:rPr lang="ca-ES" sz="1600" b="1" dirty="0">
                <a:solidFill>
                  <a:srgbClr val="0000FF"/>
                </a:solidFill>
                <a:latin typeface="Arial"/>
              </a:rPr>
              <a:t>19% </a:t>
            </a:r>
            <a:r>
              <a:rPr lang="ca-ES" sz="1600" dirty="0">
                <a:solidFill>
                  <a:prstClr val="black"/>
                </a:solidFill>
                <a:latin typeface="Arial"/>
              </a:rPr>
              <a:t>d’aquest import total contractat.</a:t>
            </a:r>
          </a:p>
        </p:txBody>
      </p:sp>
      <p:sp>
        <p:nvSpPr>
          <p:cNvPr id="7" name="Contenidor de número de diapositiva 6">
            <a:extLst>
              <a:ext uri="{FF2B5EF4-FFF2-40B4-BE49-F238E27FC236}">
                <a16:creationId xmlns:a16="http://schemas.microsoft.com/office/drawing/2014/main" id="{35A09866-A6E6-41FD-BCA5-1F1C259482F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27</a:t>
            </a:fld>
            <a:endParaRPr lang="ca-ES" b="1">
              <a:solidFill>
                <a:schemeClr val="tx1"/>
              </a:solidFill>
            </a:endParaRPr>
          </a:p>
        </p:txBody>
      </p:sp>
      <p:pic>
        <p:nvPicPr>
          <p:cNvPr id="5" name="Imatge 4">
            <a:extLst>
              <a:ext uri="{FF2B5EF4-FFF2-40B4-BE49-F238E27FC236}">
                <a16:creationId xmlns:a16="http://schemas.microsoft.com/office/drawing/2014/main" id="{169BCD00-9A33-9663-AE76-45767B329067}"/>
              </a:ext>
            </a:extLst>
          </p:cNvPr>
          <p:cNvPicPr>
            <a:picLocks noChangeAspect="1"/>
          </p:cNvPicPr>
          <p:nvPr/>
        </p:nvPicPr>
        <p:blipFill>
          <a:blip r:embed="rId2"/>
          <a:stretch>
            <a:fillRect/>
          </a:stretch>
        </p:blipFill>
        <p:spPr>
          <a:xfrm>
            <a:off x="1545750" y="3835749"/>
            <a:ext cx="3766500" cy="736250"/>
          </a:xfrm>
          <a:prstGeom prst="rect">
            <a:avLst/>
          </a:prstGeom>
        </p:spPr>
      </p:pic>
      <p:pic>
        <p:nvPicPr>
          <p:cNvPr id="9" name="Imatge 8">
            <a:extLst>
              <a:ext uri="{FF2B5EF4-FFF2-40B4-BE49-F238E27FC236}">
                <a16:creationId xmlns:a16="http://schemas.microsoft.com/office/drawing/2014/main" id="{2D19CD4A-49B7-E187-65F9-59A1DB33C77C}"/>
              </a:ext>
            </a:extLst>
          </p:cNvPr>
          <p:cNvPicPr>
            <a:picLocks noChangeAspect="1"/>
          </p:cNvPicPr>
          <p:nvPr/>
        </p:nvPicPr>
        <p:blipFill>
          <a:blip r:embed="rId3"/>
          <a:stretch>
            <a:fillRect/>
          </a:stretch>
        </p:blipFill>
        <p:spPr>
          <a:xfrm>
            <a:off x="1111246" y="6907639"/>
            <a:ext cx="4635500" cy="1365250"/>
          </a:xfrm>
          <a:prstGeom prst="rect">
            <a:avLst/>
          </a:prstGeom>
        </p:spPr>
      </p:pic>
      <p:pic>
        <p:nvPicPr>
          <p:cNvPr id="10" name="Imatge 9">
            <a:extLst>
              <a:ext uri="{FF2B5EF4-FFF2-40B4-BE49-F238E27FC236}">
                <a16:creationId xmlns:a16="http://schemas.microsoft.com/office/drawing/2014/main" id="{F7E7FE72-2324-808D-C612-28CE1A9B4AC2}"/>
              </a:ext>
            </a:extLst>
          </p:cNvPr>
          <p:cNvPicPr>
            <a:picLocks noChangeAspect="1"/>
          </p:cNvPicPr>
          <p:nvPr/>
        </p:nvPicPr>
        <p:blipFill>
          <a:blip r:embed="rId4"/>
          <a:stretch>
            <a:fillRect/>
          </a:stretch>
        </p:blipFill>
        <p:spPr>
          <a:xfrm>
            <a:off x="1075736" y="8585805"/>
            <a:ext cx="4706520" cy="2603218"/>
          </a:xfrm>
          <a:prstGeom prst="rect">
            <a:avLst/>
          </a:prstGeom>
        </p:spPr>
      </p:pic>
    </p:spTree>
    <p:extLst>
      <p:ext uri="{BB962C8B-B14F-4D97-AF65-F5344CB8AC3E}">
        <p14:creationId xmlns:p14="http://schemas.microsoft.com/office/powerpoint/2010/main" val="1680119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07DF88CB-0AF9-4E35-B851-D22C22D95982}"/>
              </a:ext>
            </a:extLst>
          </p:cNvPr>
          <p:cNvSpPr txBox="1"/>
          <p:nvPr/>
        </p:nvSpPr>
        <p:spPr>
          <a:xfrm>
            <a:off x="535520" y="334190"/>
            <a:ext cx="5954210" cy="584775"/>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2.1. CONTRACTACIÓ MENOR PER ÀREES I SERVEIS PROMOTORS</a:t>
            </a:r>
            <a:endParaRPr lang="ca-ES" sz="1600" b="1" dirty="0">
              <a:solidFill>
                <a:srgbClr val="FF0000"/>
              </a:solidFill>
              <a:latin typeface="Arial" panose="020B0604020202020204" pitchFamily="34" charset="0"/>
              <a:cs typeface="Arial" panose="020B0604020202020204" pitchFamily="34" charset="0"/>
            </a:endParaRPr>
          </a:p>
        </p:txBody>
      </p:sp>
      <p:sp>
        <p:nvSpPr>
          <p:cNvPr id="4" name="QuadreDeText 3">
            <a:extLst>
              <a:ext uri="{FF2B5EF4-FFF2-40B4-BE49-F238E27FC236}">
                <a16:creationId xmlns:a16="http://schemas.microsoft.com/office/drawing/2014/main" id="{1A87424E-66B5-4849-A09B-2F2920ED3AC2}"/>
              </a:ext>
            </a:extLst>
          </p:cNvPr>
          <p:cNvSpPr txBox="1"/>
          <p:nvPr/>
        </p:nvSpPr>
        <p:spPr>
          <a:xfrm>
            <a:off x="432303" y="3793022"/>
            <a:ext cx="6041867" cy="4031873"/>
          </a:xfrm>
          <a:prstGeom prst="rect">
            <a:avLst/>
          </a:prstGeom>
          <a:noFill/>
        </p:spPr>
        <p:txBody>
          <a:bodyPr wrap="square" rtlCol="0">
            <a:spAutoFit/>
          </a:bodyPr>
          <a:lstStyle/>
          <a:p>
            <a:pPr algn="just" defTabSz="914400"/>
            <a:r>
              <a:rPr lang="ca-ES" sz="1600" dirty="0">
                <a:solidFill>
                  <a:prstClr val="black"/>
                </a:solidFill>
                <a:latin typeface="Arial"/>
              </a:rPr>
              <a:t>En </a:t>
            </a:r>
            <a:r>
              <a:rPr lang="ca-ES" sz="1600" u="sng" dirty="0">
                <a:solidFill>
                  <a:prstClr val="black"/>
                </a:solidFill>
                <a:latin typeface="Arial"/>
              </a:rPr>
              <a:t>nombre de contractes</a:t>
            </a:r>
            <a:r>
              <a:rPr lang="ca-ES" sz="1600" dirty="0">
                <a:solidFill>
                  <a:prstClr val="black"/>
                </a:solidFill>
                <a:latin typeface="Arial"/>
              </a:rPr>
              <a:t> destaca, pel seu pes específic, l’Àrea de Serveis Generals i Transició Digital amb 4.073 contractes (el 24% del nombre total). La segueixen l’Àrea de Presidència amb 2.363 contractes menors (14%), l’Àrea de Cultura amb 2.184 contractes (13%) i les àrees de i d’Espais Naturals i Infraestructura Verda i la de Bon Govern, Assistència Local i Cohesió Territorial que suposen l’11% del nombre de  contractes menors, cadascuna.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Atenent el </a:t>
            </a:r>
            <a:r>
              <a:rPr lang="ca-ES" sz="1600" u="sng" dirty="0">
                <a:solidFill>
                  <a:prstClr val="black"/>
                </a:solidFill>
                <a:latin typeface="Arial"/>
              </a:rPr>
              <a:t>volum de l’import contractat</a:t>
            </a:r>
            <a:r>
              <a:rPr lang="ca-ES" sz="1600" dirty="0">
                <a:solidFill>
                  <a:prstClr val="black"/>
                </a:solidFill>
                <a:latin typeface="Arial"/>
              </a:rPr>
              <a:t>,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 és la que ha tingut més pes específic, amb un import de 4,9 milions d’euros, el que suposa el 19% de l’import total de la contractació menor, seguit de les àrees d’Infraestructures i Territori (14%) i las d’Espais Naturals i Infraestructura Verda i de Presidència que suposen, cadascuna l’11% de l’import total. </a:t>
            </a:r>
          </a:p>
        </p:txBody>
      </p:sp>
      <p:sp>
        <p:nvSpPr>
          <p:cNvPr id="9" name="Contenidor de número de diapositiva 8">
            <a:extLst>
              <a:ext uri="{FF2B5EF4-FFF2-40B4-BE49-F238E27FC236}">
                <a16:creationId xmlns:a16="http://schemas.microsoft.com/office/drawing/2014/main" id="{B1E9F774-15D5-4F1B-9EE8-220334472F65}"/>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28</a:t>
            </a:fld>
            <a:endParaRPr lang="ca-ES" b="1" dirty="0">
              <a:solidFill>
                <a:schemeClr val="tx1"/>
              </a:solidFill>
            </a:endParaRPr>
          </a:p>
        </p:txBody>
      </p:sp>
      <p:pic>
        <p:nvPicPr>
          <p:cNvPr id="7" name="Imatge 6">
            <a:extLst>
              <a:ext uri="{FF2B5EF4-FFF2-40B4-BE49-F238E27FC236}">
                <a16:creationId xmlns:a16="http://schemas.microsoft.com/office/drawing/2014/main" id="{0F3B18E7-CFF8-4655-7956-B66574394933}"/>
              </a:ext>
            </a:extLst>
          </p:cNvPr>
          <p:cNvPicPr>
            <a:picLocks noChangeAspect="1"/>
          </p:cNvPicPr>
          <p:nvPr/>
        </p:nvPicPr>
        <p:blipFill>
          <a:blip r:embed="rId2"/>
          <a:stretch>
            <a:fillRect/>
          </a:stretch>
        </p:blipFill>
        <p:spPr>
          <a:xfrm>
            <a:off x="535520" y="1151137"/>
            <a:ext cx="5938650" cy="2534360"/>
          </a:xfrm>
          <a:prstGeom prst="rect">
            <a:avLst/>
          </a:prstGeom>
        </p:spPr>
      </p:pic>
      <p:pic>
        <p:nvPicPr>
          <p:cNvPr id="8" name="Imatge 7">
            <a:extLst>
              <a:ext uri="{FF2B5EF4-FFF2-40B4-BE49-F238E27FC236}">
                <a16:creationId xmlns:a16="http://schemas.microsoft.com/office/drawing/2014/main" id="{6072F054-D17E-10D6-29ED-C125B0357F7E}"/>
              </a:ext>
            </a:extLst>
          </p:cNvPr>
          <p:cNvPicPr>
            <a:picLocks noChangeAspect="1"/>
          </p:cNvPicPr>
          <p:nvPr/>
        </p:nvPicPr>
        <p:blipFill>
          <a:blip r:embed="rId3"/>
          <a:stretch>
            <a:fillRect/>
          </a:stretch>
        </p:blipFill>
        <p:spPr>
          <a:xfrm>
            <a:off x="0" y="7932420"/>
            <a:ext cx="3914078" cy="3280314"/>
          </a:xfrm>
          <a:prstGeom prst="rect">
            <a:avLst/>
          </a:prstGeom>
        </p:spPr>
      </p:pic>
      <p:pic>
        <p:nvPicPr>
          <p:cNvPr id="10" name="Imatge 9">
            <a:extLst>
              <a:ext uri="{FF2B5EF4-FFF2-40B4-BE49-F238E27FC236}">
                <a16:creationId xmlns:a16="http://schemas.microsoft.com/office/drawing/2014/main" id="{D24E1C9A-4E18-B2C7-EB96-4B12F843D39E}"/>
              </a:ext>
            </a:extLst>
          </p:cNvPr>
          <p:cNvPicPr>
            <a:picLocks noChangeAspect="1"/>
          </p:cNvPicPr>
          <p:nvPr/>
        </p:nvPicPr>
        <p:blipFill>
          <a:blip r:embed="rId4"/>
          <a:stretch>
            <a:fillRect/>
          </a:stretch>
        </p:blipFill>
        <p:spPr>
          <a:xfrm>
            <a:off x="3100038" y="7919694"/>
            <a:ext cx="4047893" cy="3285687"/>
          </a:xfrm>
          <a:prstGeom prst="rect">
            <a:avLst/>
          </a:prstGeom>
        </p:spPr>
      </p:pic>
    </p:spTree>
    <p:extLst>
      <p:ext uri="{BB962C8B-B14F-4D97-AF65-F5344CB8AC3E}">
        <p14:creationId xmlns:p14="http://schemas.microsoft.com/office/powerpoint/2010/main" val="314022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4DFA2C25-A308-411F-A49B-1190ABD362E0}"/>
              </a:ext>
            </a:extLst>
          </p:cNvPr>
          <p:cNvSpPr>
            <a:spLocks noGrp="1"/>
          </p:cNvSpPr>
          <p:nvPr>
            <p:ph type="sldNum" sz="quarter" idx="12"/>
          </p:nvPr>
        </p:nvSpPr>
        <p:spPr>
          <a:xfrm>
            <a:off x="6020789" y="11341770"/>
            <a:ext cx="493851" cy="649111"/>
          </a:xfrm>
        </p:spPr>
        <p:txBody>
          <a:bodyPr/>
          <a:lstStyle/>
          <a:p>
            <a:fld id="{69A02D07-1340-466E-8F89-ABB91E672000}" type="slidenum">
              <a:rPr lang="ca-ES" b="1" smtClean="0">
                <a:solidFill>
                  <a:schemeClr val="tx1"/>
                </a:solidFill>
              </a:rPr>
              <a:t>29</a:t>
            </a:fld>
            <a:endParaRPr lang="ca-ES" b="1">
              <a:solidFill>
                <a:schemeClr val="tx1"/>
              </a:solidFill>
            </a:endParaRPr>
          </a:p>
        </p:txBody>
      </p:sp>
      <p:pic>
        <p:nvPicPr>
          <p:cNvPr id="3" name="Imatge 2">
            <a:extLst>
              <a:ext uri="{FF2B5EF4-FFF2-40B4-BE49-F238E27FC236}">
                <a16:creationId xmlns:a16="http://schemas.microsoft.com/office/drawing/2014/main" id="{AC180F08-81B1-A42C-F6BA-FF224A05C2B5}"/>
              </a:ext>
            </a:extLst>
          </p:cNvPr>
          <p:cNvPicPr>
            <a:picLocks noChangeAspect="1"/>
          </p:cNvPicPr>
          <p:nvPr/>
        </p:nvPicPr>
        <p:blipFill>
          <a:blip r:embed="rId2"/>
          <a:stretch>
            <a:fillRect/>
          </a:stretch>
        </p:blipFill>
        <p:spPr>
          <a:xfrm>
            <a:off x="457565" y="659218"/>
            <a:ext cx="6057075" cy="10037946"/>
          </a:xfrm>
          <a:prstGeom prst="rect">
            <a:avLst/>
          </a:prstGeom>
        </p:spPr>
      </p:pic>
    </p:spTree>
    <p:extLst>
      <p:ext uri="{BB962C8B-B14F-4D97-AF65-F5344CB8AC3E}">
        <p14:creationId xmlns:p14="http://schemas.microsoft.com/office/powerpoint/2010/main" val="376762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0B6C2E7-2D99-B518-246C-BAE7B5D7E4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9D10C836-D689-35AC-999F-ECBDEA848A04}"/>
              </a:ext>
            </a:extLst>
          </p:cNvPr>
          <p:cNvSpPr txBox="1"/>
          <p:nvPr/>
        </p:nvSpPr>
        <p:spPr>
          <a:xfrm>
            <a:off x="1106522" y="495471"/>
            <a:ext cx="464495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0000FF"/>
                </a:solidFill>
                <a:effectLst/>
                <a:uLnTx/>
                <a:uFillTx/>
                <a:latin typeface="Calibri" panose="020F0502020204030204"/>
                <a:ea typeface="+mn-ea"/>
                <a:cs typeface="+mn-cs"/>
              </a:rPr>
              <a:t>ACTIVITAT CONTRACTUAL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0000FF"/>
                </a:solidFill>
                <a:effectLst/>
                <a:uLnTx/>
                <a:uFillTx/>
                <a:latin typeface="Calibri" panose="020F0502020204030204"/>
                <a:ea typeface="+mn-ea"/>
                <a:cs typeface="+mn-cs"/>
              </a:rPr>
              <a:t> 2025</a:t>
            </a:r>
          </a:p>
        </p:txBody>
      </p:sp>
      <p:sp>
        <p:nvSpPr>
          <p:cNvPr id="4" name="QuadreDeText 3">
            <a:extLst>
              <a:ext uri="{FF2B5EF4-FFF2-40B4-BE49-F238E27FC236}">
                <a16:creationId xmlns:a16="http://schemas.microsoft.com/office/drawing/2014/main" id="{2C6DD575-4EA2-F2F8-DB8F-EA50F8D2EF7B}"/>
              </a:ext>
            </a:extLst>
          </p:cNvPr>
          <p:cNvSpPr txBox="1"/>
          <p:nvPr/>
        </p:nvSpPr>
        <p:spPr>
          <a:xfrm>
            <a:off x="532015" y="1770611"/>
            <a:ext cx="2668385" cy="1477328"/>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CONTRACTACIÓ ORDINÀRIA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592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109,4</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 d’€</a:t>
            </a:r>
          </a:p>
        </p:txBody>
      </p:sp>
      <p:sp>
        <p:nvSpPr>
          <p:cNvPr id="6" name="QuadreDeText 5">
            <a:extLst>
              <a:ext uri="{FF2B5EF4-FFF2-40B4-BE49-F238E27FC236}">
                <a16:creationId xmlns:a16="http://schemas.microsoft.com/office/drawing/2014/main" id="{CC0D6FF1-08F8-1CB7-CEE0-F8190CEE45D2}"/>
              </a:ext>
            </a:extLst>
          </p:cNvPr>
          <p:cNvSpPr txBox="1"/>
          <p:nvPr/>
        </p:nvSpPr>
        <p:spPr>
          <a:xfrm>
            <a:off x="3661433" y="5802892"/>
            <a:ext cx="2668385" cy="1477328"/>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CONTRACTACIÓ</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 MENOR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17.000</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CONTRACTES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25,3</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a:t>
            </a:r>
          </a:p>
        </p:txBody>
      </p:sp>
      <p:sp>
        <p:nvSpPr>
          <p:cNvPr id="11" name="QuadreDeText 10">
            <a:extLst>
              <a:ext uri="{FF2B5EF4-FFF2-40B4-BE49-F238E27FC236}">
                <a16:creationId xmlns:a16="http://schemas.microsoft.com/office/drawing/2014/main" id="{FF40DC57-1B64-5C82-61F9-4F59B2B77F93}"/>
              </a:ext>
            </a:extLst>
          </p:cNvPr>
          <p:cNvSpPr txBox="1"/>
          <p:nvPr/>
        </p:nvSpPr>
        <p:spPr>
          <a:xfrm>
            <a:off x="2554668" y="10086996"/>
            <a:ext cx="1896600" cy="584775"/>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prstClr val="black"/>
                </a:solidFill>
                <a:latin typeface="Calibri" panose="020F0502020204030204"/>
              </a:rPr>
              <a:t>19</a:t>
            </a:r>
            <a:r>
              <a:rPr kumimoji="0" lang="ca-ES" b="1" i="0" u="none" strike="noStrike" kern="1200" cap="none" spc="0" normalizeH="0" baseline="0" noProof="0" dirty="0">
                <a:ln>
                  <a:noFill/>
                </a:ln>
                <a:solidFill>
                  <a:prstClr val="black"/>
                </a:solidFill>
                <a:effectLst/>
                <a:uLnTx/>
                <a:uFillTx/>
                <a:latin typeface="Calibri" panose="020F0502020204030204"/>
                <a:ea typeface="+mn-ea"/>
                <a:cs typeface="+mn-cs"/>
              </a:rPr>
              <a:t>% C.MENOR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Calibri" panose="020F0502020204030204"/>
                <a:ea typeface="+mn-ea"/>
                <a:cs typeface="+mn-cs"/>
              </a:rPr>
              <a:t> S/TOTAL CONTRACTAT</a:t>
            </a:r>
          </a:p>
        </p:txBody>
      </p:sp>
      <p:sp>
        <p:nvSpPr>
          <p:cNvPr id="5" name="Rectangle 4">
            <a:extLst>
              <a:ext uri="{FF2B5EF4-FFF2-40B4-BE49-F238E27FC236}">
                <a16:creationId xmlns:a16="http://schemas.microsoft.com/office/drawing/2014/main" id="{836267FE-C4E3-026A-3C05-A281ACEEAED8}"/>
              </a:ext>
            </a:extLst>
          </p:cNvPr>
          <p:cNvSpPr/>
          <p:nvPr/>
        </p:nvSpPr>
        <p:spPr>
          <a:xfrm>
            <a:off x="3949023" y="11394765"/>
            <a:ext cx="298340" cy="24816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D73F43E-D8FA-5398-CA43-363616D7CD2B}"/>
              </a:ext>
            </a:extLst>
          </p:cNvPr>
          <p:cNvSpPr/>
          <p:nvPr/>
        </p:nvSpPr>
        <p:spPr>
          <a:xfrm flipH="1">
            <a:off x="924113" y="11394764"/>
            <a:ext cx="386725" cy="27700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QuadreDeText 7">
            <a:extLst>
              <a:ext uri="{FF2B5EF4-FFF2-40B4-BE49-F238E27FC236}">
                <a16:creationId xmlns:a16="http://schemas.microsoft.com/office/drawing/2014/main" id="{73D654F2-8112-E2EE-4489-351D24C8E481}"/>
              </a:ext>
            </a:extLst>
          </p:cNvPr>
          <p:cNvSpPr txBox="1"/>
          <p:nvPr/>
        </p:nvSpPr>
        <p:spPr>
          <a:xfrm>
            <a:off x="4247363" y="11357470"/>
            <a:ext cx="20982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rPr>
              <a:t>CORPORACIÓ + S.PÚBLIC</a:t>
            </a:r>
          </a:p>
        </p:txBody>
      </p:sp>
      <p:sp>
        <p:nvSpPr>
          <p:cNvPr id="9" name="QuadreDeText 8">
            <a:extLst>
              <a:ext uri="{FF2B5EF4-FFF2-40B4-BE49-F238E27FC236}">
                <a16:creationId xmlns:a16="http://schemas.microsoft.com/office/drawing/2014/main" id="{E920AC56-D4BF-3B06-A427-8BD9B5385D43}"/>
              </a:ext>
            </a:extLst>
          </p:cNvPr>
          <p:cNvSpPr txBox="1"/>
          <p:nvPr/>
        </p:nvSpPr>
        <p:spPr>
          <a:xfrm>
            <a:off x="1310839" y="11365927"/>
            <a:ext cx="104502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rPr>
              <a:t>CORPORACIÓ </a:t>
            </a:r>
          </a:p>
        </p:txBody>
      </p:sp>
      <p:sp>
        <p:nvSpPr>
          <p:cNvPr id="18" name="QuadreDeText 17">
            <a:extLst>
              <a:ext uri="{FF2B5EF4-FFF2-40B4-BE49-F238E27FC236}">
                <a16:creationId xmlns:a16="http://schemas.microsoft.com/office/drawing/2014/main" id="{03EF117A-A65D-D6D2-33AA-A3E75B065C91}"/>
              </a:ext>
            </a:extLst>
          </p:cNvPr>
          <p:cNvSpPr txBox="1"/>
          <p:nvPr/>
        </p:nvSpPr>
        <p:spPr>
          <a:xfrm>
            <a:off x="3740209" y="1782931"/>
            <a:ext cx="2668385" cy="1477328"/>
          </a:xfrm>
          <a:prstGeom prst="rect">
            <a:avLst/>
          </a:prstGeom>
          <a:solidFill>
            <a:schemeClr val="accent4">
              <a:lumMod val="40000"/>
              <a:lumOff val="6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CONTRACTACIÓ ORDINÀRIA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SECTOR PÚBLIC: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100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9,3 M d’€</a:t>
            </a:r>
          </a:p>
        </p:txBody>
      </p:sp>
      <p:sp>
        <p:nvSpPr>
          <p:cNvPr id="24" name="QuadreDeText 23">
            <a:extLst>
              <a:ext uri="{FF2B5EF4-FFF2-40B4-BE49-F238E27FC236}">
                <a16:creationId xmlns:a16="http://schemas.microsoft.com/office/drawing/2014/main" id="{E136137B-6259-02A1-0711-D582C9156490}"/>
              </a:ext>
            </a:extLst>
          </p:cNvPr>
          <p:cNvSpPr txBox="1"/>
          <p:nvPr/>
        </p:nvSpPr>
        <p:spPr>
          <a:xfrm>
            <a:off x="2181167" y="3813722"/>
            <a:ext cx="2668385" cy="1200329"/>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prstClr val="black"/>
                </a:solidFill>
                <a:latin typeface="Calibri" panose="020F0502020204030204"/>
              </a:rPr>
              <a:t>TOTAL CONTRACTACIÓ ORDINÀRIA</a:t>
            </a: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692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118,7 M d’€</a:t>
            </a:r>
          </a:p>
        </p:txBody>
      </p:sp>
      <p:sp>
        <p:nvSpPr>
          <p:cNvPr id="25" name="QuadreDeText 24">
            <a:extLst>
              <a:ext uri="{FF2B5EF4-FFF2-40B4-BE49-F238E27FC236}">
                <a16:creationId xmlns:a16="http://schemas.microsoft.com/office/drawing/2014/main" id="{CE6C698C-0DDA-76CC-5EF4-C04BD20DD2CC}"/>
              </a:ext>
            </a:extLst>
          </p:cNvPr>
          <p:cNvSpPr txBox="1"/>
          <p:nvPr/>
        </p:nvSpPr>
        <p:spPr>
          <a:xfrm>
            <a:off x="528183" y="5799060"/>
            <a:ext cx="2668385" cy="1477328"/>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CONTRACTACIÓ ORDINÀRIA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592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109,4</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a:t>
            </a:r>
          </a:p>
        </p:txBody>
      </p:sp>
      <p:sp>
        <p:nvSpPr>
          <p:cNvPr id="29" name="QuadreDeText 28">
            <a:extLst>
              <a:ext uri="{FF2B5EF4-FFF2-40B4-BE49-F238E27FC236}">
                <a16:creationId xmlns:a16="http://schemas.microsoft.com/office/drawing/2014/main" id="{9FD46CA2-FDAF-9AEA-3F0B-47F1B2F0DB94}"/>
              </a:ext>
            </a:extLst>
          </p:cNvPr>
          <p:cNvSpPr txBox="1"/>
          <p:nvPr/>
        </p:nvSpPr>
        <p:spPr>
          <a:xfrm>
            <a:off x="2175078" y="7889062"/>
            <a:ext cx="2668385" cy="1477328"/>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prstClr val="black"/>
                </a:solidFill>
                <a:latin typeface="Calibri" panose="020F0502020204030204"/>
              </a:rPr>
              <a:t> CONTRACTACIÓ ORDINÀRIA I MENOR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17.592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134,7</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a:t>
            </a:r>
          </a:p>
        </p:txBody>
      </p:sp>
      <p:sp>
        <p:nvSpPr>
          <p:cNvPr id="30" name="Rectangle 29">
            <a:extLst>
              <a:ext uri="{FF2B5EF4-FFF2-40B4-BE49-F238E27FC236}">
                <a16:creationId xmlns:a16="http://schemas.microsoft.com/office/drawing/2014/main" id="{FA27C2DE-B0A1-CE34-1C63-0E03BA827605}"/>
              </a:ext>
            </a:extLst>
          </p:cNvPr>
          <p:cNvSpPr/>
          <p:nvPr/>
        </p:nvSpPr>
        <p:spPr>
          <a:xfrm>
            <a:off x="2643743" y="11394765"/>
            <a:ext cx="273193" cy="22997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QuadreDeText 30">
            <a:extLst>
              <a:ext uri="{FF2B5EF4-FFF2-40B4-BE49-F238E27FC236}">
                <a16:creationId xmlns:a16="http://schemas.microsoft.com/office/drawing/2014/main" id="{CE05655E-659F-C837-9FEE-01FDAD665CB0}"/>
              </a:ext>
            </a:extLst>
          </p:cNvPr>
          <p:cNvSpPr txBox="1"/>
          <p:nvPr/>
        </p:nvSpPr>
        <p:spPr>
          <a:xfrm>
            <a:off x="2821269" y="11376240"/>
            <a:ext cx="9606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rPr>
              <a:t> S.PÚBLIC</a:t>
            </a:r>
          </a:p>
        </p:txBody>
      </p:sp>
      <p:sp>
        <p:nvSpPr>
          <p:cNvPr id="33" name="Fletxa: corbada a la dreta 32">
            <a:extLst>
              <a:ext uri="{FF2B5EF4-FFF2-40B4-BE49-F238E27FC236}">
                <a16:creationId xmlns:a16="http://schemas.microsoft.com/office/drawing/2014/main" id="{04C377CE-5490-759A-90B5-C166C78527BC}"/>
              </a:ext>
            </a:extLst>
          </p:cNvPr>
          <p:cNvSpPr/>
          <p:nvPr/>
        </p:nvSpPr>
        <p:spPr>
          <a:xfrm>
            <a:off x="1610654" y="3300497"/>
            <a:ext cx="502976" cy="66688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34" name="Fletxa: corbada a l'esquerra 33">
            <a:extLst>
              <a:ext uri="{FF2B5EF4-FFF2-40B4-BE49-F238E27FC236}">
                <a16:creationId xmlns:a16="http://schemas.microsoft.com/office/drawing/2014/main" id="{88147A28-9D36-81BE-F5CC-7E17BA3D41B2}"/>
              </a:ext>
            </a:extLst>
          </p:cNvPr>
          <p:cNvSpPr/>
          <p:nvPr/>
        </p:nvSpPr>
        <p:spPr>
          <a:xfrm>
            <a:off x="4952173" y="3317548"/>
            <a:ext cx="502976" cy="64983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35" name="Fletxa: corbada a la dreta 34">
            <a:extLst>
              <a:ext uri="{FF2B5EF4-FFF2-40B4-BE49-F238E27FC236}">
                <a16:creationId xmlns:a16="http://schemas.microsoft.com/office/drawing/2014/main" id="{F22D9A38-C204-05EB-3C68-FFDA74301F71}"/>
              </a:ext>
            </a:extLst>
          </p:cNvPr>
          <p:cNvSpPr/>
          <p:nvPr/>
        </p:nvSpPr>
        <p:spPr>
          <a:xfrm>
            <a:off x="1528283" y="7373550"/>
            <a:ext cx="502976" cy="73483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tx1"/>
              </a:solidFill>
            </a:endParaRPr>
          </a:p>
        </p:txBody>
      </p:sp>
      <p:sp>
        <p:nvSpPr>
          <p:cNvPr id="36" name="Fletxa: corbada a l'esquerra 35">
            <a:extLst>
              <a:ext uri="{FF2B5EF4-FFF2-40B4-BE49-F238E27FC236}">
                <a16:creationId xmlns:a16="http://schemas.microsoft.com/office/drawing/2014/main" id="{A87018C8-6704-B479-037A-FD000389E900}"/>
              </a:ext>
            </a:extLst>
          </p:cNvPr>
          <p:cNvSpPr/>
          <p:nvPr/>
        </p:nvSpPr>
        <p:spPr>
          <a:xfrm>
            <a:off x="4952173" y="7394798"/>
            <a:ext cx="502976" cy="64983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37" name="Fletxa: avall 36">
            <a:extLst>
              <a:ext uri="{FF2B5EF4-FFF2-40B4-BE49-F238E27FC236}">
                <a16:creationId xmlns:a16="http://schemas.microsoft.com/office/drawing/2014/main" id="{DF24007F-3609-2B67-CB54-1AF61646F4CA}"/>
              </a:ext>
            </a:extLst>
          </p:cNvPr>
          <p:cNvSpPr/>
          <p:nvPr/>
        </p:nvSpPr>
        <p:spPr>
          <a:xfrm>
            <a:off x="3332705" y="9366390"/>
            <a:ext cx="407504" cy="6088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419594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48B373B0-8AE7-4838-8772-6AD623163F9A}"/>
              </a:ext>
            </a:extLst>
          </p:cNvPr>
          <p:cNvSpPr txBox="1"/>
          <p:nvPr/>
        </p:nvSpPr>
        <p:spPr>
          <a:xfrm>
            <a:off x="382860" y="410084"/>
            <a:ext cx="6475140" cy="338554"/>
          </a:xfrm>
          <a:prstGeom prst="rect">
            <a:avLst/>
          </a:prstGeom>
          <a:noFill/>
        </p:spPr>
        <p:txBody>
          <a:bodyPr wrap="square" rtlCol="0">
            <a:spAutoFit/>
          </a:bodyPr>
          <a:lstStyle/>
          <a:p>
            <a:pPr defTabSz="914400"/>
            <a:r>
              <a:rPr lang="ca-ES" sz="1600" b="1" dirty="0">
                <a:solidFill>
                  <a:srgbClr val="0000FF"/>
                </a:solidFill>
                <a:latin typeface="Arial"/>
              </a:rPr>
              <a:t>2.2. CONTRACTACIÓ MENOR PER TIPUS DE CONTRACTE  </a:t>
            </a:r>
          </a:p>
        </p:txBody>
      </p:sp>
      <p:sp>
        <p:nvSpPr>
          <p:cNvPr id="6" name="QuadreDeText 5">
            <a:extLst>
              <a:ext uri="{FF2B5EF4-FFF2-40B4-BE49-F238E27FC236}">
                <a16:creationId xmlns:a16="http://schemas.microsoft.com/office/drawing/2014/main" id="{06274A0E-77EF-4084-98C6-B24A2E6A4AB8}"/>
              </a:ext>
            </a:extLst>
          </p:cNvPr>
          <p:cNvSpPr txBox="1"/>
          <p:nvPr/>
        </p:nvSpPr>
        <p:spPr>
          <a:xfrm>
            <a:off x="455655" y="5643931"/>
            <a:ext cx="5930858" cy="830997"/>
          </a:xfrm>
          <a:prstGeom prst="rect">
            <a:avLst/>
          </a:prstGeom>
          <a:noFill/>
        </p:spPr>
        <p:txBody>
          <a:bodyPr wrap="square" rtlCol="0">
            <a:spAutoFit/>
          </a:bodyPr>
          <a:lstStyle/>
          <a:p>
            <a:pPr algn="just" defTabSz="914400"/>
            <a:r>
              <a:rPr lang="ca-ES" sz="1600" dirty="0">
                <a:solidFill>
                  <a:prstClr val="black"/>
                </a:solidFill>
                <a:latin typeface="Arial"/>
              </a:rPr>
              <a:t>Tal com es pot observar al gràfic anterior, són majoritaris els contractes de serveis ja que suposen el 55,8% del nombre total. Els contractes de subministraments suposen el 40,7%.</a:t>
            </a:r>
          </a:p>
        </p:txBody>
      </p:sp>
      <p:sp>
        <p:nvSpPr>
          <p:cNvPr id="8" name="QuadreDeText 7">
            <a:extLst>
              <a:ext uri="{FF2B5EF4-FFF2-40B4-BE49-F238E27FC236}">
                <a16:creationId xmlns:a16="http://schemas.microsoft.com/office/drawing/2014/main" id="{56A79458-D2D7-4D5F-957D-944D93D180D6}"/>
              </a:ext>
            </a:extLst>
          </p:cNvPr>
          <p:cNvSpPr txBox="1"/>
          <p:nvPr/>
        </p:nvSpPr>
        <p:spPr>
          <a:xfrm>
            <a:off x="382860" y="9924768"/>
            <a:ext cx="6116414" cy="1323439"/>
          </a:xfrm>
          <a:prstGeom prst="rect">
            <a:avLst/>
          </a:prstGeom>
          <a:noFill/>
        </p:spPr>
        <p:txBody>
          <a:bodyPr wrap="square" rtlCol="0">
            <a:spAutoFit/>
          </a:bodyPr>
          <a:lstStyle/>
          <a:p>
            <a:pPr algn="just" defTabSz="914400"/>
            <a:r>
              <a:rPr lang="ca-ES" sz="1600" dirty="0">
                <a:solidFill>
                  <a:prstClr val="black"/>
                </a:solidFill>
                <a:latin typeface="Arial"/>
              </a:rPr>
              <a:t>En relació amb l’import, també són majoritaris els contractes de serveis que assoleixen, amb 18,7 milions d’euros, el 73,9% de l’import de la contractació menor de 2025. Els contractes de subministraments suposen el 14,7%, els d’obres el 9,5% i els </a:t>
            </a:r>
            <a:r>
              <a:rPr kumimoji="0" lang="ca-ES" sz="1600" b="0" i="0" u="none" strike="noStrike" kern="1200" cap="none" spc="0" normalizeH="0" baseline="0" noProof="0" dirty="0">
                <a:ln>
                  <a:noFill/>
                </a:ln>
                <a:solidFill>
                  <a:prstClr val="black"/>
                </a:solidFill>
                <a:effectLst/>
                <a:uLnTx/>
                <a:uFillTx/>
                <a:latin typeface="Arial"/>
                <a:ea typeface="+mn-ea"/>
                <a:cs typeface="+mn-cs"/>
              </a:rPr>
              <a:t>privats </a:t>
            </a:r>
            <a:r>
              <a:rPr lang="ca-ES" sz="1600" dirty="0">
                <a:solidFill>
                  <a:prstClr val="black"/>
                </a:solidFill>
                <a:latin typeface="Arial"/>
              </a:rPr>
              <a:t>l’1,9%.</a:t>
            </a:r>
          </a:p>
        </p:txBody>
      </p:sp>
      <p:sp>
        <p:nvSpPr>
          <p:cNvPr id="9" name="Contenidor de número de diapositiva 8">
            <a:extLst>
              <a:ext uri="{FF2B5EF4-FFF2-40B4-BE49-F238E27FC236}">
                <a16:creationId xmlns:a16="http://schemas.microsoft.com/office/drawing/2014/main" id="{1DD5C781-612D-40B1-8A18-51574EA8A857}"/>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30</a:t>
            </a:fld>
            <a:endParaRPr lang="ca-ES" b="1" dirty="0">
              <a:solidFill>
                <a:schemeClr val="tx1"/>
              </a:solidFill>
            </a:endParaRPr>
          </a:p>
        </p:txBody>
      </p:sp>
      <p:pic>
        <p:nvPicPr>
          <p:cNvPr id="3" name="Imatge 2">
            <a:extLst>
              <a:ext uri="{FF2B5EF4-FFF2-40B4-BE49-F238E27FC236}">
                <a16:creationId xmlns:a16="http://schemas.microsoft.com/office/drawing/2014/main" id="{1B78CB47-343C-B06F-8F7F-2843758EBE0B}"/>
              </a:ext>
            </a:extLst>
          </p:cNvPr>
          <p:cNvPicPr>
            <a:picLocks noChangeAspect="1"/>
          </p:cNvPicPr>
          <p:nvPr/>
        </p:nvPicPr>
        <p:blipFill>
          <a:blip r:embed="rId2"/>
          <a:stretch>
            <a:fillRect/>
          </a:stretch>
        </p:blipFill>
        <p:spPr>
          <a:xfrm>
            <a:off x="889929" y="1072897"/>
            <a:ext cx="5461000" cy="1301750"/>
          </a:xfrm>
          <a:prstGeom prst="rect">
            <a:avLst/>
          </a:prstGeom>
        </p:spPr>
      </p:pic>
      <p:pic>
        <p:nvPicPr>
          <p:cNvPr id="5" name="Imatge 4">
            <a:extLst>
              <a:ext uri="{FF2B5EF4-FFF2-40B4-BE49-F238E27FC236}">
                <a16:creationId xmlns:a16="http://schemas.microsoft.com/office/drawing/2014/main" id="{2AD91CFC-0C94-C302-C496-D461BF28B156}"/>
              </a:ext>
            </a:extLst>
          </p:cNvPr>
          <p:cNvPicPr>
            <a:picLocks noChangeAspect="1"/>
          </p:cNvPicPr>
          <p:nvPr/>
        </p:nvPicPr>
        <p:blipFill>
          <a:blip r:embed="rId3"/>
          <a:stretch>
            <a:fillRect/>
          </a:stretch>
        </p:blipFill>
        <p:spPr>
          <a:xfrm>
            <a:off x="1227541" y="2354278"/>
            <a:ext cx="4785775" cy="3688400"/>
          </a:xfrm>
          <a:prstGeom prst="rect">
            <a:avLst/>
          </a:prstGeom>
        </p:spPr>
      </p:pic>
      <p:pic>
        <p:nvPicPr>
          <p:cNvPr id="12" name="Imatge 11">
            <a:extLst>
              <a:ext uri="{FF2B5EF4-FFF2-40B4-BE49-F238E27FC236}">
                <a16:creationId xmlns:a16="http://schemas.microsoft.com/office/drawing/2014/main" id="{7BD8BC04-2123-864D-23A7-381B832E0865}"/>
              </a:ext>
            </a:extLst>
          </p:cNvPr>
          <p:cNvPicPr>
            <a:picLocks noChangeAspect="1"/>
          </p:cNvPicPr>
          <p:nvPr/>
        </p:nvPicPr>
        <p:blipFill>
          <a:blip r:embed="rId4"/>
          <a:stretch>
            <a:fillRect/>
          </a:stretch>
        </p:blipFill>
        <p:spPr>
          <a:xfrm>
            <a:off x="1149685" y="6326540"/>
            <a:ext cx="4847354" cy="3598228"/>
          </a:xfrm>
          <a:prstGeom prst="rect">
            <a:avLst/>
          </a:prstGeom>
        </p:spPr>
      </p:pic>
    </p:spTree>
    <p:extLst>
      <p:ext uri="{BB962C8B-B14F-4D97-AF65-F5344CB8AC3E}">
        <p14:creationId xmlns:p14="http://schemas.microsoft.com/office/powerpoint/2010/main" val="3946975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92D22F-F7BF-9793-F05C-CB9531F31F77}"/>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D6331C-FA4B-C06D-9AB6-2E97DE819739}"/>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QuadreDeText 4">
            <a:extLst>
              <a:ext uri="{FF2B5EF4-FFF2-40B4-BE49-F238E27FC236}">
                <a16:creationId xmlns:a16="http://schemas.microsoft.com/office/drawing/2014/main" id="{5D9C8467-560F-06A2-B8F4-EDA704D5B271}"/>
              </a:ext>
            </a:extLst>
          </p:cNvPr>
          <p:cNvSpPr txBox="1"/>
          <p:nvPr/>
        </p:nvSpPr>
        <p:spPr>
          <a:xfrm>
            <a:off x="1481946" y="6096000"/>
            <a:ext cx="389410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ESTALVI ECONÒMIC</a:t>
            </a:r>
          </a:p>
        </p:txBody>
      </p:sp>
    </p:spTree>
    <p:extLst>
      <p:ext uri="{BB962C8B-B14F-4D97-AF65-F5344CB8AC3E}">
        <p14:creationId xmlns:p14="http://schemas.microsoft.com/office/powerpoint/2010/main" val="423749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81478736-FF44-4050-BD43-42503A27A57F}"/>
              </a:ext>
            </a:extLst>
          </p:cNvPr>
          <p:cNvSpPr txBox="1"/>
          <p:nvPr/>
        </p:nvSpPr>
        <p:spPr>
          <a:xfrm>
            <a:off x="382860" y="400262"/>
            <a:ext cx="3046140" cy="338554"/>
          </a:xfrm>
          <a:prstGeom prst="rect">
            <a:avLst/>
          </a:prstGeom>
          <a:noFill/>
        </p:spPr>
        <p:txBody>
          <a:bodyPr wrap="square" rtlCol="0">
            <a:spAutoFit/>
          </a:bodyPr>
          <a:lstStyle/>
          <a:p>
            <a:pPr defTabSz="914400"/>
            <a:r>
              <a:rPr lang="ca-ES" sz="1600" b="1" dirty="0">
                <a:solidFill>
                  <a:srgbClr val="0000FF"/>
                </a:solidFill>
                <a:latin typeface="Arial"/>
              </a:rPr>
              <a:t>3. ESTALVI ECONÒMIC</a:t>
            </a:r>
          </a:p>
        </p:txBody>
      </p:sp>
      <p:sp>
        <p:nvSpPr>
          <p:cNvPr id="3" name="QuadreDeText 2">
            <a:extLst>
              <a:ext uri="{FF2B5EF4-FFF2-40B4-BE49-F238E27FC236}">
                <a16:creationId xmlns:a16="http://schemas.microsoft.com/office/drawing/2014/main" id="{63D5CBD6-3C88-4553-BFA0-A210786A833E}"/>
              </a:ext>
            </a:extLst>
          </p:cNvPr>
          <p:cNvSpPr txBox="1"/>
          <p:nvPr/>
        </p:nvSpPr>
        <p:spPr>
          <a:xfrm>
            <a:off x="639898" y="798069"/>
            <a:ext cx="5838522" cy="5016758"/>
          </a:xfrm>
          <a:prstGeom prst="rect">
            <a:avLst/>
          </a:prstGeom>
          <a:noFill/>
        </p:spPr>
        <p:txBody>
          <a:bodyPr wrap="square" rtlCol="0">
            <a:spAutoFit/>
          </a:bodyPr>
          <a:lstStyle/>
          <a:p>
            <a:pPr algn="just" defTabSz="914400"/>
            <a:r>
              <a:rPr lang="ca-ES" sz="1600" dirty="0">
                <a:solidFill>
                  <a:prstClr val="black"/>
                </a:solidFill>
                <a:latin typeface="Arial"/>
              </a:rPr>
              <a:t>Atesa la importància de mesurar l’estalvi econòmic en les adjudicacions realitzades, per tal de disposar d’una aproximació al grau de competència existent en el mercat de la contractació pública, aquest indicador, permet obtenir dades d’estalvi econòmic respecte a les previsions inicials dels òrgans de contractació.</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aquesta anàlisi l’estalvi econòmic s’obté a partir de la part fixa dels imports licitats i adjudicats, ja que el derivat de la part variable, al no disposar de la informació de la seva execució real, no aporta dades útils.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D’altra banda, aquesta anàlisi presenta l’estalvi econòmic de les àrees de la corporació i d’una part del sector públic (ORGT, Institut del Teatre, Patronat d’Apostes, el Consorci del Patrimoni de Sitges, l’Institut de Ciències Polítiques i Socials i el Centre de Documentació/Museu Tèxtil) i no contempla la resta del sector públic (CCCB, Drassanes i la XAL) al no disposar de les dades pertinents.</a:t>
            </a:r>
          </a:p>
          <a:p>
            <a:pPr algn="just" defTabSz="914400"/>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12A69E35-7164-4AAC-9B6C-AB20FF4A9BD2}"/>
              </a:ext>
            </a:extLst>
          </p:cNvPr>
          <p:cNvSpPr>
            <a:spLocks noGrp="1"/>
          </p:cNvSpPr>
          <p:nvPr>
            <p:ph type="sldNum" sz="quarter" idx="12"/>
          </p:nvPr>
        </p:nvSpPr>
        <p:spPr>
          <a:xfrm>
            <a:off x="6077751" y="11468270"/>
            <a:ext cx="315166" cy="398760"/>
          </a:xfrm>
        </p:spPr>
        <p:txBody>
          <a:bodyPr/>
          <a:lstStyle/>
          <a:p>
            <a:fld id="{69A02D07-1340-466E-8F89-ABB91E672000}" type="slidenum">
              <a:rPr lang="ca-ES" b="1" smtClean="0">
                <a:solidFill>
                  <a:schemeClr val="tx1"/>
                </a:solidFill>
              </a:rPr>
              <a:t>32</a:t>
            </a:fld>
            <a:endParaRPr lang="ca-ES" b="1" dirty="0">
              <a:solidFill>
                <a:schemeClr val="tx1"/>
              </a:solidFill>
            </a:endParaRPr>
          </a:p>
        </p:txBody>
      </p:sp>
      <p:sp>
        <p:nvSpPr>
          <p:cNvPr id="11" name="QuadreDeText 10">
            <a:extLst>
              <a:ext uri="{FF2B5EF4-FFF2-40B4-BE49-F238E27FC236}">
                <a16:creationId xmlns:a16="http://schemas.microsoft.com/office/drawing/2014/main" id="{C69973DE-58E1-0163-FDF7-76FBE5E4ACD9}"/>
              </a:ext>
            </a:extLst>
          </p:cNvPr>
          <p:cNvSpPr txBox="1"/>
          <p:nvPr/>
        </p:nvSpPr>
        <p:spPr>
          <a:xfrm>
            <a:off x="580719" y="7899480"/>
            <a:ext cx="5897701" cy="304698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El percentatge d’estalvi obtingut en 2025, en base a la part fixa dels imports aprovats i adjudicats, es situa en el 15,8%.</a:t>
            </a: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Atenent el </a:t>
            </a:r>
            <a:r>
              <a:rPr kumimoji="0" lang="ca-ES" sz="1600" b="0" i="0" u="sng" strike="noStrike" kern="1200" cap="none" spc="0" normalizeH="0" baseline="0" noProof="0" dirty="0">
                <a:ln>
                  <a:noFill/>
                </a:ln>
                <a:solidFill>
                  <a:prstClr val="black"/>
                </a:solidFill>
                <a:effectLst/>
                <a:uLnTx/>
                <a:uFillTx/>
                <a:latin typeface="Arial"/>
                <a:ea typeface="+mn-ea"/>
                <a:cs typeface="+mn-cs"/>
              </a:rPr>
              <a:t>tipus de contractació</a:t>
            </a:r>
            <a:r>
              <a:rPr kumimoji="0" lang="ca-ES" sz="1600" b="0" i="0" u="none" strike="noStrike" kern="1200" cap="none" spc="0" normalizeH="0" baseline="0" noProof="0" dirty="0">
                <a:ln>
                  <a:noFill/>
                </a:ln>
                <a:solidFill>
                  <a:prstClr val="black"/>
                </a:solidFill>
                <a:effectLst/>
                <a:uLnTx/>
                <a:uFillTx/>
                <a:latin typeface="Arial"/>
                <a:ea typeface="+mn-ea"/>
                <a:cs typeface="+mn-cs"/>
              </a:rPr>
              <a:t>, tal com es presenta en la taula següent, s’observa que són els contractes d’obres els que presenten el percentatge d’estalvi més elevat respecte de l’import aprovat, el 18,9%. Els percentatges d'estalvi dels contractes de serveis i dels contractes de subministrament suposen el </a:t>
            </a:r>
            <a:r>
              <a:rPr lang="ca-ES" sz="1600" dirty="0">
                <a:solidFill>
                  <a:prstClr val="black"/>
                </a:solidFill>
                <a:latin typeface="Arial"/>
              </a:rPr>
              <a:t>1</a:t>
            </a:r>
            <a:r>
              <a:rPr kumimoji="0" lang="ca-ES" sz="1600" b="0" i="0" u="none" strike="noStrike" kern="1200" cap="none" spc="0" normalizeH="0" baseline="0" noProof="0" dirty="0">
                <a:ln>
                  <a:noFill/>
                </a:ln>
                <a:solidFill>
                  <a:prstClr val="black"/>
                </a:solidFill>
                <a:effectLst/>
                <a:uLnTx/>
                <a:uFillTx/>
                <a:latin typeface="Arial"/>
                <a:ea typeface="+mn-ea"/>
                <a:cs typeface="+mn-cs"/>
              </a:rPr>
              <a:t>3% i el 14</a:t>
            </a:r>
            <a:r>
              <a:rPr lang="ca-ES" sz="1600" dirty="0">
                <a:solidFill>
                  <a:prstClr val="black"/>
                </a:solidFill>
                <a:latin typeface="Arial"/>
              </a:rPr>
              <a:t>,3</a:t>
            </a:r>
            <a:r>
              <a:rPr kumimoji="0" lang="ca-ES" sz="1600" b="0" i="0" u="none" strike="noStrike" kern="1200" cap="none" spc="0" normalizeH="0" baseline="0" noProof="0" dirty="0">
                <a:ln>
                  <a:noFill/>
                </a:ln>
                <a:solidFill>
                  <a:prstClr val="black"/>
                </a:solidFill>
                <a:effectLst/>
                <a:uLnTx/>
                <a:uFillTx/>
                <a:latin typeface="Arial"/>
                <a:ea typeface="+mn-ea"/>
                <a:cs typeface="+mn-cs"/>
              </a:rPr>
              <a:t>% respecte de l’import aprovat. </a:t>
            </a:r>
          </a:p>
          <a:p>
            <a:pPr algn="just"/>
            <a:endParaRPr lang="ca-ES" sz="1600" dirty="0">
              <a:latin typeface="Arial" panose="020B0604020202020204" pitchFamily="34" charset="0"/>
              <a:cs typeface="Arial" panose="020B0604020202020204" pitchFamily="34" charset="0"/>
            </a:endParaRPr>
          </a:p>
        </p:txBody>
      </p:sp>
      <p:pic>
        <p:nvPicPr>
          <p:cNvPr id="6" name="Imatge 5">
            <a:extLst>
              <a:ext uri="{FF2B5EF4-FFF2-40B4-BE49-F238E27FC236}">
                <a16:creationId xmlns:a16="http://schemas.microsoft.com/office/drawing/2014/main" id="{166A3C85-5A99-C8DE-02F8-B991C0C872CE}"/>
              </a:ext>
            </a:extLst>
          </p:cNvPr>
          <p:cNvPicPr>
            <a:picLocks noChangeAspect="1"/>
          </p:cNvPicPr>
          <p:nvPr/>
        </p:nvPicPr>
        <p:blipFill>
          <a:blip r:embed="rId2"/>
          <a:stretch>
            <a:fillRect/>
          </a:stretch>
        </p:blipFill>
        <p:spPr>
          <a:xfrm>
            <a:off x="679654" y="5998507"/>
            <a:ext cx="5759009" cy="1581387"/>
          </a:xfrm>
          <a:prstGeom prst="rect">
            <a:avLst/>
          </a:prstGeom>
        </p:spPr>
      </p:pic>
    </p:spTree>
    <p:extLst>
      <p:ext uri="{BB962C8B-B14F-4D97-AF65-F5344CB8AC3E}">
        <p14:creationId xmlns:p14="http://schemas.microsoft.com/office/powerpoint/2010/main" val="137700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DADBFC0F-9C4E-435C-998B-099B0E1C227E}"/>
              </a:ext>
            </a:extLst>
          </p:cNvPr>
          <p:cNvSpPr txBox="1"/>
          <p:nvPr/>
        </p:nvSpPr>
        <p:spPr>
          <a:xfrm>
            <a:off x="405580" y="5251023"/>
            <a:ext cx="6046839" cy="1323439"/>
          </a:xfrm>
          <a:prstGeom prst="rect">
            <a:avLst/>
          </a:prstGeom>
          <a:noFill/>
        </p:spPr>
        <p:txBody>
          <a:bodyPr wrap="square" rtlCol="0">
            <a:spAutoFit/>
          </a:bodyPr>
          <a:lstStyle/>
          <a:p>
            <a:pPr algn="just" defTabSz="914400"/>
            <a:r>
              <a:rPr lang="ca-ES" sz="1600" dirty="0">
                <a:solidFill>
                  <a:prstClr val="black"/>
                </a:solidFill>
                <a:latin typeface="Arial"/>
              </a:rPr>
              <a:t>Atenent la </a:t>
            </a:r>
            <a:r>
              <a:rPr lang="ca-ES" sz="1600" u="sng" dirty="0">
                <a:solidFill>
                  <a:prstClr val="black"/>
                </a:solidFill>
                <a:latin typeface="Arial"/>
              </a:rPr>
              <a:t>distribució del total de l’estalvi econòmic</a:t>
            </a:r>
            <a:r>
              <a:rPr lang="ca-ES" sz="1600" dirty="0">
                <a:solidFill>
                  <a:prstClr val="black"/>
                </a:solidFill>
                <a:latin typeface="Arial"/>
              </a:rPr>
              <a:t>, per tipus de contracte, destaquen els contractes d’obres, que suposen el 62,8% de l’estalvi total obtingut. </a:t>
            </a:r>
          </a:p>
          <a:p>
            <a:pPr algn="just" defTabSz="914400"/>
            <a:r>
              <a:rPr lang="ca-ES" sz="1600" dirty="0">
                <a:solidFill>
                  <a:prstClr val="black"/>
                </a:solidFill>
                <a:latin typeface="Arial"/>
              </a:rPr>
              <a:t>Els contractes de serveis i subministraments en representen l’11% i el 9,9%, respectivament. </a:t>
            </a:r>
          </a:p>
        </p:txBody>
      </p:sp>
      <p:sp>
        <p:nvSpPr>
          <p:cNvPr id="8" name="Contenidor de número de diapositiva 7">
            <a:extLst>
              <a:ext uri="{FF2B5EF4-FFF2-40B4-BE49-F238E27FC236}">
                <a16:creationId xmlns:a16="http://schemas.microsoft.com/office/drawing/2014/main" id="{DEF6EC99-3B5B-4AFA-ADC7-3FEF60548691}"/>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33</a:t>
            </a:fld>
            <a:endParaRPr lang="ca-ES" b="1" dirty="0">
              <a:solidFill>
                <a:schemeClr val="tx1"/>
              </a:solidFill>
            </a:endParaRPr>
          </a:p>
        </p:txBody>
      </p:sp>
      <p:pic>
        <p:nvPicPr>
          <p:cNvPr id="2" name="Imatge 1">
            <a:extLst>
              <a:ext uri="{FF2B5EF4-FFF2-40B4-BE49-F238E27FC236}">
                <a16:creationId xmlns:a16="http://schemas.microsoft.com/office/drawing/2014/main" id="{D32A7596-21C2-6364-8BCE-A929BE867C92}"/>
              </a:ext>
            </a:extLst>
          </p:cNvPr>
          <p:cNvPicPr>
            <a:picLocks noChangeAspect="1"/>
          </p:cNvPicPr>
          <p:nvPr/>
        </p:nvPicPr>
        <p:blipFill>
          <a:blip r:embed="rId2"/>
          <a:stretch>
            <a:fillRect/>
          </a:stretch>
        </p:blipFill>
        <p:spPr>
          <a:xfrm>
            <a:off x="523106" y="449760"/>
            <a:ext cx="5929313" cy="1551204"/>
          </a:xfrm>
          <a:prstGeom prst="rect">
            <a:avLst/>
          </a:prstGeom>
        </p:spPr>
      </p:pic>
      <p:pic>
        <p:nvPicPr>
          <p:cNvPr id="3" name="Imatge 2">
            <a:extLst>
              <a:ext uri="{FF2B5EF4-FFF2-40B4-BE49-F238E27FC236}">
                <a16:creationId xmlns:a16="http://schemas.microsoft.com/office/drawing/2014/main" id="{B37A6785-1DE5-4F73-F795-2E35D28C2FE4}"/>
              </a:ext>
            </a:extLst>
          </p:cNvPr>
          <p:cNvPicPr>
            <a:picLocks noChangeAspect="1"/>
          </p:cNvPicPr>
          <p:nvPr/>
        </p:nvPicPr>
        <p:blipFill>
          <a:blip r:embed="rId3"/>
          <a:stretch>
            <a:fillRect/>
          </a:stretch>
        </p:blipFill>
        <p:spPr>
          <a:xfrm>
            <a:off x="-14648" y="2285383"/>
            <a:ext cx="6467067" cy="2833103"/>
          </a:xfrm>
          <a:prstGeom prst="rect">
            <a:avLst/>
          </a:prstGeom>
        </p:spPr>
      </p:pic>
      <p:pic>
        <p:nvPicPr>
          <p:cNvPr id="4" name="Imatge 3">
            <a:extLst>
              <a:ext uri="{FF2B5EF4-FFF2-40B4-BE49-F238E27FC236}">
                <a16:creationId xmlns:a16="http://schemas.microsoft.com/office/drawing/2014/main" id="{C6C337FA-8626-2CFF-E1C3-FEA11FBA6FAF}"/>
              </a:ext>
            </a:extLst>
          </p:cNvPr>
          <p:cNvPicPr>
            <a:picLocks noChangeAspect="1"/>
          </p:cNvPicPr>
          <p:nvPr/>
        </p:nvPicPr>
        <p:blipFill>
          <a:blip r:embed="rId4"/>
          <a:stretch>
            <a:fillRect/>
          </a:stretch>
        </p:blipFill>
        <p:spPr>
          <a:xfrm>
            <a:off x="464342" y="6745214"/>
            <a:ext cx="5975455" cy="1551204"/>
          </a:xfrm>
          <a:prstGeom prst="rect">
            <a:avLst/>
          </a:prstGeom>
        </p:spPr>
      </p:pic>
      <p:pic>
        <p:nvPicPr>
          <p:cNvPr id="11" name="Imatge 10">
            <a:extLst>
              <a:ext uri="{FF2B5EF4-FFF2-40B4-BE49-F238E27FC236}">
                <a16:creationId xmlns:a16="http://schemas.microsoft.com/office/drawing/2014/main" id="{FBD95091-3F68-EA70-A92F-48B94D90CD6B}"/>
              </a:ext>
            </a:extLst>
          </p:cNvPr>
          <p:cNvPicPr>
            <a:picLocks noChangeAspect="1"/>
          </p:cNvPicPr>
          <p:nvPr/>
        </p:nvPicPr>
        <p:blipFill>
          <a:blip r:embed="rId5"/>
          <a:stretch>
            <a:fillRect/>
          </a:stretch>
        </p:blipFill>
        <p:spPr>
          <a:xfrm>
            <a:off x="1118115" y="8467170"/>
            <a:ext cx="4621769" cy="3176887"/>
          </a:xfrm>
          <a:prstGeom prst="rect">
            <a:avLst/>
          </a:prstGeom>
        </p:spPr>
      </p:pic>
    </p:spTree>
    <p:extLst>
      <p:ext uri="{BB962C8B-B14F-4D97-AF65-F5344CB8AC3E}">
        <p14:creationId xmlns:p14="http://schemas.microsoft.com/office/powerpoint/2010/main" val="505630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A6DB614-4912-4F23-9C3B-C97C71831802}"/>
              </a:ext>
            </a:extLst>
          </p:cNvPr>
          <p:cNvSpPr txBox="1"/>
          <p:nvPr/>
        </p:nvSpPr>
        <p:spPr>
          <a:xfrm>
            <a:off x="324465" y="937047"/>
            <a:ext cx="6209070" cy="3046988"/>
          </a:xfrm>
          <a:prstGeom prst="rect">
            <a:avLst/>
          </a:prstGeom>
          <a:noFill/>
        </p:spPr>
        <p:txBody>
          <a:bodyPr wrap="square" rtlCol="0">
            <a:spAutoFit/>
          </a:bodyPr>
          <a:lstStyle/>
          <a:p>
            <a:pPr algn="just" defTabSz="914400"/>
            <a:r>
              <a:rPr lang="ca-ES" sz="1600" dirty="0">
                <a:solidFill>
                  <a:prstClr val="black"/>
                </a:solidFill>
                <a:latin typeface="Arial"/>
              </a:rPr>
              <a:t>Atenent el </a:t>
            </a:r>
            <a:r>
              <a:rPr lang="ca-ES" sz="1600" u="sng" dirty="0">
                <a:solidFill>
                  <a:prstClr val="black"/>
                </a:solidFill>
                <a:latin typeface="Arial"/>
              </a:rPr>
              <a:t>procediment d’adjudicació</a:t>
            </a:r>
            <a:r>
              <a:rPr lang="ca-ES" sz="1600" dirty="0">
                <a:solidFill>
                  <a:prstClr val="black"/>
                </a:solidFill>
                <a:latin typeface="Arial"/>
              </a:rPr>
              <a:t>, en conjunt, el procediment amb publicitat ha obtingut un estalvi del </a:t>
            </a:r>
            <a:r>
              <a:rPr lang="ca-ES" sz="1600" b="1" dirty="0">
                <a:solidFill>
                  <a:srgbClr val="0000FF"/>
                </a:solidFill>
                <a:latin typeface="Arial"/>
              </a:rPr>
              <a:t>17,7% </a:t>
            </a:r>
            <a:r>
              <a:rPr lang="ca-ES" sz="1600" dirty="0">
                <a:solidFill>
                  <a:prstClr val="black"/>
                </a:solidFill>
                <a:latin typeface="Arial"/>
              </a:rPr>
              <a:t>respecte de l’import aprovat. Dels procediments sense publicitat no s’obté pràcticament cap estalvi (0,29%)</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Dins dels procediments oberts, el que presenta un major percentatge d’estalvi respecte de l’import aprovat és el Procediment Obert Simplificat que presenta un 19,1% d’estalvi.</a:t>
            </a:r>
          </a:p>
          <a:p>
            <a:pPr algn="just" defTabSz="914400"/>
            <a:r>
              <a:rPr lang="ca-ES" sz="1600" dirty="0">
                <a:solidFill>
                  <a:prstClr val="black"/>
                </a:solidFill>
                <a:latin typeface="Arial"/>
              </a:rPr>
              <a:t>D’altra banda, els percentatges d’estalvi obtinguts pels Procediments Ordinari i Simplificat-Sumari són el 17,2% i el 13,9%, respectivament. El de la Contractació Centralitzada només suposa el 2,1% respecte al seu import licitat.</a:t>
            </a:r>
          </a:p>
        </p:txBody>
      </p:sp>
      <p:sp>
        <p:nvSpPr>
          <p:cNvPr id="6" name="Contenidor de número de diapositiva 5">
            <a:extLst>
              <a:ext uri="{FF2B5EF4-FFF2-40B4-BE49-F238E27FC236}">
                <a16:creationId xmlns:a16="http://schemas.microsoft.com/office/drawing/2014/main" id="{244C0751-74CD-4E52-BBE2-3D9E851B0829}"/>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34</a:t>
            </a:fld>
            <a:endParaRPr lang="ca-ES" b="1">
              <a:solidFill>
                <a:schemeClr val="tx1"/>
              </a:solidFill>
            </a:endParaRPr>
          </a:p>
        </p:txBody>
      </p:sp>
      <p:pic>
        <p:nvPicPr>
          <p:cNvPr id="3" name="Imatge 2">
            <a:extLst>
              <a:ext uri="{FF2B5EF4-FFF2-40B4-BE49-F238E27FC236}">
                <a16:creationId xmlns:a16="http://schemas.microsoft.com/office/drawing/2014/main" id="{4D28D5C2-2C8A-BD07-6B5F-4AD195B3E1FA}"/>
              </a:ext>
            </a:extLst>
          </p:cNvPr>
          <p:cNvPicPr>
            <a:picLocks noChangeAspect="1"/>
          </p:cNvPicPr>
          <p:nvPr/>
        </p:nvPicPr>
        <p:blipFill>
          <a:blip r:embed="rId2"/>
          <a:stretch>
            <a:fillRect/>
          </a:stretch>
        </p:blipFill>
        <p:spPr>
          <a:xfrm>
            <a:off x="407242" y="4347090"/>
            <a:ext cx="6126293" cy="1450430"/>
          </a:xfrm>
          <a:prstGeom prst="rect">
            <a:avLst/>
          </a:prstGeom>
        </p:spPr>
      </p:pic>
      <p:pic>
        <p:nvPicPr>
          <p:cNvPr id="7" name="Imatge 6">
            <a:extLst>
              <a:ext uri="{FF2B5EF4-FFF2-40B4-BE49-F238E27FC236}">
                <a16:creationId xmlns:a16="http://schemas.microsoft.com/office/drawing/2014/main" id="{E6F37EAE-5B61-7470-7882-580CBC02C0B2}"/>
              </a:ext>
            </a:extLst>
          </p:cNvPr>
          <p:cNvPicPr>
            <a:picLocks noChangeAspect="1"/>
          </p:cNvPicPr>
          <p:nvPr/>
        </p:nvPicPr>
        <p:blipFill>
          <a:blip r:embed="rId3"/>
          <a:stretch>
            <a:fillRect/>
          </a:stretch>
        </p:blipFill>
        <p:spPr>
          <a:xfrm>
            <a:off x="147022" y="6174656"/>
            <a:ext cx="6386513" cy="3557433"/>
          </a:xfrm>
          <a:prstGeom prst="rect">
            <a:avLst/>
          </a:prstGeom>
        </p:spPr>
      </p:pic>
    </p:spTree>
    <p:extLst>
      <p:ext uri="{BB962C8B-B14F-4D97-AF65-F5344CB8AC3E}">
        <p14:creationId xmlns:p14="http://schemas.microsoft.com/office/powerpoint/2010/main" val="118845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601DDD2B-56BE-4E06-96F1-57342AEC786C}"/>
              </a:ext>
            </a:extLst>
          </p:cNvPr>
          <p:cNvSpPr txBox="1"/>
          <p:nvPr/>
        </p:nvSpPr>
        <p:spPr>
          <a:xfrm>
            <a:off x="490662" y="966223"/>
            <a:ext cx="5895849" cy="2308324"/>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distribució de l’estalvi total</a:t>
            </a:r>
            <a:r>
              <a:rPr lang="ca-ES" sz="1600" dirty="0">
                <a:solidFill>
                  <a:prstClr val="black"/>
                </a:solidFill>
                <a:latin typeface="Arial"/>
              </a:rPr>
              <a:t> obtingut per tipus de procediment, el 99,8% del total de l’estalvi és obtingut pels procediments oberts.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D’entre els procediments oberts, destaquen el Procediment Obert Ordinari (58,3%) i el Procediment Simplificat amb un 40%. El Procediment Simplificat–Sumari i la Contractació Centralitzada no suposen pràcticament cap estalvi respecte del total de l’estalvi obtingut (1,4% i 0,1%, respectivament).</a:t>
            </a:r>
          </a:p>
        </p:txBody>
      </p:sp>
      <p:sp>
        <p:nvSpPr>
          <p:cNvPr id="5" name="Contenidor de número de diapositiva 4">
            <a:extLst>
              <a:ext uri="{FF2B5EF4-FFF2-40B4-BE49-F238E27FC236}">
                <a16:creationId xmlns:a16="http://schemas.microsoft.com/office/drawing/2014/main" id="{53C8A73B-A4EE-4499-98AD-E16E4B166948}"/>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35</a:t>
            </a:fld>
            <a:endParaRPr lang="ca-ES" b="1">
              <a:solidFill>
                <a:schemeClr val="tx1"/>
              </a:solidFill>
            </a:endParaRPr>
          </a:p>
        </p:txBody>
      </p:sp>
      <p:pic>
        <p:nvPicPr>
          <p:cNvPr id="3" name="Imatge 2">
            <a:extLst>
              <a:ext uri="{FF2B5EF4-FFF2-40B4-BE49-F238E27FC236}">
                <a16:creationId xmlns:a16="http://schemas.microsoft.com/office/drawing/2014/main" id="{0503D8D7-2436-72AE-3D11-75E6D836CFD2}"/>
              </a:ext>
            </a:extLst>
          </p:cNvPr>
          <p:cNvPicPr>
            <a:picLocks noChangeAspect="1"/>
          </p:cNvPicPr>
          <p:nvPr/>
        </p:nvPicPr>
        <p:blipFill>
          <a:blip r:embed="rId2"/>
          <a:stretch>
            <a:fillRect/>
          </a:stretch>
        </p:blipFill>
        <p:spPr>
          <a:xfrm>
            <a:off x="617459" y="3865090"/>
            <a:ext cx="5769051" cy="1365852"/>
          </a:xfrm>
          <a:prstGeom prst="rect">
            <a:avLst/>
          </a:prstGeom>
        </p:spPr>
      </p:pic>
      <p:pic>
        <p:nvPicPr>
          <p:cNvPr id="6" name="Imatge 5">
            <a:extLst>
              <a:ext uri="{FF2B5EF4-FFF2-40B4-BE49-F238E27FC236}">
                <a16:creationId xmlns:a16="http://schemas.microsoft.com/office/drawing/2014/main" id="{74AA8C55-49F4-1566-50AC-08C45BD47427}"/>
              </a:ext>
            </a:extLst>
          </p:cNvPr>
          <p:cNvPicPr>
            <a:picLocks noChangeAspect="1"/>
          </p:cNvPicPr>
          <p:nvPr/>
        </p:nvPicPr>
        <p:blipFill>
          <a:blip r:embed="rId3"/>
          <a:stretch>
            <a:fillRect/>
          </a:stretch>
        </p:blipFill>
        <p:spPr>
          <a:xfrm>
            <a:off x="1277629" y="5904406"/>
            <a:ext cx="4448710" cy="3301149"/>
          </a:xfrm>
          <a:prstGeom prst="rect">
            <a:avLst/>
          </a:prstGeom>
        </p:spPr>
      </p:pic>
    </p:spTree>
    <p:extLst>
      <p:ext uri="{BB962C8B-B14F-4D97-AF65-F5344CB8AC3E}">
        <p14:creationId xmlns:p14="http://schemas.microsoft.com/office/powerpoint/2010/main" val="1619055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8ABA6DD-633C-81E2-6894-FF757DBCF422}"/>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2A1EAF-75E1-84E2-ED61-B73643AE83A8}"/>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8390714A-8F31-767C-1A54-1F9281F4D8EF}"/>
              </a:ext>
            </a:extLst>
          </p:cNvPr>
          <p:cNvSpPr txBox="1"/>
          <p:nvPr/>
        </p:nvSpPr>
        <p:spPr>
          <a:xfrm>
            <a:off x="1743075" y="6096000"/>
            <a:ext cx="3371850" cy="646331"/>
          </a:xfrm>
          <a:prstGeom prst="rect">
            <a:avLst/>
          </a:prstGeom>
          <a:noFill/>
        </p:spPr>
        <p:txBody>
          <a:bodyPr wrap="square" rtlCol="0">
            <a:spAutoFit/>
          </a:bodyPr>
          <a:lstStyle/>
          <a:p>
            <a:r>
              <a:rPr lang="ca-ES" sz="3600" b="1" dirty="0">
                <a:solidFill>
                  <a:srgbClr val="0000FF"/>
                </a:solidFill>
              </a:rPr>
              <a:t>CONCURRÈNCIA</a:t>
            </a:r>
          </a:p>
        </p:txBody>
      </p:sp>
    </p:spTree>
    <p:extLst>
      <p:ext uri="{BB962C8B-B14F-4D97-AF65-F5344CB8AC3E}">
        <p14:creationId xmlns:p14="http://schemas.microsoft.com/office/powerpoint/2010/main" val="2828679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A61D841-0176-1B50-8D7E-693C7B9D3960}"/>
              </a:ext>
            </a:extLst>
          </p:cNvPr>
          <p:cNvSpPr>
            <a:spLocks noGrp="1"/>
          </p:cNvSpPr>
          <p:nvPr>
            <p:ph type="sldNum" sz="quarter" idx="12"/>
          </p:nvPr>
        </p:nvSpPr>
        <p:spPr>
          <a:xfrm>
            <a:off x="5987124" y="11662663"/>
            <a:ext cx="448851" cy="649111"/>
          </a:xfrm>
        </p:spPr>
        <p:txBody>
          <a:bodyPr/>
          <a:lstStyle/>
          <a:p>
            <a:fld id="{69A02D07-1340-466E-8F89-ABB91E672000}" type="slidenum">
              <a:rPr lang="ca-ES" b="1" smtClean="0">
                <a:solidFill>
                  <a:schemeClr val="tx1"/>
                </a:solidFill>
              </a:rPr>
              <a:t>37</a:t>
            </a:fld>
            <a:endParaRPr lang="ca-ES" b="1">
              <a:solidFill>
                <a:schemeClr val="tx1"/>
              </a:solidFill>
            </a:endParaRPr>
          </a:p>
        </p:txBody>
      </p:sp>
      <p:sp>
        <p:nvSpPr>
          <p:cNvPr id="3" name="QuadreDeText 2">
            <a:extLst>
              <a:ext uri="{FF2B5EF4-FFF2-40B4-BE49-F238E27FC236}">
                <a16:creationId xmlns:a16="http://schemas.microsoft.com/office/drawing/2014/main" id="{5FD09C1C-09D4-5779-F2FC-4FCB61352480}"/>
              </a:ext>
            </a:extLst>
          </p:cNvPr>
          <p:cNvSpPr txBox="1"/>
          <p:nvPr/>
        </p:nvSpPr>
        <p:spPr>
          <a:xfrm>
            <a:off x="646447" y="529337"/>
            <a:ext cx="5689089" cy="338554"/>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4. CONCURRÈNCIA EN LA CONTRACTACIÓ</a:t>
            </a:r>
          </a:p>
        </p:txBody>
      </p:sp>
      <p:sp>
        <p:nvSpPr>
          <p:cNvPr id="4" name="QuadreDeText 3">
            <a:extLst>
              <a:ext uri="{FF2B5EF4-FFF2-40B4-BE49-F238E27FC236}">
                <a16:creationId xmlns:a16="http://schemas.microsoft.com/office/drawing/2014/main" id="{2445B692-BDC3-6F5B-CE4F-68619EB21B03}"/>
              </a:ext>
            </a:extLst>
          </p:cNvPr>
          <p:cNvSpPr txBox="1"/>
          <p:nvPr/>
        </p:nvSpPr>
        <p:spPr>
          <a:xfrm>
            <a:off x="657466" y="915940"/>
            <a:ext cx="5778509" cy="5016758"/>
          </a:xfrm>
          <a:prstGeom prst="rect">
            <a:avLst/>
          </a:prstGeom>
          <a:noFill/>
        </p:spPr>
        <p:txBody>
          <a:bodyPr wrap="square" rtlCol="0">
            <a:spAutoFit/>
          </a:bodyPr>
          <a:lstStyle/>
          <a:p>
            <a:pPr algn="just"/>
            <a:r>
              <a:rPr lang="ca-ES" sz="1600" b="1" i="1" dirty="0">
                <a:latin typeface="Arial" panose="020B0604020202020204" pitchFamily="34" charset="0"/>
                <a:cs typeface="Arial" panose="020B0604020202020204" pitchFamily="34" charset="0"/>
              </a:rPr>
              <a:t>Nota: En aquest apartat no s’inclou la Contractació Centralitzada.</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La concurrència és una mesura que mostra el nombre d’ofertes rebudes per licitació. </a:t>
            </a:r>
          </a:p>
          <a:p>
            <a:pPr algn="just"/>
            <a:r>
              <a:rPr lang="ca-ES" sz="1600" dirty="0">
                <a:latin typeface="Arial" panose="020B0604020202020204" pitchFamily="34" charset="0"/>
                <a:cs typeface="Arial" panose="020B0604020202020204" pitchFamily="34" charset="0"/>
              </a:rPr>
              <a:t>Aquest indicador permet veure el grau de competència en les diferents licitacions, entenent que un major nivell de competència afavoreix una millor relació qualitat preu en l’adjudicació. També permet detectar aquells sectors amb una menor participació a fi d'adoptar mesures més eficients.</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En aquest apartat s’analitza la concurrència en la contractació segons les diverses variables disponibles, entre aquestes el nombre i l’import de les adjudicacions, el tipus de contracte i el tipus de procediment:</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Índex de concurrència mitjana.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adjudicacions en funció del nombre de licitadors.</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amb una sola oferta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desertes</a:t>
            </a:r>
          </a:p>
        </p:txBody>
      </p:sp>
      <p:sp>
        <p:nvSpPr>
          <p:cNvPr id="5" name="QuadreDeText 4">
            <a:extLst>
              <a:ext uri="{FF2B5EF4-FFF2-40B4-BE49-F238E27FC236}">
                <a16:creationId xmlns:a16="http://schemas.microsoft.com/office/drawing/2014/main" id="{B12AB27C-22AC-4D8D-B1D1-BDD52433B37C}"/>
              </a:ext>
            </a:extLst>
          </p:cNvPr>
          <p:cNvSpPr txBox="1"/>
          <p:nvPr/>
        </p:nvSpPr>
        <p:spPr>
          <a:xfrm>
            <a:off x="664771" y="6408496"/>
            <a:ext cx="3978212" cy="338554"/>
          </a:xfrm>
          <a:prstGeom prst="rect">
            <a:avLst/>
          </a:prstGeom>
          <a:noFill/>
        </p:spPr>
        <p:txBody>
          <a:bodyPr wrap="square" rtlCol="0">
            <a:spAutoFit/>
          </a:bodyPr>
          <a:lstStyle/>
          <a:p>
            <a:pPr defTabSz="914400"/>
            <a:r>
              <a:rPr lang="ca-ES" sz="1600" b="1" dirty="0">
                <a:solidFill>
                  <a:srgbClr val="0000FF"/>
                </a:solidFill>
                <a:latin typeface="Arial"/>
              </a:rPr>
              <a:t>ÍNDEX DE CONCURRÈNCIA</a:t>
            </a:r>
          </a:p>
        </p:txBody>
      </p:sp>
      <p:sp>
        <p:nvSpPr>
          <p:cNvPr id="8" name="QuadreDeText 7">
            <a:extLst>
              <a:ext uri="{FF2B5EF4-FFF2-40B4-BE49-F238E27FC236}">
                <a16:creationId xmlns:a16="http://schemas.microsoft.com/office/drawing/2014/main" id="{45198EE6-83D5-8232-D73C-0CA71BD0A8BE}"/>
              </a:ext>
            </a:extLst>
          </p:cNvPr>
          <p:cNvSpPr txBox="1"/>
          <p:nvPr/>
        </p:nvSpPr>
        <p:spPr>
          <a:xfrm>
            <a:off x="646447" y="6747050"/>
            <a:ext cx="5689089" cy="2308324"/>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Aquest índex és el resultat de dividir el nombre d’ofertes rebudes (licitadors) pel nombre d’adjudicacions.</a:t>
            </a:r>
          </a:p>
          <a:p>
            <a:pPr algn="just"/>
            <a:r>
              <a:rPr lang="ca-ES" sz="1600" dirty="0">
                <a:latin typeface="Arial" panose="020B0604020202020204" pitchFamily="34" charset="0"/>
                <a:cs typeface="Arial" panose="020B0604020202020204" pitchFamily="34" charset="0"/>
              </a:rPr>
              <a:t>El total d’ofertes presentades en les diferents licitacions amb publicitat adjudicades al llarg de 2025 ha estat </a:t>
            </a:r>
            <a:r>
              <a:rPr lang="ca-ES" sz="1600" b="1" dirty="0">
                <a:solidFill>
                  <a:srgbClr val="0000FF"/>
                </a:solidFill>
                <a:latin typeface="Arial" panose="020B0604020202020204" pitchFamily="34" charset="0"/>
                <a:cs typeface="Arial" panose="020B0604020202020204" pitchFamily="34" charset="0"/>
              </a:rPr>
              <a:t>2.226 </a:t>
            </a:r>
            <a:r>
              <a:rPr lang="ca-ES" sz="1600" dirty="0">
                <a:latin typeface="Arial" panose="020B0604020202020204" pitchFamily="34" charset="0"/>
                <a:cs typeface="Arial" panose="020B0604020202020204" pitchFamily="34" charset="0"/>
              </a:rPr>
              <a:t>i el nombre d’adjudicacions 552. L’índex de concurrència, per tant es situa en </a:t>
            </a:r>
            <a:r>
              <a:rPr lang="ca-ES" sz="1600" b="1" dirty="0">
                <a:solidFill>
                  <a:srgbClr val="0000FF"/>
                </a:solidFill>
                <a:latin typeface="Arial" panose="020B0604020202020204" pitchFamily="34" charset="0"/>
                <a:cs typeface="Arial" panose="020B0604020202020204" pitchFamily="34" charset="0"/>
              </a:rPr>
              <a:t>4 licitadors per contracte adjudicat. </a:t>
            </a:r>
            <a:r>
              <a:rPr lang="ca-ES" sz="1600" dirty="0">
                <a:latin typeface="Arial" panose="020B0604020202020204" pitchFamily="34" charset="0"/>
                <a:cs typeface="Arial" panose="020B0604020202020204" pitchFamily="34" charset="0"/>
              </a:rPr>
              <a:t>S’observa que aquest índex de concurrència és superior en les àrees de la Corporació (4,2) que en el sector públic</a:t>
            </a:r>
            <a:r>
              <a:rPr lang="ca-ES" sz="1600" b="1" dirty="0">
                <a:solidFill>
                  <a:srgbClr val="0000FF"/>
                </a:solidFill>
                <a:latin typeface="Arial" panose="020B0604020202020204" pitchFamily="34" charset="0"/>
                <a:cs typeface="Arial" panose="020B0604020202020204" pitchFamily="34" charset="0"/>
              </a:rPr>
              <a:t> </a:t>
            </a:r>
            <a:r>
              <a:rPr lang="ca-ES" sz="1600" dirty="0">
                <a:latin typeface="Arial" panose="020B0604020202020204" pitchFamily="34" charset="0"/>
                <a:cs typeface="Arial" panose="020B0604020202020204" pitchFamily="34" charset="0"/>
              </a:rPr>
              <a:t>(3).</a:t>
            </a:r>
          </a:p>
          <a:p>
            <a:endParaRPr lang="ca-ES" sz="1600" dirty="0">
              <a:solidFill>
                <a:srgbClr val="0000FF"/>
              </a:solidFill>
              <a:latin typeface="Arial" panose="020B0604020202020204" pitchFamily="34" charset="0"/>
              <a:cs typeface="Arial" panose="020B0604020202020204" pitchFamily="34" charset="0"/>
            </a:endParaRPr>
          </a:p>
        </p:txBody>
      </p:sp>
      <p:pic>
        <p:nvPicPr>
          <p:cNvPr id="6" name="Imatge 5">
            <a:extLst>
              <a:ext uri="{FF2B5EF4-FFF2-40B4-BE49-F238E27FC236}">
                <a16:creationId xmlns:a16="http://schemas.microsoft.com/office/drawing/2014/main" id="{16337D32-D8E0-7DF8-5C02-0301D6C56610}"/>
              </a:ext>
            </a:extLst>
          </p:cNvPr>
          <p:cNvPicPr>
            <a:picLocks noChangeAspect="1"/>
          </p:cNvPicPr>
          <p:nvPr/>
        </p:nvPicPr>
        <p:blipFill>
          <a:blip r:embed="rId2"/>
          <a:stretch>
            <a:fillRect/>
          </a:stretch>
        </p:blipFill>
        <p:spPr>
          <a:xfrm>
            <a:off x="724432" y="9055374"/>
            <a:ext cx="5533117" cy="2566717"/>
          </a:xfrm>
          <a:prstGeom prst="rect">
            <a:avLst/>
          </a:prstGeom>
        </p:spPr>
      </p:pic>
    </p:spTree>
    <p:extLst>
      <p:ext uri="{BB962C8B-B14F-4D97-AF65-F5344CB8AC3E}">
        <p14:creationId xmlns:p14="http://schemas.microsoft.com/office/powerpoint/2010/main" val="124496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20C92CD6-1426-45D2-AC7B-389611CEEE80}"/>
              </a:ext>
            </a:extLst>
          </p:cNvPr>
          <p:cNvSpPr txBox="1"/>
          <p:nvPr/>
        </p:nvSpPr>
        <p:spPr>
          <a:xfrm>
            <a:off x="475051" y="651856"/>
            <a:ext cx="4157910" cy="338554"/>
          </a:xfrm>
          <a:prstGeom prst="rect">
            <a:avLst/>
          </a:prstGeom>
          <a:noFill/>
        </p:spPr>
        <p:txBody>
          <a:bodyPr wrap="square" rtlCol="0">
            <a:spAutoFit/>
          </a:bodyPr>
          <a:lstStyle/>
          <a:p>
            <a:pPr algn="just" defTabSz="914400"/>
            <a:r>
              <a:rPr lang="ca-ES" sz="1600" dirty="0">
                <a:solidFill>
                  <a:prstClr val="black"/>
                </a:solidFill>
                <a:latin typeface="Arial"/>
              </a:rPr>
              <a:t>En funció del </a:t>
            </a:r>
            <a:r>
              <a:rPr lang="ca-ES" sz="1600" u="sng" dirty="0">
                <a:solidFill>
                  <a:prstClr val="black"/>
                </a:solidFill>
                <a:latin typeface="Arial"/>
              </a:rPr>
              <a:t>tipus de contracte</a:t>
            </a:r>
            <a:r>
              <a:rPr lang="ca-ES" sz="1600" dirty="0">
                <a:solidFill>
                  <a:prstClr val="black"/>
                </a:solidFill>
                <a:latin typeface="Arial"/>
              </a:rPr>
              <a:t>:</a:t>
            </a:r>
          </a:p>
        </p:txBody>
      </p:sp>
      <p:sp>
        <p:nvSpPr>
          <p:cNvPr id="9" name="Contenidor de número de diapositiva 8">
            <a:extLst>
              <a:ext uri="{FF2B5EF4-FFF2-40B4-BE49-F238E27FC236}">
                <a16:creationId xmlns:a16="http://schemas.microsoft.com/office/drawing/2014/main" id="{76A61163-42E0-479F-B4B5-8E8931EE319E}"/>
              </a:ext>
            </a:extLst>
          </p:cNvPr>
          <p:cNvSpPr>
            <a:spLocks noGrp="1"/>
          </p:cNvSpPr>
          <p:nvPr>
            <p:ph type="sldNum" sz="quarter" idx="12"/>
          </p:nvPr>
        </p:nvSpPr>
        <p:spPr>
          <a:xfrm>
            <a:off x="6090686" y="11236996"/>
            <a:ext cx="328613" cy="417165"/>
          </a:xfrm>
        </p:spPr>
        <p:txBody>
          <a:bodyPr/>
          <a:lstStyle/>
          <a:p>
            <a:fld id="{69A02D07-1340-466E-8F89-ABB91E672000}" type="slidenum">
              <a:rPr lang="ca-ES" b="1" smtClean="0">
                <a:solidFill>
                  <a:schemeClr val="tx1"/>
                </a:solidFill>
              </a:rPr>
              <a:t>38</a:t>
            </a:fld>
            <a:endParaRPr lang="ca-ES" b="1" dirty="0">
              <a:solidFill>
                <a:schemeClr val="tx1"/>
              </a:solidFill>
            </a:endParaRPr>
          </a:p>
        </p:txBody>
      </p:sp>
      <p:pic>
        <p:nvPicPr>
          <p:cNvPr id="4" name="Imatge 3">
            <a:extLst>
              <a:ext uri="{FF2B5EF4-FFF2-40B4-BE49-F238E27FC236}">
                <a16:creationId xmlns:a16="http://schemas.microsoft.com/office/drawing/2014/main" id="{A10EA0C5-DE96-348E-91F0-FD5973D77AAE}"/>
              </a:ext>
            </a:extLst>
          </p:cNvPr>
          <p:cNvPicPr>
            <a:picLocks noChangeAspect="1"/>
          </p:cNvPicPr>
          <p:nvPr/>
        </p:nvPicPr>
        <p:blipFill>
          <a:blip r:embed="rId3"/>
          <a:stretch>
            <a:fillRect/>
          </a:stretch>
        </p:blipFill>
        <p:spPr>
          <a:xfrm>
            <a:off x="564599" y="1315898"/>
            <a:ext cx="5854700" cy="4324350"/>
          </a:xfrm>
          <a:prstGeom prst="rect">
            <a:avLst/>
          </a:prstGeom>
        </p:spPr>
      </p:pic>
      <p:sp>
        <p:nvSpPr>
          <p:cNvPr id="10" name="QuadreDeText 9">
            <a:extLst>
              <a:ext uri="{FF2B5EF4-FFF2-40B4-BE49-F238E27FC236}">
                <a16:creationId xmlns:a16="http://schemas.microsoft.com/office/drawing/2014/main" id="{FE8B62B2-B5D5-B7AA-ECE9-C85BA58D7BC4}"/>
              </a:ext>
            </a:extLst>
          </p:cNvPr>
          <p:cNvSpPr txBox="1"/>
          <p:nvPr/>
        </p:nvSpPr>
        <p:spPr>
          <a:xfrm>
            <a:off x="501650" y="5981594"/>
            <a:ext cx="5944248" cy="280076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la Corporació l'índex de concurrència més elevat es dona en els contractes privats i se situa en 5,8 licitadors per adjudicació seguit dels contractes d’obres (5,6 licitadors), mentre que en el Sector Públic la concurrència és superior en els contractes de serveis, 3,2 licitadors per adjudicació. En conjunt l'índex de concurrència més elevat es dona en els contractes d’obres amb 5,5 licitadors per adjudicació, essent la concurrència mitjana 4 licitadors per adjudicació, seguit dels contractes privats (4,6 licitadors). La concurrència en els contractes de serveis es situa en la mitjana (4 licitadors) mentre que la dels subministraments es situa per sota d’aquesta (3,2 licitadors)</a:t>
            </a:r>
          </a:p>
        </p:txBody>
      </p:sp>
      <p:pic>
        <p:nvPicPr>
          <p:cNvPr id="11" name="Imatge 10">
            <a:extLst>
              <a:ext uri="{FF2B5EF4-FFF2-40B4-BE49-F238E27FC236}">
                <a16:creationId xmlns:a16="http://schemas.microsoft.com/office/drawing/2014/main" id="{00AA31BB-6990-7E42-90C7-EFB6690ADA8A}"/>
              </a:ext>
            </a:extLst>
          </p:cNvPr>
          <p:cNvPicPr>
            <a:picLocks noChangeAspect="1"/>
          </p:cNvPicPr>
          <p:nvPr/>
        </p:nvPicPr>
        <p:blipFill>
          <a:blip r:embed="rId4"/>
          <a:stretch>
            <a:fillRect/>
          </a:stretch>
        </p:blipFill>
        <p:spPr>
          <a:xfrm>
            <a:off x="501650" y="8782361"/>
            <a:ext cx="5854700" cy="2323635"/>
          </a:xfrm>
          <a:prstGeom prst="rect">
            <a:avLst/>
          </a:prstGeom>
        </p:spPr>
      </p:pic>
    </p:spTree>
    <p:extLst>
      <p:ext uri="{BB962C8B-B14F-4D97-AF65-F5344CB8AC3E}">
        <p14:creationId xmlns:p14="http://schemas.microsoft.com/office/powerpoint/2010/main" val="10120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056253B-B993-70B4-1D41-B0BC9448AACB}"/>
              </a:ext>
            </a:extLst>
          </p:cNvPr>
          <p:cNvSpPr>
            <a:spLocks noGrp="1"/>
          </p:cNvSpPr>
          <p:nvPr>
            <p:ph type="sldNum" sz="quarter" idx="12"/>
          </p:nvPr>
        </p:nvSpPr>
        <p:spPr>
          <a:xfrm>
            <a:off x="6008913" y="11300181"/>
            <a:ext cx="377599" cy="649111"/>
          </a:xfrm>
        </p:spPr>
        <p:txBody>
          <a:bodyPr/>
          <a:lstStyle/>
          <a:p>
            <a:fld id="{69A02D07-1340-466E-8F89-ABB91E672000}" type="slidenum">
              <a:rPr lang="ca-ES" b="1" smtClean="0">
                <a:solidFill>
                  <a:schemeClr val="tx1"/>
                </a:solidFill>
              </a:rPr>
              <a:t>39</a:t>
            </a:fld>
            <a:endParaRPr lang="ca-ES" b="1">
              <a:solidFill>
                <a:schemeClr val="tx1"/>
              </a:solidFill>
            </a:endParaRPr>
          </a:p>
        </p:txBody>
      </p:sp>
      <p:sp>
        <p:nvSpPr>
          <p:cNvPr id="5" name="QuadreDeText 4">
            <a:extLst>
              <a:ext uri="{FF2B5EF4-FFF2-40B4-BE49-F238E27FC236}">
                <a16:creationId xmlns:a16="http://schemas.microsoft.com/office/drawing/2014/main" id="{26CF3C81-2DB0-7565-D0B2-597CF2F6DB9A}"/>
              </a:ext>
            </a:extLst>
          </p:cNvPr>
          <p:cNvSpPr txBox="1"/>
          <p:nvPr/>
        </p:nvSpPr>
        <p:spPr>
          <a:xfrm>
            <a:off x="475611" y="621862"/>
            <a:ext cx="5920426" cy="338554"/>
          </a:xfrm>
          <a:prstGeom prst="rect">
            <a:avLst/>
          </a:prstGeom>
          <a:noFill/>
        </p:spPr>
        <p:txBody>
          <a:bodyPr wrap="square" rtlCol="0">
            <a:spAutoFit/>
          </a:bodyPr>
          <a:lstStyle/>
          <a:p>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 obert</a:t>
            </a:r>
            <a:r>
              <a:rPr lang="ca-ES" sz="1600" dirty="0">
                <a:latin typeface="Arial" panose="020B0604020202020204" pitchFamily="34" charset="0"/>
                <a:cs typeface="Arial" panose="020B0604020202020204" pitchFamily="34" charset="0"/>
              </a:rPr>
              <a:t>:</a:t>
            </a:r>
          </a:p>
        </p:txBody>
      </p:sp>
      <p:sp>
        <p:nvSpPr>
          <p:cNvPr id="7" name="QuadreDeText 6">
            <a:extLst>
              <a:ext uri="{FF2B5EF4-FFF2-40B4-BE49-F238E27FC236}">
                <a16:creationId xmlns:a16="http://schemas.microsoft.com/office/drawing/2014/main" id="{A635D474-3EAC-6CFE-0E51-7FE07871D80D}"/>
              </a:ext>
            </a:extLst>
          </p:cNvPr>
          <p:cNvSpPr txBox="1"/>
          <p:nvPr/>
        </p:nvSpPr>
        <p:spPr>
          <a:xfrm>
            <a:off x="475611" y="8687064"/>
            <a:ext cx="6017295" cy="1815882"/>
          </a:xfrm>
          <a:prstGeom prst="rect">
            <a:avLst/>
          </a:prstGeom>
          <a:noFill/>
        </p:spPr>
        <p:txBody>
          <a:bodyPr wrap="square" rtlCol="0">
            <a:spAutoFit/>
          </a:bodyPr>
          <a:lstStyle/>
          <a:p>
            <a:pPr algn="just" defTabSz="914400"/>
            <a:r>
              <a:rPr lang="ca-ES" sz="1600" dirty="0">
                <a:solidFill>
                  <a:prstClr val="black"/>
                </a:solidFill>
                <a:latin typeface="Arial"/>
              </a:rPr>
              <a:t>En analitzar la concurrència en funció del procediment d’adjudicació obert, s’observa que la concurrència més alta es produeix en els procediments simplificat i ordinari, i se situa en 4,5 i 4 licitadors per adjudicació La concurrència en el procediment simplificat-sumari es situa en 3 licitadors per adjudicació, per sota de la mitjana de 4 licitadors per adjudicació.</a:t>
            </a:r>
          </a:p>
        </p:txBody>
      </p:sp>
      <p:pic>
        <p:nvPicPr>
          <p:cNvPr id="8" name="Imatge 7">
            <a:extLst>
              <a:ext uri="{FF2B5EF4-FFF2-40B4-BE49-F238E27FC236}">
                <a16:creationId xmlns:a16="http://schemas.microsoft.com/office/drawing/2014/main" id="{81A4266F-811A-4975-BAE3-35B044B234DA}"/>
              </a:ext>
            </a:extLst>
          </p:cNvPr>
          <p:cNvPicPr>
            <a:picLocks noChangeAspect="1"/>
          </p:cNvPicPr>
          <p:nvPr/>
        </p:nvPicPr>
        <p:blipFill>
          <a:blip r:embed="rId2"/>
          <a:stretch>
            <a:fillRect/>
          </a:stretch>
        </p:blipFill>
        <p:spPr>
          <a:xfrm>
            <a:off x="561183" y="5320646"/>
            <a:ext cx="5846149" cy="3063694"/>
          </a:xfrm>
          <a:prstGeom prst="rect">
            <a:avLst/>
          </a:prstGeom>
        </p:spPr>
      </p:pic>
      <p:pic>
        <p:nvPicPr>
          <p:cNvPr id="181" name="Imatge 180">
            <a:extLst>
              <a:ext uri="{FF2B5EF4-FFF2-40B4-BE49-F238E27FC236}">
                <a16:creationId xmlns:a16="http://schemas.microsoft.com/office/drawing/2014/main" id="{1521C85A-2E06-23C1-1DE7-06C544C27D54}"/>
              </a:ext>
            </a:extLst>
          </p:cNvPr>
          <p:cNvPicPr>
            <a:picLocks noChangeAspect="1"/>
          </p:cNvPicPr>
          <p:nvPr/>
        </p:nvPicPr>
        <p:blipFill>
          <a:blip r:embed="rId3"/>
          <a:stretch>
            <a:fillRect/>
          </a:stretch>
        </p:blipFill>
        <p:spPr>
          <a:xfrm>
            <a:off x="475611" y="1478279"/>
            <a:ext cx="5873339" cy="3522801"/>
          </a:xfrm>
          <a:prstGeom prst="rect">
            <a:avLst/>
          </a:prstGeom>
        </p:spPr>
      </p:pic>
    </p:spTree>
    <p:extLst>
      <p:ext uri="{BB962C8B-B14F-4D97-AF65-F5344CB8AC3E}">
        <p14:creationId xmlns:p14="http://schemas.microsoft.com/office/powerpoint/2010/main" val="409982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FF3D17C-228E-0E34-7CA2-7502A7AEF7FB}"/>
              </a:ext>
            </a:extLst>
          </p:cNvPr>
          <p:cNvSpPr>
            <a:spLocks noGrp="1"/>
          </p:cNvSpPr>
          <p:nvPr>
            <p:ph type="sldNum" sz="quarter" idx="12"/>
          </p:nvPr>
        </p:nvSpPr>
        <p:spPr/>
        <p:txBody>
          <a:bodyPr/>
          <a:lstStyle/>
          <a:p>
            <a:fld id="{69A02D07-1340-466E-8F89-ABB91E672000}" type="slidenum">
              <a:rPr lang="ca-ES" smtClean="0"/>
              <a:t>4</a:t>
            </a:fld>
            <a:endParaRPr lang="ca-ES"/>
          </a:p>
        </p:txBody>
      </p:sp>
      <p:sp>
        <p:nvSpPr>
          <p:cNvPr id="3" name="QuadreDeText 2">
            <a:extLst>
              <a:ext uri="{FF2B5EF4-FFF2-40B4-BE49-F238E27FC236}">
                <a16:creationId xmlns:a16="http://schemas.microsoft.com/office/drawing/2014/main" id="{126B5E0A-D21A-25DD-6C72-1D0A0FFD6529}"/>
              </a:ext>
            </a:extLst>
          </p:cNvPr>
          <p:cNvSpPr txBox="1"/>
          <p:nvPr/>
        </p:nvSpPr>
        <p:spPr>
          <a:xfrm>
            <a:off x="1484076" y="1171967"/>
            <a:ext cx="3889844" cy="2215991"/>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ca-ES" b="1"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ca-ES" b="1" dirty="0">
                <a:solidFill>
                  <a:prstClr val="black"/>
                </a:solidFill>
                <a:latin typeface="Calibri" panose="020F0502020204030204"/>
              </a:rPr>
              <a:t>Del total de la contractació ordinària les adjudicacions per </a:t>
            </a:r>
            <a:r>
              <a:rPr lang="ca-ES" sz="2400" b="1" dirty="0">
                <a:solidFill>
                  <a:prstClr val="black"/>
                </a:solidFill>
                <a:latin typeface="Calibri" panose="020F0502020204030204"/>
              </a:rPr>
              <a:t>PROCEDIMENTS OBERTS </a:t>
            </a:r>
            <a:r>
              <a:rPr lang="ca-ES" b="1" dirty="0">
                <a:solidFill>
                  <a:prstClr val="black"/>
                </a:solidFill>
                <a:latin typeface="Calibri" panose="020F0502020204030204"/>
              </a:rPr>
              <a:t>han suposat el </a:t>
            </a:r>
            <a:r>
              <a:rPr lang="ca-ES" sz="2400" b="1" dirty="0">
                <a:solidFill>
                  <a:prstClr val="black"/>
                </a:solidFill>
                <a:latin typeface="Calibri" panose="020F0502020204030204"/>
              </a:rPr>
              <a:t>81,9% </a:t>
            </a:r>
            <a:r>
              <a:rPr lang="ca-ES" b="1" dirty="0">
                <a:solidFill>
                  <a:prstClr val="black"/>
                </a:solidFill>
                <a:latin typeface="Calibri" panose="020F0502020204030204"/>
              </a:rPr>
              <a:t>i el </a:t>
            </a:r>
            <a:r>
              <a:rPr lang="ca-ES" sz="2400" b="1" dirty="0">
                <a:solidFill>
                  <a:prstClr val="black"/>
                </a:solidFill>
                <a:latin typeface="Calibri" panose="020F0502020204030204"/>
              </a:rPr>
              <a:t>92,5% </a:t>
            </a:r>
            <a:r>
              <a:rPr lang="ca-ES" b="1" dirty="0">
                <a:solidFill>
                  <a:prstClr val="black"/>
                </a:solidFill>
                <a:latin typeface="Calibri" panose="020F0502020204030204"/>
              </a:rPr>
              <a:t>de l’import total contractat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ca-ES" dirty="0">
              <a:solidFill>
                <a:prstClr val="black"/>
              </a:solidFill>
              <a:latin typeface="Calibri" panose="020F0502020204030204"/>
            </a:endParaRPr>
          </a:p>
        </p:txBody>
      </p:sp>
      <p:sp>
        <p:nvSpPr>
          <p:cNvPr id="4" name="QuadreDeText 3">
            <a:extLst>
              <a:ext uri="{FF2B5EF4-FFF2-40B4-BE49-F238E27FC236}">
                <a16:creationId xmlns:a16="http://schemas.microsoft.com/office/drawing/2014/main" id="{C5AD7AD1-485F-037C-2CB3-98316E54A203}"/>
              </a:ext>
            </a:extLst>
          </p:cNvPr>
          <p:cNvSpPr txBox="1"/>
          <p:nvPr/>
        </p:nvSpPr>
        <p:spPr>
          <a:xfrm>
            <a:off x="1525642" y="8385774"/>
            <a:ext cx="3806714" cy="1938992"/>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ca-ES"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Del total de la contractació ordinària les adjudicacions de</a:t>
            </a:r>
            <a:r>
              <a:rPr lang="ca-ES" sz="2400" b="1" dirty="0">
                <a:solidFill>
                  <a:prstClr val="black"/>
                </a:solidFill>
                <a:latin typeface="Calibri" panose="020F0502020204030204"/>
              </a:rPr>
              <a:t> SERVEIS </a:t>
            </a:r>
            <a:r>
              <a:rPr lang="ca-ES" dirty="0">
                <a:solidFill>
                  <a:prstClr val="black"/>
                </a:solidFill>
                <a:latin typeface="Calibri" panose="020F0502020204030204"/>
              </a:rPr>
              <a:t>han suposat el </a:t>
            </a:r>
            <a:r>
              <a:rPr lang="ca-ES" sz="2400" b="1" dirty="0">
                <a:solidFill>
                  <a:prstClr val="black"/>
                </a:solidFill>
                <a:latin typeface="Calibri" panose="020F0502020204030204"/>
              </a:rPr>
              <a:t>57,1% </a:t>
            </a:r>
            <a:r>
              <a:rPr lang="ca-ES" dirty="0">
                <a:solidFill>
                  <a:prstClr val="black"/>
                </a:solidFill>
                <a:latin typeface="Calibri" panose="020F0502020204030204"/>
              </a:rPr>
              <a:t>i el </a:t>
            </a:r>
            <a:r>
              <a:rPr lang="ca-ES" sz="2400" b="1" dirty="0">
                <a:solidFill>
                  <a:prstClr val="black"/>
                </a:solidFill>
                <a:latin typeface="Calibri" panose="020F0502020204030204"/>
              </a:rPr>
              <a:t>45,1%</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 de l’import total contractat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QuadreDeText 5">
            <a:extLst>
              <a:ext uri="{FF2B5EF4-FFF2-40B4-BE49-F238E27FC236}">
                <a16:creationId xmlns:a16="http://schemas.microsoft.com/office/drawing/2014/main" id="{7D5D4144-E51D-C028-E952-6A6EBFB94851}"/>
              </a:ext>
            </a:extLst>
          </p:cNvPr>
          <p:cNvSpPr txBox="1"/>
          <p:nvPr/>
        </p:nvSpPr>
        <p:spPr>
          <a:xfrm>
            <a:off x="1484077" y="4917370"/>
            <a:ext cx="3889845" cy="1938992"/>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ca-ES" b="1"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ca-ES" sz="2400" b="1" dirty="0">
                <a:solidFill>
                  <a:prstClr val="black"/>
                </a:solidFill>
                <a:latin typeface="Calibri" panose="020F0502020204030204"/>
              </a:rPr>
              <a:t>TOTAL CONTRACTACIÓ ORDINÀRIA</a:t>
            </a:r>
            <a:r>
              <a:rPr kumimoji="0" lang="ca-E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692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118,7</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etxa: avall 6">
            <a:extLst>
              <a:ext uri="{FF2B5EF4-FFF2-40B4-BE49-F238E27FC236}">
                <a16:creationId xmlns:a16="http://schemas.microsoft.com/office/drawing/2014/main" id="{76DB8E91-0E92-F2BE-BA59-92B0EB53BD7B}"/>
              </a:ext>
            </a:extLst>
          </p:cNvPr>
          <p:cNvSpPr/>
          <p:nvPr/>
        </p:nvSpPr>
        <p:spPr>
          <a:xfrm rot="10800000">
            <a:off x="3138051" y="3690225"/>
            <a:ext cx="581896"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Fletxa: avall 8">
            <a:extLst>
              <a:ext uri="{FF2B5EF4-FFF2-40B4-BE49-F238E27FC236}">
                <a16:creationId xmlns:a16="http://schemas.microsoft.com/office/drawing/2014/main" id="{C4D6543C-9FA7-BF99-7B5D-AF9C768D9893}"/>
              </a:ext>
            </a:extLst>
          </p:cNvPr>
          <p:cNvSpPr/>
          <p:nvPr/>
        </p:nvSpPr>
        <p:spPr>
          <a:xfrm>
            <a:off x="3138051" y="7105099"/>
            <a:ext cx="581896"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893472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6A568AD0-21A1-359A-BF10-F5DFA8719B15}"/>
              </a:ext>
            </a:extLst>
          </p:cNvPr>
          <p:cNvSpPr>
            <a:spLocks noGrp="1"/>
          </p:cNvSpPr>
          <p:nvPr>
            <p:ph type="sldNum" sz="quarter" idx="12"/>
          </p:nvPr>
        </p:nvSpPr>
        <p:spPr>
          <a:xfrm>
            <a:off x="6046595" y="11300181"/>
            <a:ext cx="339918" cy="649111"/>
          </a:xfrm>
        </p:spPr>
        <p:txBody>
          <a:bodyPr/>
          <a:lstStyle/>
          <a:p>
            <a:fld id="{69A02D07-1340-466E-8F89-ABB91E672000}" type="slidenum">
              <a:rPr lang="ca-ES" b="1" smtClean="0">
                <a:solidFill>
                  <a:schemeClr val="tx1"/>
                </a:solidFill>
              </a:rPr>
              <a:t>40</a:t>
            </a:fld>
            <a:endParaRPr lang="ca-ES" b="1">
              <a:solidFill>
                <a:schemeClr val="tx1"/>
              </a:solidFill>
            </a:endParaRPr>
          </a:p>
        </p:txBody>
      </p:sp>
      <p:sp>
        <p:nvSpPr>
          <p:cNvPr id="4" name="QuadreDeText 3">
            <a:extLst>
              <a:ext uri="{FF2B5EF4-FFF2-40B4-BE49-F238E27FC236}">
                <a16:creationId xmlns:a16="http://schemas.microsoft.com/office/drawing/2014/main" id="{8B0BF665-773A-5978-E681-5330F7E61649}"/>
              </a:ext>
            </a:extLst>
          </p:cNvPr>
          <p:cNvSpPr txBox="1"/>
          <p:nvPr/>
        </p:nvSpPr>
        <p:spPr>
          <a:xfrm>
            <a:off x="590210" y="660284"/>
            <a:ext cx="584552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Concurrència en els acords marc: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Un factor a tenir en consideració son les licitacions dels acords marc. Tots els acords marc corresponents a 2025 han estat licitats per procediment ordinari i presenten un índex de concurrència superior a l’índex de concurrència obtingut per les licitacions que no són acords marc, i se situa en 5,2 licitadors per adjudicació.</a:t>
            </a:r>
            <a:r>
              <a:rPr lang="ca-ES" sz="1600" dirty="0">
                <a:solidFill>
                  <a:prstClr val="black"/>
                </a:solidFill>
                <a:latin typeface="Arial"/>
              </a:rPr>
              <a:t> </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81077305-0360-F09A-4D9D-0E73AC24D84B}"/>
              </a:ext>
            </a:extLst>
          </p:cNvPr>
          <p:cNvSpPr txBox="1"/>
          <p:nvPr/>
        </p:nvSpPr>
        <p:spPr>
          <a:xfrm>
            <a:off x="617560" y="6350621"/>
            <a:ext cx="581817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de la taula anterior s’observa </a:t>
            </a:r>
            <a:r>
              <a:rPr lang="ca-ES" sz="1600" dirty="0">
                <a:solidFill>
                  <a:prstClr val="black"/>
                </a:solidFill>
                <a:latin typeface="Arial"/>
              </a:rPr>
              <a:t>que les licitacions promogudes des de les gerències de serveis de Medi Ambient (11 licitadors) i des de les de Turisme i de Biblioteques (10 licitadors) són les que obtenen els índex de concurrència més elevats.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Des del punt de vista de la tipologia de contractes dels acords marc, els índex de concurrència corresponents els mostra la taula següent: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QuadreDeText 10">
            <a:extLst>
              <a:ext uri="{FF2B5EF4-FFF2-40B4-BE49-F238E27FC236}">
                <a16:creationId xmlns:a16="http://schemas.microsoft.com/office/drawing/2014/main" id="{558A0528-61D0-B88A-9C8F-1D2FBCC58F50}"/>
              </a:ext>
            </a:extLst>
          </p:cNvPr>
          <p:cNvSpPr txBox="1"/>
          <p:nvPr/>
        </p:nvSpPr>
        <p:spPr>
          <a:xfrm>
            <a:off x="590209" y="10212312"/>
            <a:ext cx="567758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L’índex de concurrència més alt el presenten els acords marc de </a:t>
            </a:r>
            <a:r>
              <a:rPr lang="ca-ES" sz="1600" dirty="0">
                <a:solidFill>
                  <a:prstClr val="black"/>
                </a:solidFill>
                <a:latin typeface="Arial"/>
              </a:rPr>
              <a:t>subministraments</a:t>
            </a:r>
            <a:r>
              <a:rPr kumimoji="0" lang="ca-ES" sz="1600" b="0" i="0" u="none" strike="noStrike" kern="1200" cap="none" spc="0" normalizeH="0" baseline="0" noProof="0" dirty="0">
                <a:ln>
                  <a:noFill/>
                </a:ln>
                <a:solidFill>
                  <a:prstClr val="black"/>
                </a:solidFill>
                <a:effectLst/>
                <a:uLnTx/>
                <a:uFillTx/>
                <a:latin typeface="Arial"/>
                <a:ea typeface="+mn-ea"/>
                <a:cs typeface="+mn-cs"/>
              </a:rPr>
              <a:t>, situant-se en 5,7 licitadors per adjudicació. E</a:t>
            </a:r>
            <a:r>
              <a:rPr lang="ca-ES" sz="1600" dirty="0" err="1">
                <a:solidFill>
                  <a:prstClr val="black"/>
                </a:solidFill>
                <a:latin typeface="Arial"/>
              </a:rPr>
              <a:t>ls</a:t>
            </a:r>
            <a:r>
              <a:rPr lang="ca-ES" sz="1600" dirty="0">
                <a:solidFill>
                  <a:prstClr val="black"/>
                </a:solidFill>
                <a:latin typeface="Arial"/>
              </a:rPr>
              <a:t> contractes de serveis presenten una concurrència de 4,9 licitadors. </a:t>
            </a:r>
          </a:p>
        </p:txBody>
      </p:sp>
      <p:pic>
        <p:nvPicPr>
          <p:cNvPr id="3" name="Imatge 2">
            <a:extLst>
              <a:ext uri="{FF2B5EF4-FFF2-40B4-BE49-F238E27FC236}">
                <a16:creationId xmlns:a16="http://schemas.microsoft.com/office/drawing/2014/main" id="{1A134B3C-5E05-7DDC-C97D-C85717386E6F}"/>
              </a:ext>
            </a:extLst>
          </p:cNvPr>
          <p:cNvPicPr>
            <a:picLocks noChangeAspect="1"/>
          </p:cNvPicPr>
          <p:nvPr/>
        </p:nvPicPr>
        <p:blipFill>
          <a:blip r:embed="rId2"/>
          <a:stretch>
            <a:fillRect/>
          </a:stretch>
        </p:blipFill>
        <p:spPr>
          <a:xfrm>
            <a:off x="665183" y="2825307"/>
            <a:ext cx="5724549" cy="1130300"/>
          </a:xfrm>
          <a:prstGeom prst="rect">
            <a:avLst/>
          </a:prstGeom>
        </p:spPr>
      </p:pic>
      <p:pic>
        <p:nvPicPr>
          <p:cNvPr id="7" name="Imatge 6">
            <a:extLst>
              <a:ext uri="{FF2B5EF4-FFF2-40B4-BE49-F238E27FC236}">
                <a16:creationId xmlns:a16="http://schemas.microsoft.com/office/drawing/2014/main" id="{AD36B73F-3B59-DB41-409B-54E636A0ADB1}"/>
              </a:ext>
            </a:extLst>
          </p:cNvPr>
          <p:cNvPicPr>
            <a:picLocks noChangeAspect="1"/>
          </p:cNvPicPr>
          <p:nvPr/>
        </p:nvPicPr>
        <p:blipFill>
          <a:blip r:embed="rId3"/>
          <a:stretch>
            <a:fillRect/>
          </a:stretch>
        </p:blipFill>
        <p:spPr>
          <a:xfrm>
            <a:off x="652308" y="4417489"/>
            <a:ext cx="5721331" cy="1671668"/>
          </a:xfrm>
          <a:prstGeom prst="rect">
            <a:avLst/>
          </a:prstGeom>
        </p:spPr>
      </p:pic>
      <p:pic>
        <p:nvPicPr>
          <p:cNvPr id="9" name="Imatge 8">
            <a:extLst>
              <a:ext uri="{FF2B5EF4-FFF2-40B4-BE49-F238E27FC236}">
                <a16:creationId xmlns:a16="http://schemas.microsoft.com/office/drawing/2014/main" id="{7E6CD925-B674-7C66-3165-A3441C81E070}"/>
              </a:ext>
            </a:extLst>
          </p:cNvPr>
          <p:cNvPicPr>
            <a:picLocks noChangeAspect="1"/>
          </p:cNvPicPr>
          <p:nvPr/>
        </p:nvPicPr>
        <p:blipFill>
          <a:blip r:embed="rId4"/>
          <a:stretch>
            <a:fillRect/>
          </a:stretch>
        </p:blipFill>
        <p:spPr>
          <a:xfrm>
            <a:off x="697925" y="8905166"/>
            <a:ext cx="5542515" cy="965050"/>
          </a:xfrm>
          <a:prstGeom prst="rect">
            <a:avLst/>
          </a:prstGeom>
        </p:spPr>
      </p:pic>
    </p:spTree>
    <p:extLst>
      <p:ext uri="{BB962C8B-B14F-4D97-AF65-F5344CB8AC3E}">
        <p14:creationId xmlns:p14="http://schemas.microsoft.com/office/powerpoint/2010/main" val="324785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D539AF58-EA8C-4F4C-81D4-C969ADFC4760}"/>
              </a:ext>
            </a:extLst>
          </p:cNvPr>
          <p:cNvSpPr txBox="1"/>
          <p:nvPr/>
        </p:nvSpPr>
        <p:spPr>
          <a:xfrm>
            <a:off x="424959" y="509842"/>
            <a:ext cx="6112756" cy="1569660"/>
          </a:xfrm>
          <a:prstGeom prst="rect">
            <a:avLst/>
          </a:prstGeom>
          <a:noFill/>
        </p:spPr>
        <p:txBody>
          <a:bodyPr wrap="square" rtlCol="0">
            <a:spAutoFit/>
          </a:bodyPr>
          <a:lstStyle/>
          <a:p>
            <a:pPr defTabSz="914400"/>
            <a:r>
              <a:rPr lang="ca-ES" sz="1600" b="1" dirty="0">
                <a:solidFill>
                  <a:srgbClr val="0000FF"/>
                </a:solidFill>
                <a:latin typeface="Arial" panose="020B0604020202020204" pitchFamily="34" charset="0"/>
                <a:cs typeface="Arial" panose="020B0604020202020204" pitchFamily="34" charset="0"/>
              </a:rPr>
              <a:t>ADJUDICACIONS PER NOMBRE DE LICITADORS</a:t>
            </a:r>
          </a:p>
          <a:p>
            <a:pPr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 següent taula mostra la distribució de les adjudicacions, per procediment obert, realitzades per les diferents àrees de la corporació i el seu sector públic al llarg de 2025, en funció del nombre d’ofertes rebudes. </a:t>
            </a:r>
          </a:p>
        </p:txBody>
      </p:sp>
      <p:sp>
        <p:nvSpPr>
          <p:cNvPr id="4" name="5 CuadroTexto">
            <a:extLst>
              <a:ext uri="{FF2B5EF4-FFF2-40B4-BE49-F238E27FC236}">
                <a16:creationId xmlns:a16="http://schemas.microsoft.com/office/drawing/2014/main" id="{6F0897B4-7E6E-4067-BF0C-E3E90CD7CC1A}"/>
              </a:ext>
            </a:extLst>
          </p:cNvPr>
          <p:cNvSpPr txBox="1"/>
          <p:nvPr/>
        </p:nvSpPr>
        <p:spPr>
          <a:xfrm>
            <a:off x="424959" y="8201285"/>
            <a:ext cx="6138927" cy="3539430"/>
          </a:xfrm>
          <a:prstGeom prst="rect">
            <a:avLst/>
          </a:prstGeom>
          <a:noFill/>
        </p:spPr>
        <p:txBody>
          <a:bodyPr wrap="square" rtlCol="0">
            <a:spAutoFit/>
          </a:bodyPr>
          <a:lstStyle/>
          <a:p>
            <a:pPr algn="just" defTabSz="914400"/>
            <a:r>
              <a:rPr lang="ca-ES" sz="1600" dirty="0">
                <a:solidFill>
                  <a:prstClr val="black"/>
                </a:solidFill>
                <a:latin typeface="Arial"/>
              </a:rPr>
              <a:t>S’observa com el </a:t>
            </a:r>
            <a:r>
              <a:rPr lang="ca-ES" sz="1600" b="1" dirty="0">
                <a:solidFill>
                  <a:srgbClr val="0000FF"/>
                </a:solidFill>
                <a:latin typeface="Arial"/>
              </a:rPr>
              <a:t>20% </a:t>
            </a:r>
            <a:r>
              <a:rPr lang="ca-ES" sz="1600" dirty="0">
                <a:solidFill>
                  <a:prstClr val="black"/>
                </a:solidFill>
                <a:latin typeface="Arial"/>
              </a:rPr>
              <a:t>del nombre total de les adjudicacions per procediment obert (113 adjudicacions), que representa el </a:t>
            </a:r>
            <a:r>
              <a:rPr lang="ca-ES" sz="1600" b="1" dirty="0">
                <a:solidFill>
                  <a:srgbClr val="0000FF"/>
                </a:solidFill>
                <a:latin typeface="Arial"/>
              </a:rPr>
              <a:t>23% </a:t>
            </a:r>
            <a:r>
              <a:rPr lang="ca-ES" sz="1600" dirty="0">
                <a:solidFill>
                  <a:prstClr val="black"/>
                </a:solidFill>
                <a:latin typeface="Arial"/>
              </a:rPr>
              <a:t>de l’import adjudicat, van rebre una sola oferta. Si és té en compte, també, aquelles adjudicacions amb 2 ofertes, es pot veure com aquest grup, amb un nivell mínim de concurrència, representa el 40% del nombre total d’adjudicacions i el 36% de l’import total adjudicat.</a:t>
            </a:r>
          </a:p>
          <a:p>
            <a:pPr algn="just" defTabSz="914400"/>
            <a:r>
              <a:rPr lang="ca-ES" sz="1600" dirty="0">
                <a:solidFill>
                  <a:prstClr val="black"/>
                </a:solidFill>
                <a:latin typeface="Arial"/>
              </a:rPr>
              <a:t>Podem considerar un segon grup on s’hi troben les adjudicacions que han tingut una concurrència intermèdia, és a dir, de 3 a 10 ofertes. Aquestes suposen el 55% de les adjudicacions les quals representen el 58% de l’import adjudicat. Finalment, l'interval de màxima concurrència, on s’agrupen les adjudicacions que han rebut més d’11 ofertes, representa el 5% de les adjudicacions i representa el 6% de l’import total adjudicat.</a:t>
            </a:r>
          </a:p>
        </p:txBody>
      </p:sp>
      <p:sp>
        <p:nvSpPr>
          <p:cNvPr id="9" name="Contenidor de número de diapositiva 8">
            <a:extLst>
              <a:ext uri="{FF2B5EF4-FFF2-40B4-BE49-F238E27FC236}">
                <a16:creationId xmlns:a16="http://schemas.microsoft.com/office/drawing/2014/main" id="{762FF5FC-02AA-40C9-B026-6961176DBA0D}"/>
              </a:ext>
            </a:extLst>
          </p:cNvPr>
          <p:cNvSpPr>
            <a:spLocks noGrp="1"/>
          </p:cNvSpPr>
          <p:nvPr>
            <p:ph type="sldNum" sz="quarter" idx="12"/>
          </p:nvPr>
        </p:nvSpPr>
        <p:spPr>
          <a:xfrm>
            <a:off x="5776111" y="11633703"/>
            <a:ext cx="610402" cy="315589"/>
          </a:xfrm>
        </p:spPr>
        <p:txBody>
          <a:bodyPr/>
          <a:lstStyle/>
          <a:p>
            <a:fld id="{69A02D07-1340-466E-8F89-ABB91E672000}" type="slidenum">
              <a:rPr lang="ca-ES" b="1" smtClean="0">
                <a:solidFill>
                  <a:schemeClr val="tx1"/>
                </a:solidFill>
              </a:rPr>
              <a:t>41</a:t>
            </a:fld>
            <a:endParaRPr lang="ca-ES" b="1" dirty="0">
              <a:solidFill>
                <a:schemeClr val="tx1"/>
              </a:solidFill>
            </a:endParaRPr>
          </a:p>
        </p:txBody>
      </p:sp>
      <p:pic>
        <p:nvPicPr>
          <p:cNvPr id="3" name="Imatge 2">
            <a:extLst>
              <a:ext uri="{FF2B5EF4-FFF2-40B4-BE49-F238E27FC236}">
                <a16:creationId xmlns:a16="http://schemas.microsoft.com/office/drawing/2014/main" id="{94256DF7-1280-B0D0-51C2-7D7E87F50ABD}"/>
              </a:ext>
            </a:extLst>
          </p:cNvPr>
          <p:cNvPicPr>
            <a:picLocks noChangeAspect="1"/>
          </p:cNvPicPr>
          <p:nvPr/>
        </p:nvPicPr>
        <p:blipFill>
          <a:blip r:embed="rId2"/>
          <a:stretch>
            <a:fillRect/>
          </a:stretch>
        </p:blipFill>
        <p:spPr>
          <a:xfrm>
            <a:off x="501550" y="2302371"/>
            <a:ext cx="5959574" cy="5676045"/>
          </a:xfrm>
          <a:prstGeom prst="rect">
            <a:avLst/>
          </a:prstGeom>
        </p:spPr>
      </p:pic>
    </p:spTree>
    <p:extLst>
      <p:ext uri="{BB962C8B-B14F-4D97-AF65-F5344CB8AC3E}">
        <p14:creationId xmlns:p14="http://schemas.microsoft.com/office/powerpoint/2010/main" val="3182316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CuadroTexto">
            <a:extLst>
              <a:ext uri="{FF2B5EF4-FFF2-40B4-BE49-F238E27FC236}">
                <a16:creationId xmlns:a16="http://schemas.microsoft.com/office/drawing/2014/main" id="{294C8746-69FB-4718-B8DD-B833D1234CE2}"/>
              </a:ext>
            </a:extLst>
          </p:cNvPr>
          <p:cNvSpPr txBox="1"/>
          <p:nvPr/>
        </p:nvSpPr>
        <p:spPr>
          <a:xfrm>
            <a:off x="541992" y="6981478"/>
            <a:ext cx="5917209" cy="4278094"/>
          </a:xfrm>
          <a:prstGeom prst="rect">
            <a:avLst/>
          </a:prstGeom>
          <a:noFill/>
        </p:spPr>
        <p:txBody>
          <a:bodyPr wrap="square" rtlCol="0">
            <a:spAutoFit/>
          </a:bodyPr>
          <a:lstStyle/>
          <a:p>
            <a:pPr algn="just" defTabSz="914400"/>
            <a:r>
              <a:rPr lang="ca-ES" sz="1600" dirty="0">
                <a:solidFill>
                  <a:prstClr val="black"/>
                </a:solidFill>
                <a:latin typeface="Arial"/>
              </a:rPr>
              <a:t>En la  taula anterior s’observa la incidència que els principals tipus de contractes tenen sobre la concurrència, en concret sobre la proporció de licitacions amb una sola oferta en cadascun d’ells.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Deixant a banda els contractes privats, s’observa que el nombre de licitacions amb una sola oferta en els </a:t>
            </a:r>
            <a:r>
              <a:rPr lang="ca-ES" sz="1600" u="sng" dirty="0">
                <a:solidFill>
                  <a:prstClr val="black"/>
                </a:solidFill>
                <a:latin typeface="Arial"/>
              </a:rPr>
              <a:t>contractes de subministraments i serveis</a:t>
            </a:r>
            <a:r>
              <a:rPr lang="ca-ES" sz="1600" dirty="0">
                <a:solidFill>
                  <a:prstClr val="black"/>
                </a:solidFill>
                <a:latin typeface="Arial"/>
              </a:rPr>
              <a:t> presenten percentatges del 24% i el 23%, respectivament, en relació al total d’adjudicacions en aquestes tipologies. El volum econòmic que suposen es situen en el 8% pel que fa als contractes de subministraments i en el 40% en els contractes de serveis.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Els </a:t>
            </a:r>
            <a:r>
              <a:rPr lang="ca-ES" sz="1600" u="sng" dirty="0">
                <a:solidFill>
                  <a:prstClr val="black"/>
                </a:solidFill>
                <a:latin typeface="Arial"/>
              </a:rPr>
              <a:t>contractes d’obres</a:t>
            </a:r>
            <a:r>
              <a:rPr lang="ca-ES" sz="1600" dirty="0">
                <a:solidFill>
                  <a:prstClr val="black"/>
                </a:solidFill>
                <a:latin typeface="Arial"/>
              </a:rPr>
              <a:t> són els que suposen percentatges de licitacions amb una sola oferta més baixos, de l’ordre del 12% i, pel que fa al volum econòmic adjudicat representen l’11%.</a:t>
            </a:r>
          </a:p>
          <a:p>
            <a:pPr algn="just" defTabSz="914400"/>
            <a:endParaRPr lang="ca-ES" sz="1600" dirty="0">
              <a:solidFill>
                <a:prstClr val="black"/>
              </a:solidFill>
              <a:latin typeface="Arial"/>
            </a:endParaRPr>
          </a:p>
        </p:txBody>
      </p:sp>
      <p:sp>
        <p:nvSpPr>
          <p:cNvPr id="7" name="Contenidor de número de diapositiva 6">
            <a:extLst>
              <a:ext uri="{FF2B5EF4-FFF2-40B4-BE49-F238E27FC236}">
                <a16:creationId xmlns:a16="http://schemas.microsoft.com/office/drawing/2014/main" id="{74A106C7-C229-4771-84BD-15B102B21E26}"/>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42</a:t>
            </a:fld>
            <a:endParaRPr lang="ca-ES" b="1" dirty="0">
              <a:solidFill>
                <a:schemeClr val="tx1"/>
              </a:solidFill>
            </a:endParaRPr>
          </a:p>
        </p:txBody>
      </p:sp>
      <p:sp>
        <p:nvSpPr>
          <p:cNvPr id="8" name="2 CuadroTexto">
            <a:extLst>
              <a:ext uri="{FF2B5EF4-FFF2-40B4-BE49-F238E27FC236}">
                <a16:creationId xmlns:a16="http://schemas.microsoft.com/office/drawing/2014/main" id="{26EC274F-8DB6-426E-8091-8BD302C1C52D}"/>
              </a:ext>
            </a:extLst>
          </p:cNvPr>
          <p:cNvSpPr txBox="1"/>
          <p:nvPr/>
        </p:nvSpPr>
        <p:spPr>
          <a:xfrm>
            <a:off x="545768" y="5107975"/>
            <a:ext cx="5766463" cy="276999"/>
          </a:xfrm>
          <a:prstGeom prst="rect">
            <a:avLst/>
          </a:prstGeom>
          <a:noFill/>
        </p:spPr>
        <p:txBody>
          <a:bodyPr wrap="square" rtlCol="0">
            <a:spAutoFit/>
          </a:bodyPr>
          <a:lstStyle/>
          <a:p>
            <a:pPr defTabSz="914400"/>
            <a:r>
              <a:rPr lang="ca-ES" sz="1200" b="1" dirty="0">
                <a:solidFill>
                  <a:srgbClr val="0000FF"/>
                </a:solidFill>
                <a:latin typeface="Arial"/>
              </a:rPr>
              <a:t>PER TIPUS DE CONTRACTE</a:t>
            </a:r>
          </a:p>
        </p:txBody>
      </p:sp>
      <p:sp>
        <p:nvSpPr>
          <p:cNvPr id="5" name="4 Rectángulo">
            <a:extLst>
              <a:ext uri="{FF2B5EF4-FFF2-40B4-BE49-F238E27FC236}">
                <a16:creationId xmlns:a16="http://schemas.microsoft.com/office/drawing/2014/main" id="{58900418-6E87-4D02-8EB4-86D270D6B352}"/>
              </a:ext>
            </a:extLst>
          </p:cNvPr>
          <p:cNvSpPr/>
          <p:nvPr/>
        </p:nvSpPr>
        <p:spPr>
          <a:xfrm>
            <a:off x="541992" y="1943101"/>
            <a:ext cx="5967457" cy="2821766"/>
          </a:xfrm>
          <a:prstGeom prst="rect">
            <a:avLst/>
          </a:prstGeom>
        </p:spPr>
        <p:txBody>
          <a:bodyPr wrap="square">
            <a:spAutoFit/>
          </a:bodyPr>
          <a:lstStyle/>
          <a:p>
            <a:pPr algn="just" defTabSz="914400"/>
            <a:r>
              <a:rPr lang="ca-ES" sz="1600" dirty="0">
                <a:solidFill>
                  <a:prstClr val="black"/>
                </a:solidFill>
                <a:latin typeface="Arial"/>
              </a:rPr>
              <a:t>Destaca en la taula anterior que el percentatge d’adjudicacions amb una sola oferta per part de la corporació es situa en el 17% mentre que aquest percentatge per part del sector públic es situa en el 39%. En conjunt el percentatge d’adjudicacions amb una sola oferta obtingut és del </a:t>
            </a:r>
            <a:r>
              <a:rPr lang="ca-ES" sz="1600" b="1" dirty="0">
                <a:solidFill>
                  <a:prstClr val="black"/>
                </a:solidFill>
                <a:latin typeface="Arial"/>
              </a:rPr>
              <a:t>20%.</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les següents taules presenten els </a:t>
            </a:r>
            <a:r>
              <a:rPr lang="ca-ES" sz="1600" b="1" dirty="0">
                <a:solidFill>
                  <a:prstClr val="black"/>
                </a:solidFill>
                <a:latin typeface="Arial"/>
              </a:rPr>
              <a:t>percentatges de licitacions amb una sola oferta </a:t>
            </a:r>
            <a:r>
              <a:rPr lang="ca-ES" sz="1600" dirty="0">
                <a:solidFill>
                  <a:prstClr val="black"/>
                </a:solidFill>
                <a:latin typeface="Arial"/>
              </a:rPr>
              <a:t>del conjunt de la corporació i de les entitats del sector públic, respecte del total de licitacions tant des del punt de vista del tipus de contracte com del tipus de procediment.</a:t>
            </a:r>
          </a:p>
        </p:txBody>
      </p:sp>
      <p:sp>
        <p:nvSpPr>
          <p:cNvPr id="12" name="QuadreDeText 11">
            <a:extLst>
              <a:ext uri="{FF2B5EF4-FFF2-40B4-BE49-F238E27FC236}">
                <a16:creationId xmlns:a16="http://schemas.microsoft.com/office/drawing/2014/main" id="{F2A1DEA8-3703-6E33-86B8-AD8177A9272E}"/>
              </a:ext>
            </a:extLst>
          </p:cNvPr>
          <p:cNvSpPr txBox="1"/>
          <p:nvPr/>
        </p:nvSpPr>
        <p:spPr>
          <a:xfrm>
            <a:off x="567119" y="354477"/>
            <a:ext cx="58669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AMB UNA SOLA OFERTA</a:t>
            </a:r>
          </a:p>
        </p:txBody>
      </p:sp>
      <p:pic>
        <p:nvPicPr>
          <p:cNvPr id="2" name="Imatge 1">
            <a:extLst>
              <a:ext uri="{FF2B5EF4-FFF2-40B4-BE49-F238E27FC236}">
                <a16:creationId xmlns:a16="http://schemas.microsoft.com/office/drawing/2014/main" id="{5FC92B13-3698-BB74-CEF4-FFA95B19FCDD}"/>
              </a:ext>
            </a:extLst>
          </p:cNvPr>
          <p:cNvPicPr>
            <a:picLocks noChangeAspect="1"/>
          </p:cNvPicPr>
          <p:nvPr/>
        </p:nvPicPr>
        <p:blipFill>
          <a:blip r:embed="rId2"/>
          <a:stretch>
            <a:fillRect/>
          </a:stretch>
        </p:blipFill>
        <p:spPr>
          <a:xfrm>
            <a:off x="592240" y="950935"/>
            <a:ext cx="5917209" cy="784991"/>
          </a:xfrm>
          <a:prstGeom prst="rect">
            <a:avLst/>
          </a:prstGeom>
        </p:spPr>
      </p:pic>
      <p:pic>
        <p:nvPicPr>
          <p:cNvPr id="6" name="Imatge 5">
            <a:extLst>
              <a:ext uri="{FF2B5EF4-FFF2-40B4-BE49-F238E27FC236}">
                <a16:creationId xmlns:a16="http://schemas.microsoft.com/office/drawing/2014/main" id="{6662F780-DB4A-7DCB-D61B-4EBC6B663EAE}"/>
              </a:ext>
            </a:extLst>
          </p:cNvPr>
          <p:cNvPicPr>
            <a:picLocks noChangeAspect="1"/>
          </p:cNvPicPr>
          <p:nvPr/>
        </p:nvPicPr>
        <p:blipFill>
          <a:blip r:embed="rId3"/>
          <a:stretch>
            <a:fillRect/>
          </a:stretch>
        </p:blipFill>
        <p:spPr>
          <a:xfrm>
            <a:off x="667614" y="5643472"/>
            <a:ext cx="5766463" cy="1116374"/>
          </a:xfrm>
          <a:prstGeom prst="rect">
            <a:avLst/>
          </a:prstGeom>
        </p:spPr>
      </p:pic>
    </p:spTree>
    <p:extLst>
      <p:ext uri="{BB962C8B-B14F-4D97-AF65-F5344CB8AC3E}">
        <p14:creationId xmlns:p14="http://schemas.microsoft.com/office/powerpoint/2010/main" val="412166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B3F9B52-8EC0-8DC5-7F6E-3B513AFA3DAD}"/>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43</a:t>
            </a:fld>
            <a:endParaRPr lang="ca-ES" b="1">
              <a:solidFill>
                <a:schemeClr val="tx1"/>
              </a:solidFill>
            </a:endParaRPr>
          </a:p>
        </p:txBody>
      </p:sp>
      <p:sp>
        <p:nvSpPr>
          <p:cNvPr id="6" name="2 CuadroTexto">
            <a:extLst>
              <a:ext uri="{FF2B5EF4-FFF2-40B4-BE49-F238E27FC236}">
                <a16:creationId xmlns:a16="http://schemas.microsoft.com/office/drawing/2014/main" id="{C6839FBF-D918-4C5A-9DC0-7B550CE9309F}"/>
              </a:ext>
            </a:extLst>
          </p:cNvPr>
          <p:cNvSpPr txBox="1"/>
          <p:nvPr/>
        </p:nvSpPr>
        <p:spPr>
          <a:xfrm>
            <a:off x="523568" y="544453"/>
            <a:ext cx="3856453" cy="276999"/>
          </a:xfrm>
          <a:prstGeom prst="rect">
            <a:avLst/>
          </a:prstGeom>
          <a:noFill/>
        </p:spPr>
        <p:txBody>
          <a:bodyPr wrap="square" rtlCol="0">
            <a:spAutoFit/>
          </a:bodyPr>
          <a:lstStyle/>
          <a:p>
            <a:pPr defTabSz="914400"/>
            <a:r>
              <a:rPr lang="ca-ES" sz="1200" b="1" dirty="0">
                <a:solidFill>
                  <a:srgbClr val="0000FF"/>
                </a:solidFill>
                <a:latin typeface="Arial"/>
              </a:rPr>
              <a:t>PER TIPUS DE PROCEDIMENT</a:t>
            </a:r>
          </a:p>
        </p:txBody>
      </p:sp>
      <p:sp>
        <p:nvSpPr>
          <p:cNvPr id="5" name="5 CuadroTexto">
            <a:extLst>
              <a:ext uri="{FF2B5EF4-FFF2-40B4-BE49-F238E27FC236}">
                <a16:creationId xmlns:a16="http://schemas.microsoft.com/office/drawing/2014/main" id="{DC5F0C19-0019-C3BD-03ED-D0C6116A1587}"/>
              </a:ext>
            </a:extLst>
          </p:cNvPr>
          <p:cNvSpPr txBox="1"/>
          <p:nvPr/>
        </p:nvSpPr>
        <p:spPr>
          <a:xfrm>
            <a:off x="415159" y="2794587"/>
            <a:ext cx="6027681" cy="6986528"/>
          </a:xfrm>
          <a:prstGeom prst="rect">
            <a:avLst/>
          </a:prstGeom>
          <a:noFill/>
        </p:spPr>
        <p:txBody>
          <a:bodyPr wrap="square" rtlCol="0">
            <a:spAutoFit/>
          </a:bodyPr>
          <a:lstStyle/>
          <a:p>
            <a:pPr algn="just" defTabSz="914400"/>
            <a:r>
              <a:rPr lang="ca-ES" sz="1600" dirty="0">
                <a:solidFill>
                  <a:prstClr val="black"/>
                </a:solidFill>
                <a:latin typeface="Arial"/>
              </a:rPr>
              <a:t>A la taula anterior s’observa l’efecte que els diferents procediments oberts d’adjudicació tenen sobre la concurrència i en quins és mes elevada la proporció de licitacions amb una sola oferta.</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procediment que presenta el major percentatge de licitacions amb una sola oferta és el Procediment Simplificat-Sumari ja que suposa el 34% del total de les adjudicacions i representa el 32% del volum econòmic adjudicat per aquest procediment.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segueixen el Procediment Ordinari i el Simplificat, amb el 20%  i el 16%, respectivament, pel que fa al nombre i que en volum econòmic suposen el 23% i el 21%, de l’import total adjudicat en aquests procediments.</a:t>
            </a:r>
          </a:p>
          <a:p>
            <a:pPr algn="just" defTabSz="914400"/>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Finalment, </a:t>
            </a:r>
            <a:r>
              <a:rPr lang="ca-ES" sz="1600" dirty="0">
                <a:solidFill>
                  <a:prstClr val="black"/>
                </a:solidFill>
                <a:latin typeface="Arial"/>
              </a:rPr>
              <a:t>es presenta la següent taula corresponent als contractes harmonitzats, per nombre de licitadors, de la corporació (sense el sector públic) per tal de fer una comparativa </a:t>
            </a:r>
            <a:r>
              <a:rPr kumimoji="0" lang="ca-ES" sz="1600" b="0" i="0" u="none" strike="noStrike" kern="1200" cap="none" spc="0" normalizeH="0" baseline="0" noProof="0" dirty="0">
                <a:ln>
                  <a:noFill/>
                </a:ln>
                <a:solidFill>
                  <a:prstClr val="black"/>
                </a:solidFill>
                <a:effectLst/>
                <a:uLnTx/>
                <a:uFillTx/>
                <a:latin typeface="Arial"/>
                <a:ea typeface="+mn-ea"/>
                <a:cs typeface="+mn-cs"/>
              </a:rPr>
              <a:t>en base a un informe de la Comissió Europea. Segons aquest informe es considera òptim un percentatge menor o igual al 10% (valor que cap dels estats assoleix) i una pràctica satisfactòria si aquest percentatge no supera el 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licitacions amb una sola oferta de contractes harmonitzats, en el cas de la corporació, suposa un </a:t>
            </a:r>
            <a:r>
              <a:rPr lang="ca-ES" sz="1600" dirty="0">
                <a:solidFill>
                  <a:prstClr val="black"/>
                </a:solidFill>
                <a:latin typeface="Arial"/>
              </a:rPr>
              <a:t>15</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de contractes harmonitzats. La Diputació de Barcelona es troba per sota del llindar del 20% i, per tant, assoleix uns nivells satisfactoris de licitacions amb una sola oferta.</a:t>
            </a:r>
            <a:endParaRPr lang="ca-ES" sz="1600" dirty="0">
              <a:solidFill>
                <a:prstClr val="black"/>
              </a:solidFill>
              <a:latin typeface="Arial"/>
            </a:endParaRPr>
          </a:p>
        </p:txBody>
      </p:sp>
      <p:pic>
        <p:nvPicPr>
          <p:cNvPr id="4" name="Imatge 3">
            <a:extLst>
              <a:ext uri="{FF2B5EF4-FFF2-40B4-BE49-F238E27FC236}">
                <a16:creationId xmlns:a16="http://schemas.microsoft.com/office/drawing/2014/main" id="{8FD9D3AB-1CA7-35A1-6856-538359B56B29}"/>
              </a:ext>
            </a:extLst>
          </p:cNvPr>
          <p:cNvPicPr>
            <a:picLocks noChangeAspect="1"/>
          </p:cNvPicPr>
          <p:nvPr/>
        </p:nvPicPr>
        <p:blipFill>
          <a:blip r:embed="rId2"/>
          <a:stretch>
            <a:fillRect/>
          </a:stretch>
        </p:blipFill>
        <p:spPr>
          <a:xfrm>
            <a:off x="497528" y="1428847"/>
            <a:ext cx="5862944" cy="903410"/>
          </a:xfrm>
          <a:prstGeom prst="rect">
            <a:avLst/>
          </a:prstGeom>
        </p:spPr>
      </p:pic>
      <p:pic>
        <p:nvPicPr>
          <p:cNvPr id="7" name="Imatge 6">
            <a:extLst>
              <a:ext uri="{FF2B5EF4-FFF2-40B4-BE49-F238E27FC236}">
                <a16:creationId xmlns:a16="http://schemas.microsoft.com/office/drawing/2014/main" id="{89DD903F-5566-CA24-B0D3-17E1098F62F0}"/>
              </a:ext>
            </a:extLst>
          </p:cNvPr>
          <p:cNvPicPr>
            <a:picLocks noChangeAspect="1"/>
          </p:cNvPicPr>
          <p:nvPr/>
        </p:nvPicPr>
        <p:blipFill>
          <a:blip r:embed="rId3"/>
          <a:stretch>
            <a:fillRect/>
          </a:stretch>
        </p:blipFill>
        <p:spPr>
          <a:xfrm>
            <a:off x="497528" y="9821543"/>
            <a:ext cx="5862944" cy="823720"/>
          </a:xfrm>
          <a:prstGeom prst="rect">
            <a:avLst/>
          </a:prstGeom>
        </p:spPr>
      </p:pic>
    </p:spTree>
    <p:extLst>
      <p:ext uri="{BB962C8B-B14F-4D97-AF65-F5344CB8AC3E}">
        <p14:creationId xmlns:p14="http://schemas.microsoft.com/office/powerpoint/2010/main" val="1725349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C5CEF1D-9E7E-1B29-9B17-A79B14A40140}"/>
              </a:ext>
            </a:extLst>
          </p:cNvPr>
          <p:cNvSpPr>
            <a:spLocks noGrp="1"/>
          </p:cNvSpPr>
          <p:nvPr>
            <p:ph type="sldNum" sz="quarter" idx="12"/>
          </p:nvPr>
        </p:nvSpPr>
        <p:spPr>
          <a:xfrm>
            <a:off x="6249698" y="11391295"/>
            <a:ext cx="484477" cy="649111"/>
          </a:xfrm>
        </p:spPr>
        <p:txBody>
          <a:bodyPr/>
          <a:lstStyle/>
          <a:p>
            <a:fld id="{69A02D07-1340-466E-8F89-ABB91E672000}" type="slidenum">
              <a:rPr lang="ca-ES" b="1" smtClean="0">
                <a:solidFill>
                  <a:schemeClr val="tx1"/>
                </a:solidFill>
              </a:rPr>
              <a:t>44</a:t>
            </a:fld>
            <a:endParaRPr lang="ca-ES" b="1" dirty="0">
              <a:solidFill>
                <a:schemeClr val="tx1"/>
              </a:solidFill>
            </a:endParaRPr>
          </a:p>
        </p:txBody>
      </p:sp>
      <p:sp>
        <p:nvSpPr>
          <p:cNvPr id="3" name="QuadreDeText 2">
            <a:extLst>
              <a:ext uri="{FF2B5EF4-FFF2-40B4-BE49-F238E27FC236}">
                <a16:creationId xmlns:a16="http://schemas.microsoft.com/office/drawing/2014/main" id="{723619C9-5B10-697A-A0E1-AE59A0D2EC9F}"/>
              </a:ext>
            </a:extLst>
          </p:cNvPr>
          <p:cNvSpPr txBox="1"/>
          <p:nvPr/>
        </p:nvSpPr>
        <p:spPr>
          <a:xfrm>
            <a:off x="568624" y="405207"/>
            <a:ext cx="4567580" cy="338554"/>
          </a:xfrm>
          <a:prstGeom prst="rect">
            <a:avLst/>
          </a:prstGeom>
          <a:noFill/>
        </p:spPr>
        <p:txBody>
          <a:bodyPr wrap="square" rtlCol="0">
            <a:spAutoFit/>
          </a:bodyPr>
          <a:lstStyle/>
          <a:p>
            <a:pPr defTabSz="914400"/>
            <a:r>
              <a:rPr lang="ca-ES" sz="1600" b="1" dirty="0">
                <a:solidFill>
                  <a:srgbClr val="0000FF"/>
                </a:solidFill>
                <a:latin typeface="Arial"/>
              </a:rPr>
              <a:t>LICITACIONS DECLARADES DESERTES</a:t>
            </a:r>
          </a:p>
        </p:txBody>
      </p:sp>
      <p:sp>
        <p:nvSpPr>
          <p:cNvPr id="4" name="QuadreDeText 3">
            <a:extLst>
              <a:ext uri="{FF2B5EF4-FFF2-40B4-BE49-F238E27FC236}">
                <a16:creationId xmlns:a16="http://schemas.microsoft.com/office/drawing/2014/main" id="{F838875E-3607-0A6D-A136-CBADB9B7D4E5}"/>
              </a:ext>
            </a:extLst>
          </p:cNvPr>
          <p:cNvSpPr txBox="1"/>
          <p:nvPr/>
        </p:nvSpPr>
        <p:spPr>
          <a:xfrm>
            <a:off x="568624" y="684082"/>
            <a:ext cx="5725032" cy="3293209"/>
          </a:xfrm>
          <a:prstGeom prst="rect">
            <a:avLst/>
          </a:prstGeom>
          <a:noFill/>
        </p:spPr>
        <p:txBody>
          <a:bodyPr wrap="square" rtlCol="0">
            <a:spAutoFit/>
          </a:bodyPr>
          <a:lstStyle/>
          <a:p>
            <a:pPr algn="just"/>
            <a:r>
              <a:rPr lang="ca-ES" sz="1600" b="1" i="1" dirty="0">
                <a:solidFill>
                  <a:srgbClr val="0000FF"/>
                </a:solidFill>
                <a:latin typeface="Arial" panose="020B0604020202020204" pitchFamily="34" charset="0"/>
                <a:cs typeface="Arial" panose="020B0604020202020204" pitchFamily="34" charset="0"/>
              </a:rPr>
              <a:t>(Àrees de la corporació)</a:t>
            </a:r>
          </a:p>
          <a:p>
            <a:pPr algn="just"/>
            <a:endParaRPr lang="ca-ES" sz="1600" i="1"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A banda de les licitacions que finalment es concreten en l’adjudicació dels oportuns contractes, també es dona el cas que alguns lots s’han de declarar deserts. En la majoria dels casos això obeeix a la manca d’ofertes presentades, però en d’altres ocasions els motius poden ser per altres circumstàncies.</a:t>
            </a:r>
          </a:p>
          <a:p>
            <a:pPr algn="just"/>
            <a:r>
              <a:rPr lang="ca-ES" sz="1600" dirty="0">
                <a:latin typeface="Arial" panose="020B0604020202020204" pitchFamily="34" charset="0"/>
                <a:cs typeface="Arial" panose="020B0604020202020204" pitchFamily="34" charset="0"/>
              </a:rPr>
              <a:t>En 2025 s’han declarat 16 lots/contractes deserts (</a:t>
            </a:r>
            <a:r>
              <a:rPr lang="ca-ES" sz="1600" dirty="0">
                <a:effectLst/>
                <a:latin typeface="Arial" panose="020B0604020202020204" pitchFamily="34" charset="0"/>
                <a:ea typeface="Aptos" panose="020B0004020202020204" pitchFamily="34" charset="0"/>
                <a:cs typeface="Arial" panose="020B0604020202020204" pitchFamily="34" charset="0"/>
              </a:rPr>
              <a:t>contractacions que no estan dividides en lots que s’han quedat desertes i els lots deserts que formen part d’un </a:t>
            </a:r>
            <a:r>
              <a:rPr lang="ca-ES" sz="1600" dirty="0">
                <a:latin typeface="Arial" panose="020B0604020202020204" pitchFamily="34" charset="0"/>
                <a:ea typeface="Aptos" panose="020B0004020202020204" pitchFamily="34" charset="0"/>
                <a:cs typeface="Arial" panose="020B0604020202020204" pitchFamily="34" charset="0"/>
              </a:rPr>
              <a:t>mateix </a:t>
            </a:r>
            <a:r>
              <a:rPr lang="ca-ES" sz="1600" dirty="0">
                <a:effectLst/>
                <a:latin typeface="Arial" panose="020B0604020202020204" pitchFamily="34" charset="0"/>
                <a:ea typeface="Aptos" panose="020B0004020202020204" pitchFamily="34" charset="0"/>
                <a:cs typeface="Arial" panose="020B0604020202020204" pitchFamily="34" charset="0"/>
              </a:rPr>
              <a:t>expedient de contractació)</a:t>
            </a:r>
            <a:r>
              <a:rPr lang="ca-ES" sz="1600" dirty="0">
                <a:latin typeface="Arial" panose="020B0604020202020204" pitchFamily="34" charset="0"/>
                <a:cs typeface="Arial" panose="020B0604020202020204" pitchFamily="34" charset="0"/>
              </a:rPr>
              <a:t> el que suposa el 3% del total dels lots licitats per procediments oberts.</a:t>
            </a:r>
          </a:p>
        </p:txBody>
      </p:sp>
      <p:sp>
        <p:nvSpPr>
          <p:cNvPr id="8" name="QuadreDeText 7">
            <a:extLst>
              <a:ext uri="{FF2B5EF4-FFF2-40B4-BE49-F238E27FC236}">
                <a16:creationId xmlns:a16="http://schemas.microsoft.com/office/drawing/2014/main" id="{D3F41BB1-693B-ACAA-F2B6-AD24A8642ADD}"/>
              </a:ext>
            </a:extLst>
          </p:cNvPr>
          <p:cNvSpPr txBox="1"/>
          <p:nvPr/>
        </p:nvSpPr>
        <p:spPr>
          <a:xfrm>
            <a:off x="604305" y="4312883"/>
            <a:ext cx="5725032" cy="156966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contracte</a:t>
            </a:r>
            <a:r>
              <a:rPr lang="ca-ES" sz="1600" dirty="0">
                <a:latin typeface="Arial" panose="020B0604020202020204" pitchFamily="34" charset="0"/>
                <a:cs typeface="Arial" panose="020B0604020202020204" pitchFamily="34" charset="0"/>
              </a:rPr>
              <a:t>, els lots/contractes deserts es concentren en serveis i subministraments.</a:t>
            </a:r>
          </a:p>
          <a:p>
            <a:pPr algn="just"/>
            <a:r>
              <a:rPr lang="ca-ES" sz="1600" dirty="0">
                <a:latin typeface="Arial" panose="020B0604020202020204" pitchFamily="34" charset="0"/>
                <a:cs typeface="Arial" panose="020B0604020202020204" pitchFamily="34" charset="0"/>
              </a:rPr>
              <a:t>El percentatge de lots/contractes deserts corresponent als subministraments representa el 4% del total dels lots licitats de subministraments. El percentatge de lots deserts corresponents als contractes serveis es situa en el 3%. </a:t>
            </a:r>
          </a:p>
        </p:txBody>
      </p:sp>
      <p:sp>
        <p:nvSpPr>
          <p:cNvPr id="9" name="QuadreDeText 8">
            <a:extLst>
              <a:ext uri="{FF2B5EF4-FFF2-40B4-BE49-F238E27FC236}">
                <a16:creationId xmlns:a16="http://schemas.microsoft.com/office/drawing/2014/main" id="{DC9BC717-B097-D6CF-8414-0D8408D4D63F}"/>
              </a:ext>
            </a:extLst>
          </p:cNvPr>
          <p:cNvSpPr txBox="1"/>
          <p:nvPr/>
        </p:nvSpPr>
        <p:spPr>
          <a:xfrm>
            <a:off x="584489" y="8214710"/>
            <a:ext cx="5689022"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a:t>
            </a:r>
            <a:r>
              <a:rPr lang="ca-ES" sz="1600" dirty="0">
                <a:latin typeface="Arial" panose="020B0604020202020204" pitchFamily="34" charset="0"/>
                <a:cs typeface="Arial" panose="020B0604020202020204" pitchFamily="34" charset="0"/>
              </a:rPr>
              <a:t>, els lots/contractes deserts es produeixen el procediment ordinari (3%), en el simplificat (4%) i en el simplificat-sumari (2%).</a:t>
            </a:r>
          </a:p>
        </p:txBody>
      </p:sp>
      <p:pic>
        <p:nvPicPr>
          <p:cNvPr id="7" name="Imatge 6">
            <a:extLst>
              <a:ext uri="{FF2B5EF4-FFF2-40B4-BE49-F238E27FC236}">
                <a16:creationId xmlns:a16="http://schemas.microsoft.com/office/drawing/2014/main" id="{23F197E0-AE70-2806-85CB-951972C06C25}"/>
              </a:ext>
            </a:extLst>
          </p:cNvPr>
          <p:cNvPicPr>
            <a:picLocks noChangeAspect="1"/>
          </p:cNvPicPr>
          <p:nvPr/>
        </p:nvPicPr>
        <p:blipFill>
          <a:blip r:embed="rId2"/>
          <a:stretch>
            <a:fillRect/>
          </a:stretch>
        </p:blipFill>
        <p:spPr>
          <a:xfrm>
            <a:off x="675996" y="6129904"/>
            <a:ext cx="5581650" cy="1485900"/>
          </a:xfrm>
          <a:prstGeom prst="rect">
            <a:avLst/>
          </a:prstGeom>
        </p:spPr>
      </p:pic>
      <p:pic>
        <p:nvPicPr>
          <p:cNvPr id="10" name="Imatge 9">
            <a:extLst>
              <a:ext uri="{FF2B5EF4-FFF2-40B4-BE49-F238E27FC236}">
                <a16:creationId xmlns:a16="http://schemas.microsoft.com/office/drawing/2014/main" id="{A00DFADC-3030-5EC9-B71B-F99949E91EAB}"/>
              </a:ext>
            </a:extLst>
          </p:cNvPr>
          <p:cNvPicPr>
            <a:picLocks noChangeAspect="1"/>
          </p:cNvPicPr>
          <p:nvPr/>
        </p:nvPicPr>
        <p:blipFill>
          <a:blip r:embed="rId3"/>
          <a:stretch>
            <a:fillRect/>
          </a:stretch>
        </p:blipFill>
        <p:spPr>
          <a:xfrm>
            <a:off x="691861" y="9475551"/>
            <a:ext cx="5581650" cy="1485900"/>
          </a:xfrm>
          <a:prstGeom prst="rect">
            <a:avLst/>
          </a:prstGeom>
        </p:spPr>
      </p:pic>
    </p:spTree>
    <p:extLst>
      <p:ext uri="{BB962C8B-B14F-4D97-AF65-F5344CB8AC3E}">
        <p14:creationId xmlns:p14="http://schemas.microsoft.com/office/powerpoint/2010/main" val="1589242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7725B2C-DED3-E9E4-6E1A-E7987FBF1810}"/>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A9603F-5269-F2A0-5633-C8EDFC0EBD8C}"/>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BAA51D76-51F5-2F93-5772-FB019C8FE98D}"/>
              </a:ext>
            </a:extLst>
          </p:cNvPr>
          <p:cNvSpPr txBox="1"/>
          <p:nvPr/>
        </p:nvSpPr>
        <p:spPr>
          <a:xfrm>
            <a:off x="561268" y="6096000"/>
            <a:ext cx="57354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a-ES" sz="3600" b="1" dirty="0">
                <a:solidFill>
                  <a:srgbClr val="0000FF"/>
                </a:solidFill>
                <a:latin typeface="Calibri" panose="020F0502020204030204"/>
              </a:rPr>
              <a:t>TIPOLOGIA DE LES EMPRESES</a:t>
            </a:r>
            <a:endPar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36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FC07BC5E-4E03-4C02-821A-1E1C6B373B56}"/>
              </a:ext>
            </a:extLst>
          </p:cNvPr>
          <p:cNvSpPr txBox="1"/>
          <p:nvPr/>
        </p:nvSpPr>
        <p:spPr>
          <a:xfrm>
            <a:off x="369651" y="470281"/>
            <a:ext cx="5567632" cy="584775"/>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5.1. ADJUDICATÀRIES PER PROCEDIMENT OBERT</a:t>
            </a:r>
          </a:p>
        </p:txBody>
      </p:sp>
      <p:sp>
        <p:nvSpPr>
          <p:cNvPr id="7" name="Contenidor de número de diapositiva 6">
            <a:extLst>
              <a:ext uri="{FF2B5EF4-FFF2-40B4-BE49-F238E27FC236}">
                <a16:creationId xmlns:a16="http://schemas.microsoft.com/office/drawing/2014/main" id="{252544E7-C39F-4055-8EF2-E7395BD436FA}"/>
              </a:ext>
            </a:extLst>
          </p:cNvPr>
          <p:cNvSpPr>
            <a:spLocks noGrp="1"/>
          </p:cNvSpPr>
          <p:nvPr>
            <p:ph type="sldNum" sz="quarter" idx="12"/>
          </p:nvPr>
        </p:nvSpPr>
        <p:spPr>
          <a:xfrm>
            <a:off x="5937283" y="11527971"/>
            <a:ext cx="449230" cy="421321"/>
          </a:xfrm>
        </p:spPr>
        <p:txBody>
          <a:bodyPr/>
          <a:lstStyle/>
          <a:p>
            <a:fld id="{69A02D07-1340-466E-8F89-ABB91E672000}" type="slidenum">
              <a:rPr lang="ca-ES" b="1" smtClean="0">
                <a:solidFill>
                  <a:schemeClr val="tx1"/>
                </a:solidFill>
              </a:rPr>
              <a:t>46</a:t>
            </a:fld>
            <a:endParaRPr lang="ca-ES" b="1" dirty="0">
              <a:solidFill>
                <a:schemeClr val="tx1"/>
              </a:solidFill>
            </a:endParaRPr>
          </a:p>
        </p:txBody>
      </p:sp>
      <p:sp>
        <p:nvSpPr>
          <p:cNvPr id="11" name="QuadreDeText 10">
            <a:extLst>
              <a:ext uri="{FF2B5EF4-FFF2-40B4-BE49-F238E27FC236}">
                <a16:creationId xmlns:a16="http://schemas.microsoft.com/office/drawing/2014/main" id="{64F30C8D-4D1A-512B-3B48-B073239A7BB1}"/>
              </a:ext>
            </a:extLst>
          </p:cNvPr>
          <p:cNvSpPr txBox="1"/>
          <p:nvPr/>
        </p:nvSpPr>
        <p:spPr>
          <a:xfrm>
            <a:off x="369651" y="1258111"/>
            <a:ext cx="610258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funció de la informació obtinguda </a:t>
            </a:r>
            <a:r>
              <a:rPr lang="ca-ES" sz="1600" dirty="0">
                <a:solidFill>
                  <a:prstClr val="black"/>
                </a:solidFill>
                <a:latin typeface="Arial"/>
              </a:rPr>
              <a:t>es presenten les següents taules per tal d’analitzar</a:t>
            </a:r>
            <a:r>
              <a:rPr kumimoji="0" lang="ca-ES" sz="1600" b="0" i="0" u="none" strike="noStrike" kern="1200" cap="none" spc="0" normalizeH="0" baseline="0" noProof="0" dirty="0">
                <a:ln>
                  <a:noFill/>
                </a:ln>
                <a:solidFill>
                  <a:prstClr val="black"/>
                </a:solidFill>
                <a:effectLst/>
                <a:uLnTx/>
                <a:uFillTx/>
                <a:latin typeface="Arial"/>
                <a:ea typeface="+mn-ea"/>
                <a:cs typeface="+mn-cs"/>
              </a:rPr>
              <a:t> la </a:t>
            </a:r>
            <a:r>
              <a:rPr kumimoji="0" lang="ca-ES" sz="1600" b="0" i="0" u="sng" strike="noStrike" kern="1200" cap="none" spc="0" normalizeH="0" baseline="0" noProof="0" dirty="0">
                <a:ln>
                  <a:noFill/>
                </a:ln>
                <a:solidFill>
                  <a:prstClr val="black"/>
                </a:solidFill>
                <a:effectLst/>
                <a:uLnTx/>
                <a:uFillTx/>
                <a:latin typeface="Arial"/>
                <a:ea typeface="+mn-ea"/>
                <a:cs typeface="+mn-cs"/>
              </a:rPr>
              <a:t>tipologia de les empreses adjudicatàries</a:t>
            </a:r>
            <a:r>
              <a:rPr kumimoji="0" lang="ca-ES" sz="1600" b="0" i="0" u="none" strike="noStrike" kern="1200" cap="none" spc="0" normalizeH="0" baseline="0" noProof="0" dirty="0">
                <a:ln>
                  <a:noFill/>
                </a:ln>
                <a:solidFill>
                  <a:prstClr val="black"/>
                </a:solidFill>
                <a:effectLst/>
                <a:uLnTx/>
                <a:uFillTx/>
                <a:latin typeface="Arial"/>
                <a:ea typeface="+mn-ea"/>
                <a:cs typeface="+mn-cs"/>
              </a:rPr>
              <a:t> dels procediments oberts adjudicats al llarg de 2025.</a:t>
            </a:r>
          </a:p>
        </p:txBody>
      </p:sp>
      <p:sp>
        <p:nvSpPr>
          <p:cNvPr id="12" name="QuadreDeText 11">
            <a:extLst>
              <a:ext uri="{FF2B5EF4-FFF2-40B4-BE49-F238E27FC236}">
                <a16:creationId xmlns:a16="http://schemas.microsoft.com/office/drawing/2014/main" id="{DCAFCF32-E644-0A1D-2409-82FBD81C3E19}"/>
              </a:ext>
            </a:extLst>
          </p:cNvPr>
          <p:cNvSpPr txBox="1"/>
          <p:nvPr/>
        </p:nvSpPr>
        <p:spPr>
          <a:xfrm>
            <a:off x="418292" y="9698884"/>
            <a:ext cx="6043607" cy="1323439"/>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Analitzant la tipologia de les empreses del conjunt de la Diputació de Barcelona (corporació + sector públic), del nombre total d’empreses adjudicatàries, el 86% han estat pimes i el 14%, grans empreses. Quant a l’import, el 58% de l’import total adjudicat ha estat adjudicat a pimes i el 42% a grans empreses.</a:t>
            </a:r>
          </a:p>
        </p:txBody>
      </p:sp>
      <p:sp>
        <p:nvSpPr>
          <p:cNvPr id="14" name="QuadreDeText 13">
            <a:extLst>
              <a:ext uri="{FF2B5EF4-FFF2-40B4-BE49-F238E27FC236}">
                <a16:creationId xmlns:a16="http://schemas.microsoft.com/office/drawing/2014/main" id="{E0A16979-FD34-1842-4CDC-2C40332D892B}"/>
              </a:ext>
            </a:extLst>
          </p:cNvPr>
          <p:cNvSpPr txBox="1"/>
          <p:nvPr/>
        </p:nvSpPr>
        <p:spPr>
          <a:xfrm>
            <a:off x="362765" y="4077799"/>
            <a:ext cx="6023748"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sector públic no disposem d’una informació més detallada pel que fa a la tipologia de les pimes.</a:t>
            </a:r>
          </a:p>
        </p:txBody>
      </p:sp>
      <p:pic>
        <p:nvPicPr>
          <p:cNvPr id="8" name="Imatge 7">
            <a:extLst>
              <a:ext uri="{FF2B5EF4-FFF2-40B4-BE49-F238E27FC236}">
                <a16:creationId xmlns:a16="http://schemas.microsoft.com/office/drawing/2014/main" id="{1200EB6F-330C-E5CE-DCF6-A8A37B6DC8EC}"/>
              </a:ext>
            </a:extLst>
          </p:cNvPr>
          <p:cNvPicPr>
            <a:picLocks noChangeAspect="1"/>
          </p:cNvPicPr>
          <p:nvPr/>
        </p:nvPicPr>
        <p:blipFill>
          <a:blip r:embed="rId2"/>
          <a:stretch>
            <a:fillRect/>
          </a:stretch>
        </p:blipFill>
        <p:spPr>
          <a:xfrm>
            <a:off x="471481" y="2460867"/>
            <a:ext cx="5990418" cy="1348009"/>
          </a:xfrm>
          <a:prstGeom prst="rect">
            <a:avLst/>
          </a:prstGeom>
        </p:spPr>
      </p:pic>
      <p:pic>
        <p:nvPicPr>
          <p:cNvPr id="9" name="Imatge 8">
            <a:extLst>
              <a:ext uri="{FF2B5EF4-FFF2-40B4-BE49-F238E27FC236}">
                <a16:creationId xmlns:a16="http://schemas.microsoft.com/office/drawing/2014/main" id="{C2313735-1F83-53A4-F9A9-A7C9CD01B66A}"/>
              </a:ext>
            </a:extLst>
          </p:cNvPr>
          <p:cNvPicPr>
            <a:picLocks noChangeAspect="1"/>
          </p:cNvPicPr>
          <p:nvPr/>
        </p:nvPicPr>
        <p:blipFill>
          <a:blip r:embed="rId3"/>
          <a:stretch>
            <a:fillRect/>
          </a:stretch>
        </p:blipFill>
        <p:spPr>
          <a:xfrm>
            <a:off x="482213" y="4872971"/>
            <a:ext cx="5979685" cy="1916650"/>
          </a:xfrm>
          <a:prstGeom prst="rect">
            <a:avLst/>
          </a:prstGeom>
        </p:spPr>
      </p:pic>
      <p:pic>
        <p:nvPicPr>
          <p:cNvPr id="10" name="Imatge 9">
            <a:extLst>
              <a:ext uri="{FF2B5EF4-FFF2-40B4-BE49-F238E27FC236}">
                <a16:creationId xmlns:a16="http://schemas.microsoft.com/office/drawing/2014/main" id="{C0BF0630-8180-D2F1-6684-1E0457A92CC9}"/>
              </a:ext>
            </a:extLst>
          </p:cNvPr>
          <p:cNvPicPr>
            <a:picLocks noChangeAspect="1"/>
          </p:cNvPicPr>
          <p:nvPr/>
        </p:nvPicPr>
        <p:blipFill>
          <a:blip r:embed="rId4"/>
          <a:stretch>
            <a:fillRect/>
          </a:stretch>
        </p:blipFill>
        <p:spPr>
          <a:xfrm>
            <a:off x="-836457" y="7000018"/>
            <a:ext cx="5285690" cy="2353260"/>
          </a:xfrm>
          <a:prstGeom prst="rect">
            <a:avLst/>
          </a:prstGeom>
        </p:spPr>
      </p:pic>
      <p:pic>
        <p:nvPicPr>
          <p:cNvPr id="13" name="Imatge 12">
            <a:extLst>
              <a:ext uri="{FF2B5EF4-FFF2-40B4-BE49-F238E27FC236}">
                <a16:creationId xmlns:a16="http://schemas.microsoft.com/office/drawing/2014/main" id="{317ED174-C373-53F3-CAE4-AAB2F137697F}"/>
              </a:ext>
            </a:extLst>
          </p:cNvPr>
          <p:cNvPicPr>
            <a:picLocks noChangeAspect="1"/>
          </p:cNvPicPr>
          <p:nvPr/>
        </p:nvPicPr>
        <p:blipFill>
          <a:blip r:embed="rId5"/>
          <a:stretch>
            <a:fillRect/>
          </a:stretch>
        </p:blipFill>
        <p:spPr>
          <a:xfrm>
            <a:off x="2417731" y="7049048"/>
            <a:ext cx="5285690" cy="2353260"/>
          </a:xfrm>
          <a:prstGeom prst="rect">
            <a:avLst/>
          </a:prstGeom>
        </p:spPr>
      </p:pic>
    </p:spTree>
    <p:extLst>
      <p:ext uri="{BB962C8B-B14F-4D97-AF65-F5344CB8AC3E}">
        <p14:creationId xmlns:p14="http://schemas.microsoft.com/office/powerpoint/2010/main" val="3831106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B69556A-9DF8-B5FA-8932-5BBD194155AD}"/>
              </a:ext>
            </a:extLst>
          </p:cNvPr>
          <p:cNvSpPr>
            <a:spLocks noGrp="1"/>
          </p:cNvSpPr>
          <p:nvPr>
            <p:ph type="sldNum" sz="quarter" idx="12"/>
          </p:nvPr>
        </p:nvSpPr>
        <p:spPr>
          <a:xfrm>
            <a:off x="5988785" y="11560304"/>
            <a:ext cx="413225" cy="649111"/>
          </a:xfrm>
        </p:spPr>
        <p:txBody>
          <a:bodyPr/>
          <a:lstStyle/>
          <a:p>
            <a:fld id="{69A02D07-1340-466E-8F89-ABB91E672000}" type="slidenum">
              <a:rPr lang="ca-ES" b="1" smtClean="0">
                <a:solidFill>
                  <a:schemeClr val="tx1"/>
                </a:solidFill>
              </a:rPr>
              <a:t>47</a:t>
            </a:fld>
            <a:endParaRPr lang="ca-ES" b="1" dirty="0">
              <a:solidFill>
                <a:schemeClr val="tx1"/>
              </a:solidFill>
            </a:endParaRPr>
          </a:p>
        </p:txBody>
      </p:sp>
      <p:sp>
        <p:nvSpPr>
          <p:cNvPr id="7" name="QuadreDeText 6">
            <a:extLst>
              <a:ext uri="{FF2B5EF4-FFF2-40B4-BE49-F238E27FC236}">
                <a16:creationId xmlns:a16="http://schemas.microsoft.com/office/drawing/2014/main" id="{35CAFA7C-CF93-401C-FF74-7236AD42AD11}"/>
              </a:ext>
            </a:extLst>
          </p:cNvPr>
          <p:cNvSpPr txBox="1"/>
          <p:nvPr/>
        </p:nvSpPr>
        <p:spPr>
          <a:xfrm>
            <a:off x="273655" y="242708"/>
            <a:ext cx="628540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5.1.1. PER TIPUS DE CONTRACTE</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B153CBC8-A06A-6A2A-4E10-30498FB97A6C}"/>
              </a:ext>
            </a:extLst>
          </p:cNvPr>
          <p:cNvSpPr txBox="1"/>
          <p:nvPr/>
        </p:nvSpPr>
        <p:spPr>
          <a:xfrm>
            <a:off x="202388" y="9822756"/>
            <a:ext cx="6356673" cy="2062103"/>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Des del punt de vista del tipus de contracte,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s’adjudiquen a pimes el 91% dels contractes d’obres, el 88% dels contractes privats, el 84% dels contractes de serveis i el 86% dels contractes de subministraments. Pel que fa als </a:t>
            </a:r>
            <a:r>
              <a:rPr lang="ca-ES" sz="1600" u="sng" dirty="0">
                <a:latin typeface="Arial" panose="020B0604020202020204" pitchFamily="34" charset="0"/>
                <a:cs typeface="Arial" panose="020B0604020202020204" pitchFamily="34" charset="0"/>
              </a:rPr>
              <a:t>imports</a:t>
            </a:r>
            <a:r>
              <a:rPr lang="ca-ES" sz="1600" dirty="0">
                <a:latin typeface="Arial" panose="020B0604020202020204" pitchFamily="34" charset="0"/>
                <a:cs typeface="Arial" panose="020B0604020202020204" pitchFamily="34" charset="0"/>
              </a:rPr>
              <a:t> adjudicats, s’adjudiquen a pimes el 83% de l’import adjudicat en obres i el 99% de l’import adjudicat en contractes privats però en serveis i subministraments els percentatges a pimes són mes baixos, 51% i 42%. </a:t>
            </a:r>
          </a:p>
        </p:txBody>
      </p:sp>
      <p:pic>
        <p:nvPicPr>
          <p:cNvPr id="3" name="Imatge 2">
            <a:extLst>
              <a:ext uri="{FF2B5EF4-FFF2-40B4-BE49-F238E27FC236}">
                <a16:creationId xmlns:a16="http://schemas.microsoft.com/office/drawing/2014/main" id="{026B3CDA-7D5D-9EE3-7AAD-6980B87610B0}"/>
              </a:ext>
            </a:extLst>
          </p:cNvPr>
          <p:cNvPicPr>
            <a:picLocks noChangeAspect="1"/>
          </p:cNvPicPr>
          <p:nvPr/>
        </p:nvPicPr>
        <p:blipFill>
          <a:blip r:embed="rId2"/>
          <a:stretch>
            <a:fillRect/>
          </a:stretch>
        </p:blipFill>
        <p:spPr>
          <a:xfrm>
            <a:off x="298939" y="1242890"/>
            <a:ext cx="6260122" cy="1762867"/>
          </a:xfrm>
          <a:prstGeom prst="rect">
            <a:avLst/>
          </a:prstGeom>
        </p:spPr>
      </p:pic>
      <p:pic>
        <p:nvPicPr>
          <p:cNvPr id="4" name="Imatge 3">
            <a:extLst>
              <a:ext uri="{FF2B5EF4-FFF2-40B4-BE49-F238E27FC236}">
                <a16:creationId xmlns:a16="http://schemas.microsoft.com/office/drawing/2014/main" id="{7505295A-1727-7BE8-7179-38A8BEC116E6}"/>
              </a:ext>
            </a:extLst>
          </p:cNvPr>
          <p:cNvPicPr>
            <a:picLocks noChangeAspect="1"/>
          </p:cNvPicPr>
          <p:nvPr/>
        </p:nvPicPr>
        <p:blipFill>
          <a:blip r:embed="rId3"/>
          <a:stretch>
            <a:fillRect/>
          </a:stretch>
        </p:blipFill>
        <p:spPr>
          <a:xfrm>
            <a:off x="262339" y="3174942"/>
            <a:ext cx="6278562" cy="6506986"/>
          </a:xfrm>
          <a:prstGeom prst="rect">
            <a:avLst/>
          </a:prstGeom>
        </p:spPr>
      </p:pic>
    </p:spTree>
    <p:extLst>
      <p:ext uri="{BB962C8B-B14F-4D97-AF65-F5344CB8AC3E}">
        <p14:creationId xmlns:p14="http://schemas.microsoft.com/office/powerpoint/2010/main" val="123714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5F6E22-9E6D-F88F-4897-DFBAAC32131F}"/>
              </a:ext>
            </a:extLst>
          </p:cNvPr>
          <p:cNvSpPr>
            <a:spLocks noGrp="1"/>
          </p:cNvSpPr>
          <p:nvPr>
            <p:ph type="sldNum" sz="quarter" idx="12"/>
          </p:nvPr>
        </p:nvSpPr>
        <p:spPr>
          <a:xfrm>
            <a:off x="5997039" y="11335807"/>
            <a:ext cx="425100" cy="649111"/>
          </a:xfrm>
        </p:spPr>
        <p:txBody>
          <a:bodyPr/>
          <a:lstStyle/>
          <a:p>
            <a:fld id="{69A02D07-1340-466E-8F89-ABB91E672000}" type="slidenum">
              <a:rPr lang="ca-ES" b="1" smtClean="0">
                <a:solidFill>
                  <a:schemeClr val="tx1"/>
                </a:solidFill>
              </a:rPr>
              <a:t>48</a:t>
            </a:fld>
            <a:endParaRPr lang="ca-ES" b="1">
              <a:solidFill>
                <a:schemeClr val="tx1"/>
              </a:solidFill>
            </a:endParaRPr>
          </a:p>
        </p:txBody>
      </p:sp>
      <p:sp>
        <p:nvSpPr>
          <p:cNvPr id="6" name="QuadreDeText 5">
            <a:extLst>
              <a:ext uri="{FF2B5EF4-FFF2-40B4-BE49-F238E27FC236}">
                <a16:creationId xmlns:a16="http://schemas.microsoft.com/office/drawing/2014/main" id="{5A113D24-D322-D5BF-0F9E-1FF51D67F2DA}"/>
              </a:ext>
            </a:extLst>
          </p:cNvPr>
          <p:cNvSpPr txBox="1"/>
          <p:nvPr/>
        </p:nvSpPr>
        <p:spPr>
          <a:xfrm>
            <a:off x="382833" y="379294"/>
            <a:ext cx="630440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5.1.2. PER TIPUS DE </a:t>
            </a:r>
            <a:r>
              <a:rPr lang="ca-ES" sz="1600" b="1" dirty="0">
                <a:solidFill>
                  <a:srgbClr val="0000FF"/>
                </a:solidFill>
                <a:latin typeface="Arial"/>
              </a:rPr>
              <a:t>PROCEDIMENT</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8" name="QuadreDeText 7">
            <a:extLst>
              <a:ext uri="{FF2B5EF4-FFF2-40B4-BE49-F238E27FC236}">
                <a16:creationId xmlns:a16="http://schemas.microsoft.com/office/drawing/2014/main" id="{8E507938-8E34-9165-17DC-C34CB0245619}"/>
              </a:ext>
            </a:extLst>
          </p:cNvPr>
          <p:cNvSpPr txBox="1"/>
          <p:nvPr/>
        </p:nvSpPr>
        <p:spPr>
          <a:xfrm>
            <a:off x="259981" y="9013701"/>
            <a:ext cx="6268150"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Des del punt de vista del tipus de procediment obert emprat,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s’ha adjudicat a pimes el 87% de les adjudicacions per procediment ordinari, el 89% de les adjudicacions per procediment simplificat, el 83% de les adjudicacions per procediment </a:t>
            </a:r>
            <a:r>
              <a:rPr lang="ca-ES" sz="1600" dirty="0" err="1">
                <a:latin typeface="Arial" panose="020B0604020202020204" pitchFamily="34" charset="0"/>
                <a:cs typeface="Arial" panose="020B0604020202020204" pitchFamily="34" charset="0"/>
              </a:rPr>
              <a:t>simplicat</a:t>
            </a:r>
            <a:r>
              <a:rPr lang="ca-ES" sz="1600" dirty="0">
                <a:latin typeface="Arial" panose="020B0604020202020204" pitchFamily="34" charset="0"/>
                <a:cs typeface="Arial" panose="020B0604020202020204" pitchFamily="34" charset="0"/>
              </a:rPr>
              <a:t>-sumari i el 21% a la contractació centralitzada. Pel que fa als </a:t>
            </a:r>
            <a:r>
              <a:rPr lang="ca-ES" sz="1600" u="sng" dirty="0">
                <a:latin typeface="Arial" panose="020B0604020202020204" pitchFamily="34" charset="0"/>
                <a:cs typeface="Arial" panose="020B0604020202020204" pitchFamily="34" charset="0"/>
              </a:rPr>
              <a:t>imports</a:t>
            </a:r>
            <a:r>
              <a:rPr lang="ca-ES" sz="1600" dirty="0">
                <a:latin typeface="Arial" panose="020B0604020202020204" pitchFamily="34" charset="0"/>
                <a:cs typeface="Arial" panose="020B0604020202020204" pitchFamily="34" charset="0"/>
              </a:rPr>
              <a:t>, s’ha adjudicat a pimes el 52% de l’import adjudicat per procediment ordinari, el 78% de l’import adjudicat per procediment simplificat, el 84% de l’import adjudicat per procediment simplificat-ordinari  i el 44% de l’import adjudicat a la contractació centralitzada.</a:t>
            </a:r>
          </a:p>
        </p:txBody>
      </p:sp>
      <p:pic>
        <p:nvPicPr>
          <p:cNvPr id="3" name="Imatge 2">
            <a:extLst>
              <a:ext uri="{FF2B5EF4-FFF2-40B4-BE49-F238E27FC236}">
                <a16:creationId xmlns:a16="http://schemas.microsoft.com/office/drawing/2014/main" id="{193629FF-FDB4-34C8-94BC-4CE46CA6A34E}"/>
              </a:ext>
            </a:extLst>
          </p:cNvPr>
          <p:cNvPicPr>
            <a:picLocks noChangeAspect="1"/>
          </p:cNvPicPr>
          <p:nvPr/>
        </p:nvPicPr>
        <p:blipFill>
          <a:blip r:embed="rId2"/>
          <a:stretch>
            <a:fillRect/>
          </a:stretch>
        </p:blipFill>
        <p:spPr>
          <a:xfrm>
            <a:off x="333308" y="1628619"/>
            <a:ext cx="6088026" cy="1615917"/>
          </a:xfrm>
          <a:prstGeom prst="rect">
            <a:avLst/>
          </a:prstGeom>
        </p:spPr>
      </p:pic>
      <p:pic>
        <p:nvPicPr>
          <p:cNvPr id="5" name="Imatge 4">
            <a:extLst>
              <a:ext uri="{FF2B5EF4-FFF2-40B4-BE49-F238E27FC236}">
                <a16:creationId xmlns:a16="http://schemas.microsoft.com/office/drawing/2014/main" id="{D0A51014-15E5-D405-01B9-2287533FF97B}"/>
              </a:ext>
            </a:extLst>
          </p:cNvPr>
          <p:cNvPicPr>
            <a:picLocks noChangeAspect="1"/>
          </p:cNvPicPr>
          <p:nvPr/>
        </p:nvPicPr>
        <p:blipFill>
          <a:blip r:embed="rId3"/>
          <a:stretch>
            <a:fillRect/>
          </a:stretch>
        </p:blipFill>
        <p:spPr>
          <a:xfrm>
            <a:off x="366779" y="3427470"/>
            <a:ext cx="6054555" cy="5337060"/>
          </a:xfrm>
          <a:prstGeom prst="rect">
            <a:avLst/>
          </a:prstGeom>
        </p:spPr>
      </p:pic>
    </p:spTree>
    <p:extLst>
      <p:ext uri="{BB962C8B-B14F-4D97-AF65-F5344CB8AC3E}">
        <p14:creationId xmlns:p14="http://schemas.microsoft.com/office/powerpoint/2010/main" val="2904404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9E7FC74-1923-407B-B890-2621B5626F4C}"/>
              </a:ext>
            </a:extLst>
          </p:cNvPr>
          <p:cNvSpPr>
            <a:spLocks noGrp="1"/>
          </p:cNvSpPr>
          <p:nvPr>
            <p:ph type="sldNum" sz="quarter" idx="12"/>
          </p:nvPr>
        </p:nvSpPr>
        <p:spPr>
          <a:xfrm>
            <a:off x="5866409" y="11300181"/>
            <a:ext cx="520103" cy="649111"/>
          </a:xfrm>
        </p:spPr>
        <p:txBody>
          <a:bodyPr/>
          <a:lstStyle/>
          <a:p>
            <a:fld id="{69A02D07-1340-466E-8F89-ABB91E672000}" type="slidenum">
              <a:rPr lang="ca-ES" b="1" smtClean="0">
                <a:solidFill>
                  <a:schemeClr val="tx1"/>
                </a:solidFill>
              </a:rPr>
              <a:t>49</a:t>
            </a:fld>
            <a:endParaRPr lang="ca-ES" b="1">
              <a:solidFill>
                <a:schemeClr val="tx1"/>
              </a:solidFill>
            </a:endParaRPr>
          </a:p>
        </p:txBody>
      </p:sp>
      <p:sp>
        <p:nvSpPr>
          <p:cNvPr id="3" name="QuadreDeText 2">
            <a:extLst>
              <a:ext uri="{FF2B5EF4-FFF2-40B4-BE49-F238E27FC236}">
                <a16:creationId xmlns:a16="http://schemas.microsoft.com/office/drawing/2014/main" id="{F0FBFDD8-FCC9-6C63-C77A-3D3332575D58}"/>
              </a:ext>
            </a:extLst>
          </p:cNvPr>
          <p:cNvSpPr txBox="1"/>
          <p:nvPr/>
        </p:nvSpPr>
        <p:spPr>
          <a:xfrm>
            <a:off x="573267" y="1533656"/>
            <a:ext cx="5711459" cy="3539430"/>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tipologia del total d’empreses licitadores </a:t>
            </a:r>
            <a:r>
              <a:rPr lang="ca-ES" sz="1600" dirty="0">
                <a:solidFill>
                  <a:prstClr val="black"/>
                </a:solidFill>
                <a:latin typeface="Arial"/>
              </a:rPr>
              <a:t>corresponents a les licitacions adjudicades per procediment obert en aquest període,</a:t>
            </a:r>
            <a:r>
              <a:rPr kumimoji="0" lang="ca-ES" sz="1600" b="0" i="0" u="none" strike="noStrike" kern="1200" cap="none" spc="0" normalizeH="0" baseline="0" noProof="0" dirty="0">
                <a:ln>
                  <a:noFill/>
                </a:ln>
                <a:solidFill>
                  <a:prstClr val="black"/>
                </a:solidFill>
                <a:effectLst/>
                <a:uLnTx/>
                <a:uFillTx/>
                <a:latin typeface="Arial"/>
                <a:ea typeface="+mn-ea"/>
                <a:cs typeface="+mn-cs"/>
              </a:rPr>
              <a:t> només es farà referència a les adjudicacions realitzades per les diferents àrees de la corporació al no disposar d’aquesta informació en les adjudicacions del sector públic.</a:t>
            </a:r>
            <a:r>
              <a:rPr lang="ca-ES" sz="1600" dirty="0">
                <a:solidFill>
                  <a:prstClr val="black"/>
                </a:solidFill>
                <a:latin typeface="Arial"/>
              </a:rPr>
              <a:t>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2025, del total d’empreses licitadores, 1.973, el 88,5% han estat pimes i l’11% han estat grans empreses.</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Dins del total d’empreses licitadores que han estat pimes (1.746), el 48% han estat microempreses, el 33% petites empreses i el 19% mitjanes empreses.</a:t>
            </a:r>
          </a:p>
          <a:p>
            <a:pPr algn="just" defTabSz="914400"/>
            <a:endParaRPr lang="ca-ES" sz="1600" dirty="0">
              <a:solidFill>
                <a:prstClr val="black"/>
              </a:solidFill>
              <a:latin typeface="Arial"/>
            </a:endParaRPr>
          </a:p>
        </p:txBody>
      </p:sp>
      <p:sp>
        <p:nvSpPr>
          <p:cNvPr id="6" name="2 CuadroTexto">
            <a:extLst>
              <a:ext uri="{FF2B5EF4-FFF2-40B4-BE49-F238E27FC236}">
                <a16:creationId xmlns:a16="http://schemas.microsoft.com/office/drawing/2014/main" id="{9CB550AC-6C86-E160-38CB-E829939FF128}"/>
              </a:ext>
            </a:extLst>
          </p:cNvPr>
          <p:cNvSpPr txBox="1"/>
          <p:nvPr/>
        </p:nvSpPr>
        <p:spPr>
          <a:xfrm>
            <a:off x="573267" y="482853"/>
            <a:ext cx="5567632" cy="830997"/>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5.2. LICITADORES PER PROCEDIMENT OBERT</a:t>
            </a:r>
          </a:p>
          <a:p>
            <a:pPr defTabSz="914400"/>
            <a:r>
              <a:rPr lang="ca-ES" sz="1600" b="1" i="1" dirty="0">
                <a:solidFill>
                  <a:srgbClr val="0000FF"/>
                </a:solidFill>
                <a:latin typeface="Arial"/>
              </a:rPr>
              <a:t>            (Àrees de la Corporació)</a:t>
            </a:r>
          </a:p>
        </p:txBody>
      </p:sp>
      <p:cxnSp>
        <p:nvCxnSpPr>
          <p:cNvPr id="11" name="Connector de fletxa recta 10">
            <a:extLst>
              <a:ext uri="{FF2B5EF4-FFF2-40B4-BE49-F238E27FC236}">
                <a16:creationId xmlns:a16="http://schemas.microsoft.com/office/drawing/2014/main" id="{6579AAB1-82A3-D226-6D9D-4CCB5DFB5618}"/>
              </a:ext>
            </a:extLst>
          </p:cNvPr>
          <p:cNvCxnSpPr/>
          <p:nvPr/>
        </p:nvCxnSpPr>
        <p:spPr>
          <a:xfrm>
            <a:off x="2504661" y="9644932"/>
            <a:ext cx="1272209" cy="56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atge 3">
            <a:extLst>
              <a:ext uri="{FF2B5EF4-FFF2-40B4-BE49-F238E27FC236}">
                <a16:creationId xmlns:a16="http://schemas.microsoft.com/office/drawing/2014/main" id="{8A558FCE-A445-E70D-19B3-83EF02D6874A}"/>
              </a:ext>
            </a:extLst>
          </p:cNvPr>
          <p:cNvPicPr>
            <a:picLocks noChangeAspect="1"/>
          </p:cNvPicPr>
          <p:nvPr/>
        </p:nvPicPr>
        <p:blipFill>
          <a:blip r:embed="rId2"/>
          <a:stretch>
            <a:fillRect/>
          </a:stretch>
        </p:blipFill>
        <p:spPr>
          <a:xfrm>
            <a:off x="1101636" y="5292892"/>
            <a:ext cx="4654720" cy="1559179"/>
          </a:xfrm>
          <a:prstGeom prst="rect">
            <a:avLst/>
          </a:prstGeom>
        </p:spPr>
      </p:pic>
      <p:pic>
        <p:nvPicPr>
          <p:cNvPr id="9" name="Imatge 8">
            <a:extLst>
              <a:ext uri="{FF2B5EF4-FFF2-40B4-BE49-F238E27FC236}">
                <a16:creationId xmlns:a16="http://schemas.microsoft.com/office/drawing/2014/main" id="{791C4BC5-A45A-D712-13AB-50A7BC753CEA}"/>
              </a:ext>
            </a:extLst>
          </p:cNvPr>
          <p:cNvPicPr>
            <a:picLocks noChangeAspect="1"/>
          </p:cNvPicPr>
          <p:nvPr/>
        </p:nvPicPr>
        <p:blipFill>
          <a:blip r:embed="rId3"/>
          <a:stretch>
            <a:fillRect/>
          </a:stretch>
        </p:blipFill>
        <p:spPr>
          <a:xfrm>
            <a:off x="-128285" y="7071877"/>
            <a:ext cx="5093477" cy="2699493"/>
          </a:xfrm>
          <a:prstGeom prst="rect">
            <a:avLst/>
          </a:prstGeom>
        </p:spPr>
      </p:pic>
      <p:pic>
        <p:nvPicPr>
          <p:cNvPr id="10" name="Imatge 9">
            <a:extLst>
              <a:ext uri="{FF2B5EF4-FFF2-40B4-BE49-F238E27FC236}">
                <a16:creationId xmlns:a16="http://schemas.microsoft.com/office/drawing/2014/main" id="{22DDF0CE-681D-8583-1E30-5A8C10B61711}"/>
              </a:ext>
            </a:extLst>
          </p:cNvPr>
          <p:cNvPicPr>
            <a:picLocks noChangeAspect="1"/>
          </p:cNvPicPr>
          <p:nvPr/>
        </p:nvPicPr>
        <p:blipFill>
          <a:blip r:embed="rId4"/>
          <a:stretch>
            <a:fillRect/>
          </a:stretch>
        </p:blipFill>
        <p:spPr>
          <a:xfrm>
            <a:off x="3552344" y="9499317"/>
            <a:ext cx="2857472" cy="1917569"/>
          </a:xfrm>
          <a:prstGeom prst="rect">
            <a:avLst/>
          </a:prstGeom>
        </p:spPr>
      </p:pic>
    </p:spTree>
    <p:extLst>
      <p:ext uri="{BB962C8B-B14F-4D97-AF65-F5344CB8AC3E}">
        <p14:creationId xmlns:p14="http://schemas.microsoft.com/office/powerpoint/2010/main" val="151389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876CDC7-B225-D41B-861B-2EEEE7EC7E69}"/>
              </a:ext>
            </a:extLst>
          </p:cNvPr>
          <p:cNvSpPr>
            <a:spLocks noGrp="1"/>
          </p:cNvSpPr>
          <p:nvPr>
            <p:ph type="sldNum" sz="quarter" idx="12"/>
          </p:nvPr>
        </p:nvSpPr>
        <p:spPr/>
        <p:txBody>
          <a:bodyPr/>
          <a:lstStyle/>
          <a:p>
            <a:fld id="{69A02D07-1340-466E-8F89-ABB91E672000}" type="slidenum">
              <a:rPr lang="ca-ES" smtClean="0"/>
              <a:t>5</a:t>
            </a:fld>
            <a:endParaRPr lang="ca-ES"/>
          </a:p>
        </p:txBody>
      </p:sp>
      <p:sp>
        <p:nvSpPr>
          <p:cNvPr id="12" name="QuadreDeText 11">
            <a:extLst>
              <a:ext uri="{FF2B5EF4-FFF2-40B4-BE49-F238E27FC236}">
                <a16:creationId xmlns:a16="http://schemas.microsoft.com/office/drawing/2014/main" id="{2EE99EFF-2646-8ECC-7594-ABE5DBAF69CC}"/>
              </a:ext>
            </a:extLst>
          </p:cNvPr>
          <p:cNvSpPr txBox="1"/>
          <p:nvPr/>
        </p:nvSpPr>
        <p:spPr>
          <a:xfrm>
            <a:off x="1689562" y="1122598"/>
            <a:ext cx="3478875" cy="646331"/>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INDEX DE CONCURRÈNCIA</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4</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LICITADORS X ADJUDICACIÓ</a:t>
            </a:r>
          </a:p>
        </p:txBody>
      </p:sp>
      <p:sp>
        <p:nvSpPr>
          <p:cNvPr id="13" name="QuadreDeText 12">
            <a:extLst>
              <a:ext uri="{FF2B5EF4-FFF2-40B4-BE49-F238E27FC236}">
                <a16:creationId xmlns:a16="http://schemas.microsoft.com/office/drawing/2014/main" id="{FA43F632-FCD9-EBDD-65C0-19A542CA709D}"/>
              </a:ext>
            </a:extLst>
          </p:cNvPr>
          <p:cNvSpPr txBox="1"/>
          <p:nvPr/>
        </p:nvSpPr>
        <p:spPr>
          <a:xfrm>
            <a:off x="1689562" y="2470309"/>
            <a:ext cx="3478876" cy="646331"/>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 LICITADORS 1 SOLA OFERTA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14" name="QuadreDeText 13">
            <a:extLst>
              <a:ext uri="{FF2B5EF4-FFF2-40B4-BE49-F238E27FC236}">
                <a16:creationId xmlns:a16="http://schemas.microsoft.com/office/drawing/2014/main" id="{56185D49-3B36-A4DF-1A0A-4410265076CF}"/>
              </a:ext>
            </a:extLst>
          </p:cNvPr>
          <p:cNvSpPr txBox="1"/>
          <p:nvPr/>
        </p:nvSpPr>
        <p:spPr>
          <a:xfrm>
            <a:off x="1689562" y="8056005"/>
            <a:ext cx="3478876" cy="923330"/>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PRÒRROGUES (CORPORACIÓ)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215 ADJUDICACIONS</a:t>
            </a:r>
            <a:endParaRPr kumimoji="0" lang="ca-E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39,2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M</a:t>
            </a:r>
            <a:r>
              <a:rPr lang="ca-ES" dirty="0">
                <a:solidFill>
                  <a:prstClr val="black"/>
                </a:solidFill>
                <a:latin typeface="Calibri" panose="020F0502020204030204"/>
              </a:rPr>
              <a:t>€</a:t>
            </a: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QuadreDeText 14">
            <a:extLst>
              <a:ext uri="{FF2B5EF4-FFF2-40B4-BE49-F238E27FC236}">
                <a16:creationId xmlns:a16="http://schemas.microsoft.com/office/drawing/2014/main" id="{633F9CD0-A78B-4FE1-38A6-76508C631891}"/>
              </a:ext>
            </a:extLst>
          </p:cNvPr>
          <p:cNvSpPr txBox="1"/>
          <p:nvPr/>
        </p:nvSpPr>
        <p:spPr>
          <a:xfrm>
            <a:off x="1689562" y="5388108"/>
            <a:ext cx="3478877" cy="923330"/>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ACORDS MARC</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11</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ACORDS (</a:t>
            </a:r>
            <a:r>
              <a:rPr lang="ca-ES" dirty="0">
                <a:solidFill>
                  <a:prstClr val="black"/>
                </a:solidFill>
                <a:latin typeface="Calibri" panose="020F0502020204030204"/>
              </a:rPr>
              <a:t>22</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3,9M€</a:t>
            </a: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QuadreDeText 15">
            <a:extLst>
              <a:ext uri="{FF2B5EF4-FFF2-40B4-BE49-F238E27FC236}">
                <a16:creationId xmlns:a16="http://schemas.microsoft.com/office/drawing/2014/main" id="{B9FAD1D8-2823-5E62-4803-28D33AA39B28}"/>
              </a:ext>
            </a:extLst>
          </p:cNvPr>
          <p:cNvSpPr txBox="1"/>
          <p:nvPr/>
        </p:nvSpPr>
        <p:spPr>
          <a:xfrm>
            <a:off x="1615062" y="9347034"/>
            <a:ext cx="3627874" cy="923330"/>
          </a:xfrm>
          <a:prstGeom prst="rect">
            <a:avLst/>
          </a:prstGeom>
          <a:solidFill>
            <a:schemeClr val="accent5">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NEXT GENERATION (CORPORACIÓ)</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5</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EXPEDIENTS (10</a:t>
            </a:r>
            <a:r>
              <a:rPr lang="ca-ES" dirty="0">
                <a:solidFill>
                  <a:prstClr val="black"/>
                </a:solidFill>
                <a:latin typeface="Calibri" panose="020F0502020204030204"/>
              </a:rPr>
              <a:t> </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ADJUDICACIONS)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1,2M€</a:t>
            </a: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DB4B3C35-429A-B878-4996-BBD02EF6A288}"/>
              </a:ext>
            </a:extLst>
          </p:cNvPr>
          <p:cNvSpPr txBox="1"/>
          <p:nvPr/>
        </p:nvSpPr>
        <p:spPr>
          <a:xfrm>
            <a:off x="1689562" y="3604196"/>
            <a:ext cx="3478876" cy="1200329"/>
          </a:xfrm>
          <a:prstGeom prst="rect">
            <a:avLst/>
          </a:prstGeom>
          <a:solidFill>
            <a:schemeClr val="accent6">
              <a:lumMod val="20000"/>
              <a:lumOff val="80000"/>
            </a:schemeClr>
          </a:solidFill>
          <a:ln w="19050">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prstClr val="black"/>
                </a:solidFill>
                <a:effectLst/>
                <a:uLnTx/>
                <a:uFillTx/>
                <a:latin typeface="Calibri" panose="020F0502020204030204"/>
                <a:ea typeface="+mn-ea"/>
                <a:cs typeface="+mn-cs"/>
              </a:rPr>
              <a:t>TIPOLOGIA D’EMPRESES ADJUDICATÀRIES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86</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PIMES</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14% GRANS EMPRESES</a:t>
            </a: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59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88C88B8-64FF-19A6-9553-ACD805D2F457}"/>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50</a:t>
            </a:fld>
            <a:endParaRPr lang="ca-ES" b="1">
              <a:solidFill>
                <a:schemeClr val="tx1"/>
              </a:solidFill>
            </a:endParaRPr>
          </a:p>
        </p:txBody>
      </p:sp>
      <p:sp>
        <p:nvSpPr>
          <p:cNvPr id="3" name="QuadreDeText 2">
            <a:extLst>
              <a:ext uri="{FF2B5EF4-FFF2-40B4-BE49-F238E27FC236}">
                <a16:creationId xmlns:a16="http://schemas.microsoft.com/office/drawing/2014/main" id="{49D6EA98-4C3C-71D9-DA52-174B5AC8C4E2}"/>
              </a:ext>
            </a:extLst>
          </p:cNvPr>
          <p:cNvSpPr txBox="1"/>
          <p:nvPr/>
        </p:nvSpPr>
        <p:spPr>
          <a:xfrm>
            <a:off x="1228725" y="6096000"/>
            <a:ext cx="4858176" cy="1569660"/>
          </a:xfrm>
          <a:prstGeom prst="rect">
            <a:avLst/>
          </a:prstGeom>
          <a:noFill/>
        </p:spPr>
        <p:txBody>
          <a:bodyPr wrap="square" rtlCol="0">
            <a:spAutoFit/>
          </a:bodyPr>
          <a:lstStyle/>
          <a:p>
            <a:r>
              <a:rPr lang="ca-ES" sz="3200" b="1" dirty="0">
                <a:solidFill>
                  <a:srgbClr val="0000FF"/>
                </a:solidFill>
              </a:rPr>
              <a:t>.RESERVA SOCIAL</a:t>
            </a:r>
          </a:p>
          <a:p>
            <a:r>
              <a:rPr lang="ca-ES" sz="3200" b="1" dirty="0">
                <a:solidFill>
                  <a:srgbClr val="0000FF"/>
                </a:solidFill>
              </a:rPr>
              <a:t>.CLÀUSULES AMBIENTALS</a:t>
            </a:r>
          </a:p>
          <a:p>
            <a:r>
              <a:rPr lang="ca-ES" sz="3200" b="1" dirty="0">
                <a:solidFill>
                  <a:srgbClr val="0000FF"/>
                </a:solidFill>
              </a:rPr>
              <a:t>.CLÀUSULES SOCIALS</a:t>
            </a:r>
          </a:p>
        </p:txBody>
      </p:sp>
    </p:spTree>
    <p:extLst>
      <p:ext uri="{BB962C8B-B14F-4D97-AF65-F5344CB8AC3E}">
        <p14:creationId xmlns:p14="http://schemas.microsoft.com/office/powerpoint/2010/main" val="2682231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57C696FB-952A-4ABD-B2FB-87DFFC6F8416}"/>
              </a:ext>
            </a:extLst>
          </p:cNvPr>
          <p:cNvSpPr txBox="1"/>
          <p:nvPr/>
        </p:nvSpPr>
        <p:spPr>
          <a:xfrm>
            <a:off x="327541" y="554566"/>
            <a:ext cx="6202918" cy="8463855"/>
          </a:xfrm>
          <a:prstGeom prst="rect">
            <a:avLst/>
          </a:prstGeom>
          <a:noFill/>
        </p:spPr>
        <p:txBody>
          <a:bodyPr wrap="square" rtlCol="0">
            <a:spAutoFit/>
          </a:bodyPr>
          <a:lstStyle/>
          <a:p>
            <a:pPr defTabSz="914400"/>
            <a:r>
              <a:rPr lang="ca-ES" sz="1600" b="1" dirty="0">
                <a:solidFill>
                  <a:srgbClr val="0000FF"/>
                </a:solidFill>
                <a:latin typeface="Arial"/>
              </a:rPr>
              <a:t>7. RESERVA SOCIAL </a:t>
            </a:r>
          </a:p>
          <a:p>
            <a:pPr defTabSz="914400"/>
            <a:r>
              <a:rPr lang="ca-ES" sz="1600" b="1" dirty="0">
                <a:solidFill>
                  <a:srgbClr val="0000FF"/>
                </a:solidFill>
                <a:latin typeface="Arial"/>
              </a:rPr>
              <a:t>   </a:t>
            </a:r>
            <a:r>
              <a:rPr lang="ca-ES" sz="1600" b="1" i="1" dirty="0">
                <a:solidFill>
                  <a:srgbClr val="0000FF"/>
                </a:solidFill>
                <a:latin typeface="Arial"/>
              </a:rPr>
              <a:t>(Àrees de la corporació)</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a:r>
              <a:rPr lang="ca-ES" sz="1600" dirty="0">
                <a:solidFill>
                  <a:prstClr val="black"/>
                </a:solidFill>
                <a:latin typeface="Arial"/>
              </a:rPr>
              <a:t>En el mes de febrer de 2024 la Junta de Govern de la Diputació de Barcelona va aprovar la Reserva Social de contractació per als exercicis 2024 a 2027. </a:t>
            </a:r>
            <a:r>
              <a:rPr lang="es-ES" sz="1600" b="0" i="0" u="none" strike="noStrike" baseline="0" dirty="0" err="1">
                <a:latin typeface="Arial" panose="020B0604020202020204" pitchFamily="34" charset="0"/>
              </a:rPr>
              <a:t>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voluntat</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Diputació</a:t>
            </a:r>
            <a:r>
              <a:rPr lang="es-ES" sz="1600" b="0" i="0" u="none" strike="noStrike" baseline="0" dirty="0">
                <a:latin typeface="Arial" panose="020B0604020202020204" pitchFamily="34" charset="0"/>
              </a:rPr>
              <a:t> de Barcelona per al </a:t>
            </a:r>
            <a:r>
              <a:rPr lang="es-ES" sz="1600" b="0" i="0" u="none" strike="noStrike" baseline="0" dirty="0" err="1">
                <a:latin typeface="Arial" panose="020B0604020202020204" pitchFamily="34" charset="0"/>
              </a:rPr>
              <a:t>nou</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mandat</a:t>
            </a:r>
            <a:r>
              <a:rPr lang="es-ES" sz="1600" b="0" i="0" u="none" strike="noStrike" baseline="0" dirty="0">
                <a:latin typeface="Arial" panose="020B0604020202020204" pitchFamily="34" charset="0"/>
              </a:rPr>
              <a:t> continuar </a:t>
            </a:r>
            <a:r>
              <a:rPr lang="es-ES" sz="1600" b="0" i="0" u="none" strike="noStrike" baseline="0" dirty="0" err="1">
                <a:latin typeface="Arial" panose="020B0604020202020204" pitchFamily="34" charset="0"/>
              </a:rPr>
              <a:t>afavorint</a:t>
            </a:r>
            <a:r>
              <a:rPr lang="es-ES" sz="1600" dirty="0">
                <a:latin typeface="Arial" panose="020B0604020202020204" pitchFamily="34" charset="0"/>
              </a:rPr>
              <a:t> </a:t>
            </a:r>
            <a:r>
              <a:rPr lang="es-ES" sz="1600" b="0" i="0" u="none" strike="noStrike" baseline="0" dirty="0" err="1">
                <a:latin typeface="ArialMT"/>
              </a:rPr>
              <a:t>l’ocupació</a:t>
            </a:r>
            <a:r>
              <a:rPr lang="es-ES" sz="1600" b="0" i="0" u="none" strike="noStrike" baseline="0" dirty="0">
                <a:latin typeface="ArialMT"/>
              </a:rPr>
              <a:t> </a:t>
            </a:r>
            <a:r>
              <a:rPr lang="es-ES" sz="1600" b="0" i="0" u="none" strike="noStrike" baseline="0" dirty="0" err="1">
                <a:latin typeface="Arial" panose="020B0604020202020204" pitchFamily="34" charset="0"/>
              </a:rPr>
              <a:t>dels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sectors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desafavorits</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societat</a:t>
            </a:r>
            <a:r>
              <a:rPr lang="es-ES" sz="1600" b="0" i="0" u="none" strike="noStrike" baseline="0" dirty="0">
                <a:latin typeface="Arial" panose="020B0604020202020204" pitchFamily="34" charset="0"/>
              </a:rPr>
              <a:t> o que es </a:t>
            </a:r>
            <a:r>
              <a:rPr lang="es-ES" sz="1600" b="0" i="0" u="none" strike="noStrike" baseline="0" dirty="0" err="1">
                <a:latin typeface="Arial" panose="020B0604020202020204" pitchFamily="34" charset="0"/>
              </a:rPr>
              <a:t>troben</a:t>
            </a:r>
            <a:r>
              <a:rPr lang="es-ES" sz="1600" b="0" i="0" u="none" strike="noStrike" baseline="0" dirty="0">
                <a:latin typeface="Arial" panose="020B0604020202020204" pitchFamily="34" charset="0"/>
              </a:rPr>
              <a:t> en un </a:t>
            </a:r>
            <a:r>
              <a:rPr lang="es-ES" sz="1600" b="0" i="0" u="none" strike="noStrike" baseline="0" dirty="0" err="1">
                <a:latin typeface="Arial" panose="020B0604020202020204" pitchFamily="34" charset="0"/>
              </a:rPr>
              <a:t>risc</a:t>
            </a:r>
            <a:r>
              <a:rPr lang="es-ES" sz="1600" dirty="0">
                <a:latin typeface="Arial" panose="020B0604020202020204" pitchFamily="34" charset="0"/>
              </a:rPr>
              <a:t> </a:t>
            </a:r>
            <a:r>
              <a:rPr lang="ca-ES" sz="1600" b="0" i="0" u="none" strike="noStrike" baseline="0" dirty="0">
                <a:latin typeface="ArialMT"/>
              </a:rPr>
              <a:t>d’exclusió </a:t>
            </a:r>
            <a:r>
              <a:rPr lang="ca-ES" sz="1600" b="0" i="0" u="none" strike="noStrike" baseline="0" dirty="0">
                <a:latin typeface="Arial" panose="020B0604020202020204" pitchFamily="34" charset="0"/>
              </a:rPr>
              <a:t>social. </a:t>
            </a:r>
          </a:p>
          <a:p>
            <a:pPr algn="just"/>
            <a:endParaRPr lang="ca-ES" sz="1600" dirty="0">
              <a:latin typeface="Arial" panose="020B0604020202020204" pitchFamily="34" charset="0"/>
            </a:endParaRPr>
          </a:p>
          <a:p>
            <a:pPr algn="just"/>
            <a:r>
              <a:rPr lang="ca-ES" sz="1600" dirty="0">
                <a:latin typeface="ArialMT"/>
              </a:rPr>
              <a:t>S</a:t>
            </a:r>
            <a:r>
              <a:rPr lang="ca-ES" sz="1600" b="0" i="0" u="none" strike="noStrike" baseline="0" dirty="0">
                <a:latin typeface="ArialMT"/>
              </a:rPr>
              <a:t>’amplia l’import </a:t>
            </a:r>
            <a:r>
              <a:rPr lang="ca-ES" sz="1600" b="0" i="0" u="none" strike="noStrike" baseline="0" dirty="0">
                <a:latin typeface="Arial" panose="020B0604020202020204" pitchFamily="34" charset="0"/>
              </a:rPr>
              <a:t>reservat a 1.200.000 euros per any, de manera que fa un total de 4.800.000 euros per al període 2024-2027.</a:t>
            </a:r>
            <a:endParaRPr lang="ca-ES" sz="1600" dirty="0">
              <a:solidFill>
                <a:prstClr val="black"/>
              </a:solidFill>
              <a:latin typeface="Arial"/>
            </a:endParaRPr>
          </a:p>
          <a:p>
            <a:pPr algn="just" defTabSz="914400"/>
            <a:r>
              <a:rPr lang="ca-ES" sz="1600" dirty="0">
                <a:solidFill>
                  <a:prstClr val="black"/>
                </a:solidFill>
                <a:latin typeface="Arial"/>
              </a:rPr>
              <a:t> </a:t>
            </a:r>
          </a:p>
          <a:p>
            <a:pPr algn="just"/>
            <a:r>
              <a:rPr lang="ca-ES" sz="1600" b="0" i="0" u="none" strike="noStrike" baseline="0" dirty="0">
                <a:latin typeface="Arial" panose="020B0604020202020204" pitchFamily="34" charset="0"/>
              </a:rPr>
              <a:t>Els objectes contractuals susceptibles de reserva són els serveis de neteja de recintes i edificis corporatius, la recollida selectiva de residus (grup 1), les arts </a:t>
            </a:r>
            <a:r>
              <a:rPr lang="pt-BR" sz="1600" b="0" i="0" u="none" strike="noStrike" baseline="0" dirty="0" err="1">
                <a:latin typeface="Arial" panose="020B0604020202020204" pitchFamily="34" charset="0"/>
              </a:rPr>
              <a:t>gràfiques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de </a:t>
            </a:r>
            <a:r>
              <a:rPr lang="pt-BR" sz="1600" b="0" i="0" u="none" strike="noStrike" baseline="0" dirty="0" err="1">
                <a:latin typeface="Arial" panose="020B0604020202020204" pitchFamily="34" charset="0"/>
              </a:rPr>
              <a:t>missatgeria</a:t>
            </a:r>
            <a:r>
              <a:rPr lang="pt-BR" sz="1600" b="0" i="0" u="none" strike="noStrike" baseline="0" dirty="0">
                <a:latin typeface="Arial" panose="020B0604020202020204" pitchFamily="34" charset="0"/>
              </a:rPr>
              <a:t> i </a:t>
            </a:r>
            <a:r>
              <a:rPr lang="pt-BR" sz="1600" b="0" i="0" u="none" strike="noStrike" baseline="0" dirty="0" err="1">
                <a:latin typeface="Arial" panose="020B0604020202020204" pitchFamily="34" charset="0"/>
              </a:rPr>
              <a:t>paqueteria</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a:t>
            </a:r>
            <a:r>
              <a:rPr lang="pt-BR" sz="1600" b="0" i="0" u="none" strike="noStrike" baseline="0" dirty="0">
                <a:latin typeface="ArialMT"/>
              </a:rPr>
              <a:t>d’</a:t>
            </a:r>
            <a:r>
              <a:rPr lang="pt-BR" sz="1600" b="0" i="0" u="none" strike="noStrike" baseline="0" dirty="0" err="1">
                <a:latin typeface="ArialMT"/>
              </a:rPr>
              <a:t>hostaleria</a:t>
            </a:r>
            <a:r>
              <a:rPr lang="pt-BR" sz="1600" b="0" i="0" u="none" strike="noStrike" baseline="0" dirty="0">
                <a:latin typeface="ArialMT"/>
              </a:rPr>
              <a:t> </a:t>
            </a:r>
            <a:r>
              <a:rPr lang="pt-BR" sz="1600" b="0" i="0" u="none" strike="noStrike" baseline="0" dirty="0">
                <a:latin typeface="Arial" panose="020B0604020202020204" pitchFamily="34" charset="0"/>
              </a:rPr>
              <a:t>i </a:t>
            </a:r>
            <a:r>
              <a:rPr lang="ca-ES" sz="1600" b="0" i="0" u="none" strike="noStrike" baseline="0" dirty="0">
                <a:latin typeface="Arial" panose="020B0604020202020204" pitchFamily="34" charset="0"/>
              </a:rPr>
              <a:t>càtering, la bugaderia industrial, el subministrament de productes alimentaris i tèxtils, el manteniment de jardins, el marxandatge corporatiu i el suport a esdeveniments i jornades.</a:t>
            </a:r>
            <a:endParaRPr lang="ca-ES" sz="1600" dirty="0">
              <a:solidFill>
                <a:prstClr val="black"/>
              </a:solidFill>
              <a:latin typeface="Arial"/>
            </a:endParaRPr>
          </a:p>
          <a:p>
            <a:pPr algn="just" defTabSz="914400"/>
            <a:r>
              <a:rPr lang="ca-ES" sz="1600" b="1" dirty="0">
                <a:solidFill>
                  <a:prstClr val="black"/>
                </a:solidFill>
                <a:latin typeface="Arial"/>
              </a:rPr>
              <a:t> </a:t>
            </a:r>
            <a:endParaRPr lang="ca-ES" sz="1600" dirty="0">
              <a:solidFill>
                <a:prstClr val="black"/>
              </a:solidFill>
              <a:latin typeface="Arial"/>
            </a:endParaRPr>
          </a:p>
          <a:p>
            <a:pPr algn="just" defTabSz="914400"/>
            <a:r>
              <a:rPr lang="ca-ES" sz="1600" dirty="0">
                <a:solidFill>
                  <a:prstClr val="black"/>
                </a:solidFill>
                <a:latin typeface="Arial"/>
              </a:rPr>
              <a:t>Els contractes poden adjudicar-se per tots els procediments establerts a la </a:t>
            </a:r>
            <a:r>
              <a:rPr lang="ca-ES" sz="1600" dirty="0" err="1">
                <a:solidFill>
                  <a:prstClr val="black"/>
                </a:solidFill>
                <a:latin typeface="Arial"/>
              </a:rPr>
              <a:t>LCSP</a:t>
            </a:r>
            <a:r>
              <a:rPr lang="ca-ES" sz="1600" dirty="0">
                <a:solidFill>
                  <a:prstClr val="black"/>
                </a:solidFill>
                <a:latin typeface="Arial"/>
              </a:rPr>
              <a:t>, inclosa la contractació menor, amb els llindars establerts a la </a:t>
            </a:r>
            <a:r>
              <a:rPr lang="ca-ES" sz="1600" dirty="0" err="1">
                <a:solidFill>
                  <a:prstClr val="black"/>
                </a:solidFill>
                <a:latin typeface="Arial"/>
              </a:rPr>
              <a:t>LCSP</a:t>
            </a:r>
            <a:r>
              <a:rPr lang="ca-ES" sz="1600" dirty="0">
                <a:solidFill>
                  <a:prstClr val="black"/>
                </a:solidFill>
                <a:latin typeface="Arial"/>
              </a:rPr>
              <a:t>.</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Les entitats destinatàries dels contractes reservats són els centres especials de treball d’iniciativa social i les empreses d’inserció.</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Al llarg de 2025 s’ha adjudicat un contracte amb reserva social relatiu al </a:t>
            </a:r>
            <a:r>
              <a:rPr lang="ca-ES" sz="1600" b="1" dirty="0">
                <a:solidFill>
                  <a:prstClr val="black"/>
                </a:solidFill>
                <a:latin typeface="Arial"/>
              </a:rPr>
              <a:t>“Subministrament de iogurts i postres làctics”</a:t>
            </a:r>
            <a:r>
              <a:rPr lang="ca-ES" sz="1600" dirty="0">
                <a:solidFill>
                  <a:prstClr val="black"/>
                </a:solidFill>
                <a:latin typeface="Arial"/>
              </a:rPr>
              <a:t> promogut des de la Gerència de Serveis Residencials d’Estades Temporals i Respir, contracte que tindrà efectes a partir de l’1/01/26.</a:t>
            </a:r>
          </a:p>
        </p:txBody>
      </p:sp>
      <p:sp>
        <p:nvSpPr>
          <p:cNvPr id="4" name="Contenidor de número de diapositiva 3">
            <a:extLst>
              <a:ext uri="{FF2B5EF4-FFF2-40B4-BE49-F238E27FC236}">
                <a16:creationId xmlns:a16="http://schemas.microsoft.com/office/drawing/2014/main" id="{587C0950-0A1E-48B0-B5C2-291D438C35B7}"/>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51</a:t>
            </a:fld>
            <a:endParaRPr lang="ca-ES" b="1">
              <a:solidFill>
                <a:schemeClr val="tx1"/>
              </a:solidFill>
            </a:endParaRPr>
          </a:p>
        </p:txBody>
      </p:sp>
      <p:grpSp>
        <p:nvGrpSpPr>
          <p:cNvPr id="6" name="Group 4">
            <a:extLst>
              <a:ext uri="{FF2B5EF4-FFF2-40B4-BE49-F238E27FC236}">
                <a16:creationId xmlns:a16="http://schemas.microsoft.com/office/drawing/2014/main" id="{BFA63FA0-22D2-BADB-EEBD-C3092F2FCA72}"/>
              </a:ext>
            </a:extLst>
          </p:cNvPr>
          <p:cNvGrpSpPr>
            <a:grpSpLocks noChangeAspect="1"/>
          </p:cNvGrpSpPr>
          <p:nvPr/>
        </p:nvGrpSpPr>
        <p:grpSpPr bwMode="auto">
          <a:xfrm>
            <a:off x="372546" y="9221785"/>
            <a:ext cx="6157913" cy="1368424"/>
            <a:chOff x="249" y="5809"/>
            <a:chExt cx="3879" cy="862"/>
          </a:xfrm>
        </p:grpSpPr>
        <p:sp>
          <p:nvSpPr>
            <p:cNvPr id="7" name="AutoShape 3">
              <a:extLst>
                <a:ext uri="{FF2B5EF4-FFF2-40B4-BE49-F238E27FC236}">
                  <a16:creationId xmlns:a16="http://schemas.microsoft.com/office/drawing/2014/main" id="{750966AE-5639-5C83-0763-1DE950F40422}"/>
                </a:ext>
              </a:extLst>
            </p:cNvPr>
            <p:cNvSpPr>
              <a:spLocks noChangeAspect="1" noChangeArrowheads="1" noTextEdit="1"/>
            </p:cNvSpPr>
            <p:nvPr/>
          </p:nvSpPr>
          <p:spPr bwMode="auto">
            <a:xfrm>
              <a:off x="272" y="5809"/>
              <a:ext cx="3814"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 name="Rectangle 5">
              <a:extLst>
                <a:ext uri="{FF2B5EF4-FFF2-40B4-BE49-F238E27FC236}">
                  <a16:creationId xmlns:a16="http://schemas.microsoft.com/office/drawing/2014/main" id="{8430C66A-54F4-B574-2CB7-989E7D5F0F51}"/>
                </a:ext>
              </a:extLst>
            </p:cNvPr>
            <p:cNvSpPr>
              <a:spLocks noChangeArrowheads="1"/>
            </p:cNvSpPr>
            <p:nvPr/>
          </p:nvSpPr>
          <p:spPr bwMode="auto">
            <a:xfrm>
              <a:off x="253" y="5951"/>
              <a:ext cx="3814" cy="27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 name="Rectangle 6">
              <a:extLst>
                <a:ext uri="{FF2B5EF4-FFF2-40B4-BE49-F238E27FC236}">
                  <a16:creationId xmlns:a16="http://schemas.microsoft.com/office/drawing/2014/main" id="{6C3686F8-CE38-F8C8-96E1-00571679ED17}"/>
                </a:ext>
              </a:extLst>
            </p:cNvPr>
            <p:cNvSpPr>
              <a:spLocks noChangeArrowheads="1"/>
            </p:cNvSpPr>
            <p:nvPr/>
          </p:nvSpPr>
          <p:spPr bwMode="auto">
            <a:xfrm>
              <a:off x="2399" y="6227"/>
              <a:ext cx="904"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7">
              <a:extLst>
                <a:ext uri="{FF2B5EF4-FFF2-40B4-BE49-F238E27FC236}">
                  <a16:creationId xmlns:a16="http://schemas.microsoft.com/office/drawing/2014/main" id="{CF062F03-FC41-1172-7E6B-231F7B527FFC}"/>
                </a:ext>
              </a:extLst>
            </p:cNvPr>
            <p:cNvSpPr>
              <a:spLocks noChangeArrowheads="1"/>
            </p:cNvSpPr>
            <p:nvPr/>
          </p:nvSpPr>
          <p:spPr bwMode="auto">
            <a:xfrm>
              <a:off x="272" y="5817"/>
              <a:ext cx="212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300" b="1" i="0" u="none" strike="noStrike" cap="none" normalizeH="0" baseline="0">
                  <a:ln>
                    <a:noFill/>
                  </a:ln>
                  <a:solidFill>
                    <a:srgbClr val="0000FF"/>
                  </a:solidFill>
                  <a:effectLst/>
                  <a:latin typeface="Calibri" panose="020F0502020204030204" pitchFamily="34" charset="0"/>
                </a:rPr>
                <a:t>ADJUDICACIONS AMB RESERVA SOCIAL.2025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AE9B9B9C-BE71-72B7-9FA1-09CC03EA4C8E}"/>
                </a:ext>
              </a:extLst>
            </p:cNvPr>
            <p:cNvSpPr>
              <a:spLocks noChangeArrowheads="1"/>
            </p:cNvSpPr>
            <p:nvPr/>
          </p:nvSpPr>
          <p:spPr bwMode="auto">
            <a:xfrm>
              <a:off x="429" y="6039"/>
              <a:ext cx="4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Calibri" panose="020F0502020204030204" pitchFamily="34" charset="0"/>
                </a:rPr>
                <a:t>EXPEDIENT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7D4C38C4-D0AD-8B03-DF27-87FD27F6B85E}"/>
                </a:ext>
              </a:extLst>
            </p:cNvPr>
            <p:cNvSpPr>
              <a:spLocks noChangeArrowheads="1"/>
            </p:cNvSpPr>
            <p:nvPr/>
          </p:nvSpPr>
          <p:spPr bwMode="auto">
            <a:xfrm>
              <a:off x="1242" y="6039"/>
              <a:ext cx="26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Calibri" panose="020F0502020204030204" pitchFamily="34" charset="0"/>
                </a:rPr>
                <a:t>Tipus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B125124F-01CF-C262-FE67-5053AD14462A}"/>
                </a:ext>
              </a:extLst>
            </p:cNvPr>
            <p:cNvSpPr>
              <a:spLocks noChangeArrowheads="1"/>
            </p:cNvSpPr>
            <p:nvPr/>
          </p:nvSpPr>
          <p:spPr bwMode="auto">
            <a:xfrm>
              <a:off x="1826" y="6039"/>
              <a:ext cx="5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Calibri" panose="020F0502020204030204" pitchFamily="34" charset="0"/>
                </a:rPr>
                <a:t>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4E0DC7F6-655F-1882-B29B-064B3C72DEA5}"/>
                </a:ext>
              </a:extLst>
            </p:cNvPr>
            <p:cNvSpPr>
              <a:spLocks noChangeArrowheads="1"/>
            </p:cNvSpPr>
            <p:nvPr/>
          </p:nvSpPr>
          <p:spPr bwMode="auto">
            <a:xfrm>
              <a:off x="2639" y="6039"/>
              <a:ext cx="48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Calibri" panose="020F0502020204030204" pitchFamily="34" charset="0"/>
                </a:rPr>
                <a:t>Adjudicatari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EE231011-D66A-1713-0F84-963FC6BCA138}"/>
                </a:ext>
              </a:extLst>
            </p:cNvPr>
            <p:cNvSpPr>
              <a:spLocks noChangeArrowheads="1"/>
            </p:cNvSpPr>
            <p:nvPr/>
          </p:nvSpPr>
          <p:spPr bwMode="auto">
            <a:xfrm>
              <a:off x="3330" y="6039"/>
              <a:ext cx="79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Calibri" panose="020F0502020204030204" pitchFamily="34" charset="0"/>
                </a:rPr>
                <a:t>IMPORT ADJUDICAT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3DA71F34-F936-526D-F062-09609F23FD6A}"/>
                </a:ext>
              </a:extLst>
            </p:cNvPr>
            <p:cNvSpPr>
              <a:spLocks noChangeArrowheads="1"/>
            </p:cNvSpPr>
            <p:nvPr/>
          </p:nvSpPr>
          <p:spPr bwMode="auto">
            <a:xfrm>
              <a:off x="383" y="6284"/>
              <a:ext cx="54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2025/0027054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CCBC24A2-31EF-49A7-7C92-C238710BAC1F}"/>
                </a:ext>
              </a:extLst>
            </p:cNvPr>
            <p:cNvSpPr>
              <a:spLocks noChangeArrowheads="1"/>
            </p:cNvSpPr>
            <p:nvPr/>
          </p:nvSpPr>
          <p:spPr bwMode="auto">
            <a:xfrm>
              <a:off x="1005" y="6284"/>
              <a:ext cx="63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Subministrament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18233410-81E3-B7C9-6315-1E9D0BC409A4}"/>
                </a:ext>
              </a:extLst>
            </p:cNvPr>
            <p:cNvSpPr>
              <a:spLocks noChangeArrowheads="1"/>
            </p:cNvSpPr>
            <p:nvPr/>
          </p:nvSpPr>
          <p:spPr bwMode="auto">
            <a:xfrm>
              <a:off x="1711" y="6234"/>
              <a:ext cx="63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Obert simplificat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9D3B370D-1A3B-8E76-1038-BE2A7A1790F3}"/>
                </a:ext>
              </a:extLst>
            </p:cNvPr>
            <p:cNvSpPr>
              <a:spLocks noChangeArrowheads="1"/>
            </p:cNvSpPr>
            <p:nvPr/>
          </p:nvSpPr>
          <p:spPr bwMode="auto">
            <a:xfrm>
              <a:off x="1711" y="6330"/>
              <a:ext cx="27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sumari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0C91BFCB-E684-EEC5-E882-F84390D777C9}"/>
                </a:ext>
              </a:extLst>
            </p:cNvPr>
            <p:cNvSpPr>
              <a:spLocks noChangeArrowheads="1"/>
            </p:cNvSpPr>
            <p:nvPr/>
          </p:nvSpPr>
          <p:spPr bwMode="auto">
            <a:xfrm>
              <a:off x="2414" y="6284"/>
              <a:ext cx="92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LA FAGEDA FUNDACIÓ</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5CFF2E79-467D-EE87-159B-074244FA8E4B}"/>
                </a:ext>
              </a:extLst>
            </p:cNvPr>
            <p:cNvSpPr>
              <a:spLocks noChangeArrowheads="1"/>
            </p:cNvSpPr>
            <p:nvPr/>
          </p:nvSpPr>
          <p:spPr bwMode="auto">
            <a:xfrm>
              <a:off x="3628" y="6276"/>
              <a:ext cx="47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24.071,90 €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78D9BED1-C52A-3010-B8AF-12DC3DEF2FE4}"/>
                </a:ext>
              </a:extLst>
            </p:cNvPr>
            <p:cNvSpPr>
              <a:spLocks noChangeArrowheads="1"/>
            </p:cNvSpPr>
            <p:nvPr/>
          </p:nvSpPr>
          <p:spPr bwMode="auto">
            <a:xfrm>
              <a:off x="3342" y="6276"/>
              <a:ext cx="34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837EBCF0-553C-D6A3-49BF-8E81DB0519B5}"/>
                </a:ext>
              </a:extLst>
            </p:cNvPr>
            <p:cNvSpPr>
              <a:spLocks noChangeArrowheads="1"/>
            </p:cNvSpPr>
            <p:nvPr/>
          </p:nvSpPr>
          <p:spPr bwMode="auto">
            <a:xfrm>
              <a:off x="3628" y="6276"/>
              <a:ext cx="6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EF1708DA-77A0-C5F3-B2D1-ABCDF8A551E6}"/>
                </a:ext>
              </a:extLst>
            </p:cNvPr>
            <p:cNvSpPr>
              <a:spLocks noChangeArrowheads="1"/>
            </p:cNvSpPr>
            <p:nvPr/>
          </p:nvSpPr>
          <p:spPr bwMode="auto">
            <a:xfrm>
              <a:off x="268" y="6541"/>
              <a:ext cx="146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Calibri" panose="020F0502020204030204" pitchFamily="34" charset="0"/>
                </a:rPr>
                <a:t>Despesa anualitzada 2025: 446.405,40€</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D4CECE7B-A1D1-3A76-BE63-D7FF882F3BE3}"/>
                </a:ext>
              </a:extLst>
            </p:cNvPr>
            <p:cNvSpPr>
              <a:spLocks noChangeShapeType="1"/>
            </p:cNvSpPr>
            <p:nvPr/>
          </p:nvSpPr>
          <p:spPr bwMode="auto">
            <a:xfrm>
              <a:off x="253" y="5951"/>
              <a:ext cx="0" cy="2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3">
              <a:extLst>
                <a:ext uri="{FF2B5EF4-FFF2-40B4-BE49-F238E27FC236}">
                  <a16:creationId xmlns:a16="http://schemas.microsoft.com/office/drawing/2014/main" id="{3179814B-7EE1-71C9-EA94-AFD6F31407A0}"/>
                </a:ext>
              </a:extLst>
            </p:cNvPr>
            <p:cNvSpPr>
              <a:spLocks noChangeArrowheads="1"/>
            </p:cNvSpPr>
            <p:nvPr/>
          </p:nvSpPr>
          <p:spPr bwMode="auto">
            <a:xfrm>
              <a:off x="253" y="5951"/>
              <a:ext cx="4"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4">
              <a:extLst>
                <a:ext uri="{FF2B5EF4-FFF2-40B4-BE49-F238E27FC236}">
                  <a16:creationId xmlns:a16="http://schemas.microsoft.com/office/drawing/2014/main" id="{71C39434-0C91-411E-8E7C-8A28D4BED100}"/>
                </a:ext>
              </a:extLst>
            </p:cNvPr>
            <p:cNvSpPr>
              <a:spLocks noChangeShapeType="1"/>
            </p:cNvSpPr>
            <p:nvPr/>
          </p:nvSpPr>
          <p:spPr bwMode="auto">
            <a:xfrm>
              <a:off x="990" y="5955"/>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5">
              <a:extLst>
                <a:ext uri="{FF2B5EF4-FFF2-40B4-BE49-F238E27FC236}">
                  <a16:creationId xmlns:a16="http://schemas.microsoft.com/office/drawing/2014/main" id="{43A33652-41BC-D990-87DA-6487675F6C31}"/>
                </a:ext>
              </a:extLst>
            </p:cNvPr>
            <p:cNvSpPr>
              <a:spLocks noChangeArrowheads="1"/>
            </p:cNvSpPr>
            <p:nvPr/>
          </p:nvSpPr>
          <p:spPr bwMode="auto">
            <a:xfrm>
              <a:off x="990" y="5955"/>
              <a:ext cx="4"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 name="Line 26">
              <a:extLst>
                <a:ext uri="{FF2B5EF4-FFF2-40B4-BE49-F238E27FC236}">
                  <a16:creationId xmlns:a16="http://schemas.microsoft.com/office/drawing/2014/main" id="{09AC84C0-9A6C-B9D6-1FA6-60862B988392}"/>
                </a:ext>
              </a:extLst>
            </p:cNvPr>
            <p:cNvSpPr>
              <a:spLocks noChangeShapeType="1"/>
            </p:cNvSpPr>
            <p:nvPr/>
          </p:nvSpPr>
          <p:spPr bwMode="auto">
            <a:xfrm>
              <a:off x="1696" y="5955"/>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 name="Rectangle 27">
              <a:extLst>
                <a:ext uri="{FF2B5EF4-FFF2-40B4-BE49-F238E27FC236}">
                  <a16:creationId xmlns:a16="http://schemas.microsoft.com/office/drawing/2014/main" id="{310C8514-CA84-02FC-A62A-B464579D7FC8}"/>
                </a:ext>
              </a:extLst>
            </p:cNvPr>
            <p:cNvSpPr>
              <a:spLocks noChangeArrowheads="1"/>
            </p:cNvSpPr>
            <p:nvPr/>
          </p:nvSpPr>
          <p:spPr bwMode="auto">
            <a:xfrm>
              <a:off x="1696" y="5955"/>
              <a:ext cx="4"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 name="Rectangle 28">
              <a:extLst>
                <a:ext uri="{FF2B5EF4-FFF2-40B4-BE49-F238E27FC236}">
                  <a16:creationId xmlns:a16="http://schemas.microsoft.com/office/drawing/2014/main" id="{BDA05408-6945-36B8-71FF-A94DE97F778C}"/>
                </a:ext>
              </a:extLst>
            </p:cNvPr>
            <p:cNvSpPr>
              <a:spLocks noChangeArrowheads="1"/>
            </p:cNvSpPr>
            <p:nvPr/>
          </p:nvSpPr>
          <p:spPr bwMode="auto">
            <a:xfrm>
              <a:off x="257" y="6223"/>
              <a:ext cx="2145" cy="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 name="Line 29">
              <a:extLst>
                <a:ext uri="{FF2B5EF4-FFF2-40B4-BE49-F238E27FC236}">
                  <a16:creationId xmlns:a16="http://schemas.microsoft.com/office/drawing/2014/main" id="{67C0C62C-1EB2-810E-97BA-44D087B597C2}"/>
                </a:ext>
              </a:extLst>
            </p:cNvPr>
            <p:cNvSpPr>
              <a:spLocks noChangeShapeType="1"/>
            </p:cNvSpPr>
            <p:nvPr/>
          </p:nvSpPr>
          <p:spPr bwMode="auto">
            <a:xfrm>
              <a:off x="2399" y="5955"/>
              <a:ext cx="0" cy="2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 name="Rectangle 30">
              <a:extLst>
                <a:ext uri="{FF2B5EF4-FFF2-40B4-BE49-F238E27FC236}">
                  <a16:creationId xmlns:a16="http://schemas.microsoft.com/office/drawing/2014/main" id="{081C34B2-0F19-FFAE-E9B8-295ACF9A5CC4}"/>
                </a:ext>
              </a:extLst>
            </p:cNvPr>
            <p:cNvSpPr>
              <a:spLocks noChangeArrowheads="1"/>
            </p:cNvSpPr>
            <p:nvPr/>
          </p:nvSpPr>
          <p:spPr bwMode="auto">
            <a:xfrm>
              <a:off x="2399" y="5955"/>
              <a:ext cx="3"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 name="Rectangle 31">
              <a:extLst>
                <a:ext uri="{FF2B5EF4-FFF2-40B4-BE49-F238E27FC236}">
                  <a16:creationId xmlns:a16="http://schemas.microsoft.com/office/drawing/2014/main" id="{BB8EAE17-02AE-B6C3-EB6F-A6F1D73D2777}"/>
                </a:ext>
              </a:extLst>
            </p:cNvPr>
            <p:cNvSpPr>
              <a:spLocks noChangeArrowheads="1"/>
            </p:cNvSpPr>
            <p:nvPr/>
          </p:nvSpPr>
          <p:spPr bwMode="auto">
            <a:xfrm>
              <a:off x="257" y="6418"/>
              <a:ext cx="2145" cy="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 name="Rectangle 32">
              <a:extLst>
                <a:ext uri="{FF2B5EF4-FFF2-40B4-BE49-F238E27FC236}">
                  <a16:creationId xmlns:a16="http://schemas.microsoft.com/office/drawing/2014/main" id="{36755662-13A2-0CC8-0C52-DCFAEEDF8DD4}"/>
                </a:ext>
              </a:extLst>
            </p:cNvPr>
            <p:cNvSpPr>
              <a:spLocks noChangeArrowheads="1"/>
            </p:cNvSpPr>
            <p:nvPr/>
          </p:nvSpPr>
          <p:spPr bwMode="auto">
            <a:xfrm>
              <a:off x="249" y="6223"/>
              <a:ext cx="8" cy="20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 name="Rectangle 33">
              <a:extLst>
                <a:ext uri="{FF2B5EF4-FFF2-40B4-BE49-F238E27FC236}">
                  <a16:creationId xmlns:a16="http://schemas.microsoft.com/office/drawing/2014/main" id="{7BE901E0-78A6-6376-63B5-6923D8E02DCF}"/>
                </a:ext>
              </a:extLst>
            </p:cNvPr>
            <p:cNvSpPr>
              <a:spLocks noChangeArrowheads="1"/>
            </p:cNvSpPr>
            <p:nvPr/>
          </p:nvSpPr>
          <p:spPr bwMode="auto">
            <a:xfrm>
              <a:off x="986" y="6230"/>
              <a:ext cx="8" cy="19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 name="Rectangle 34">
              <a:extLst>
                <a:ext uri="{FF2B5EF4-FFF2-40B4-BE49-F238E27FC236}">
                  <a16:creationId xmlns:a16="http://schemas.microsoft.com/office/drawing/2014/main" id="{E77C8DC8-BD70-3DFA-FFCE-C2E8C7FDBBAE}"/>
                </a:ext>
              </a:extLst>
            </p:cNvPr>
            <p:cNvSpPr>
              <a:spLocks noChangeArrowheads="1"/>
            </p:cNvSpPr>
            <p:nvPr/>
          </p:nvSpPr>
          <p:spPr bwMode="auto">
            <a:xfrm>
              <a:off x="1692" y="6230"/>
              <a:ext cx="8" cy="19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8" name="Rectangle 35">
              <a:extLst>
                <a:ext uri="{FF2B5EF4-FFF2-40B4-BE49-F238E27FC236}">
                  <a16:creationId xmlns:a16="http://schemas.microsoft.com/office/drawing/2014/main" id="{F3575EF6-EE28-49BD-D4D2-9342741CCD85}"/>
                </a:ext>
              </a:extLst>
            </p:cNvPr>
            <p:cNvSpPr>
              <a:spLocks noChangeArrowheads="1"/>
            </p:cNvSpPr>
            <p:nvPr/>
          </p:nvSpPr>
          <p:spPr bwMode="auto">
            <a:xfrm>
              <a:off x="2395" y="6230"/>
              <a:ext cx="7" cy="19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9" name="Line 36">
              <a:extLst>
                <a:ext uri="{FF2B5EF4-FFF2-40B4-BE49-F238E27FC236}">
                  <a16:creationId xmlns:a16="http://schemas.microsoft.com/office/drawing/2014/main" id="{71E4FC30-642C-B805-F423-9979538A907A}"/>
                </a:ext>
              </a:extLst>
            </p:cNvPr>
            <p:cNvSpPr>
              <a:spLocks noChangeShapeType="1"/>
            </p:cNvSpPr>
            <p:nvPr/>
          </p:nvSpPr>
          <p:spPr bwMode="auto">
            <a:xfrm>
              <a:off x="3300" y="5955"/>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0" name="Rectangle 37">
              <a:extLst>
                <a:ext uri="{FF2B5EF4-FFF2-40B4-BE49-F238E27FC236}">
                  <a16:creationId xmlns:a16="http://schemas.microsoft.com/office/drawing/2014/main" id="{F13388A5-D426-EC07-B635-6D3241C4B049}"/>
                </a:ext>
              </a:extLst>
            </p:cNvPr>
            <p:cNvSpPr>
              <a:spLocks noChangeArrowheads="1"/>
            </p:cNvSpPr>
            <p:nvPr/>
          </p:nvSpPr>
          <p:spPr bwMode="auto">
            <a:xfrm>
              <a:off x="3300" y="5955"/>
              <a:ext cx="3" cy="4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1" name="Line 38">
              <a:extLst>
                <a:ext uri="{FF2B5EF4-FFF2-40B4-BE49-F238E27FC236}">
                  <a16:creationId xmlns:a16="http://schemas.microsoft.com/office/drawing/2014/main" id="{3D51027F-9838-BEA1-9591-6BE8815574BB}"/>
                </a:ext>
              </a:extLst>
            </p:cNvPr>
            <p:cNvSpPr>
              <a:spLocks noChangeShapeType="1"/>
            </p:cNvSpPr>
            <p:nvPr/>
          </p:nvSpPr>
          <p:spPr bwMode="auto">
            <a:xfrm>
              <a:off x="4063" y="5955"/>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2" name="Rectangle 39">
              <a:extLst>
                <a:ext uri="{FF2B5EF4-FFF2-40B4-BE49-F238E27FC236}">
                  <a16:creationId xmlns:a16="http://schemas.microsoft.com/office/drawing/2014/main" id="{DADA2AB6-344B-6A9B-8273-E7E15DE3AE32}"/>
                </a:ext>
              </a:extLst>
            </p:cNvPr>
            <p:cNvSpPr>
              <a:spLocks noChangeArrowheads="1"/>
            </p:cNvSpPr>
            <p:nvPr/>
          </p:nvSpPr>
          <p:spPr bwMode="auto">
            <a:xfrm>
              <a:off x="4063" y="5955"/>
              <a:ext cx="4" cy="4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3" name="Line 40">
              <a:extLst>
                <a:ext uri="{FF2B5EF4-FFF2-40B4-BE49-F238E27FC236}">
                  <a16:creationId xmlns:a16="http://schemas.microsoft.com/office/drawing/2014/main" id="{0DC7ECA2-B8D3-19C2-9BE6-ECA8D1B85A83}"/>
                </a:ext>
              </a:extLst>
            </p:cNvPr>
            <p:cNvSpPr>
              <a:spLocks noChangeShapeType="1"/>
            </p:cNvSpPr>
            <p:nvPr/>
          </p:nvSpPr>
          <p:spPr bwMode="auto">
            <a:xfrm>
              <a:off x="257" y="5951"/>
              <a:ext cx="38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4" name="Rectangle 41">
              <a:extLst>
                <a:ext uri="{FF2B5EF4-FFF2-40B4-BE49-F238E27FC236}">
                  <a16:creationId xmlns:a16="http://schemas.microsoft.com/office/drawing/2014/main" id="{0B817CD2-09D4-BFA3-BC7A-95C89824E083}"/>
                </a:ext>
              </a:extLst>
            </p:cNvPr>
            <p:cNvSpPr>
              <a:spLocks noChangeArrowheads="1"/>
            </p:cNvSpPr>
            <p:nvPr/>
          </p:nvSpPr>
          <p:spPr bwMode="auto">
            <a:xfrm>
              <a:off x="257" y="5951"/>
              <a:ext cx="381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5" name="Line 42">
              <a:extLst>
                <a:ext uri="{FF2B5EF4-FFF2-40B4-BE49-F238E27FC236}">
                  <a16:creationId xmlns:a16="http://schemas.microsoft.com/office/drawing/2014/main" id="{D7DC25B5-F51A-75C9-6799-79582618AC2B}"/>
                </a:ext>
              </a:extLst>
            </p:cNvPr>
            <p:cNvSpPr>
              <a:spLocks noChangeShapeType="1"/>
            </p:cNvSpPr>
            <p:nvPr/>
          </p:nvSpPr>
          <p:spPr bwMode="auto">
            <a:xfrm>
              <a:off x="2402" y="6227"/>
              <a:ext cx="16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6" name="Rectangle 43">
              <a:extLst>
                <a:ext uri="{FF2B5EF4-FFF2-40B4-BE49-F238E27FC236}">
                  <a16:creationId xmlns:a16="http://schemas.microsoft.com/office/drawing/2014/main" id="{ED2B8FC2-983B-FD3C-7FBD-BFE6EE734760}"/>
                </a:ext>
              </a:extLst>
            </p:cNvPr>
            <p:cNvSpPr>
              <a:spLocks noChangeArrowheads="1"/>
            </p:cNvSpPr>
            <p:nvPr/>
          </p:nvSpPr>
          <p:spPr bwMode="auto">
            <a:xfrm>
              <a:off x="2402" y="6227"/>
              <a:ext cx="16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7" name="Line 44">
              <a:extLst>
                <a:ext uri="{FF2B5EF4-FFF2-40B4-BE49-F238E27FC236}">
                  <a16:creationId xmlns:a16="http://schemas.microsoft.com/office/drawing/2014/main" id="{4E06E520-3DDB-B499-C804-B9F15FE0F3C5}"/>
                </a:ext>
              </a:extLst>
            </p:cNvPr>
            <p:cNvSpPr>
              <a:spLocks noChangeShapeType="1"/>
            </p:cNvSpPr>
            <p:nvPr/>
          </p:nvSpPr>
          <p:spPr bwMode="auto">
            <a:xfrm>
              <a:off x="2402" y="6422"/>
              <a:ext cx="16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8" name="Rectangle 45">
              <a:extLst>
                <a:ext uri="{FF2B5EF4-FFF2-40B4-BE49-F238E27FC236}">
                  <a16:creationId xmlns:a16="http://schemas.microsoft.com/office/drawing/2014/main" id="{2620D17A-3E96-5FBA-40DE-4F45938012FD}"/>
                </a:ext>
              </a:extLst>
            </p:cNvPr>
            <p:cNvSpPr>
              <a:spLocks noChangeArrowheads="1"/>
            </p:cNvSpPr>
            <p:nvPr/>
          </p:nvSpPr>
          <p:spPr bwMode="auto">
            <a:xfrm>
              <a:off x="2402" y="6422"/>
              <a:ext cx="16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526626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5141E3B-2C92-4460-A748-FF6C8B5F8043}"/>
              </a:ext>
            </a:extLst>
          </p:cNvPr>
          <p:cNvSpPr txBox="1"/>
          <p:nvPr/>
        </p:nvSpPr>
        <p:spPr>
          <a:xfrm>
            <a:off x="655713" y="471239"/>
            <a:ext cx="5797547" cy="4278094"/>
          </a:xfrm>
          <a:prstGeom prst="rect">
            <a:avLst/>
          </a:prstGeom>
          <a:noFill/>
        </p:spPr>
        <p:txBody>
          <a:bodyPr wrap="square" rtlCol="0">
            <a:spAutoFit/>
          </a:bodyPr>
          <a:lstStyle/>
          <a:p>
            <a:pPr defTabSz="914400"/>
            <a:r>
              <a:rPr lang="ca-ES" sz="1600" b="1" dirty="0">
                <a:solidFill>
                  <a:srgbClr val="0000FF"/>
                </a:solidFill>
                <a:latin typeface="Arial"/>
              </a:rPr>
              <a:t>8. CLÀUSULES AMBIENTALS I SOCIALS</a:t>
            </a:r>
          </a:p>
          <a:p>
            <a:pPr defTabSz="914400"/>
            <a:r>
              <a:rPr lang="ca-ES" sz="1600" b="1" i="1" dirty="0">
                <a:solidFill>
                  <a:srgbClr val="0000FF"/>
                </a:solidFill>
                <a:latin typeface="Arial"/>
              </a:rPr>
              <a:t>    (Àrees de la corporació)</a:t>
            </a:r>
          </a:p>
          <a:p>
            <a:pPr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prstClr val="black"/>
                </a:solidFill>
                <a:latin typeface="Arial"/>
              </a:rPr>
              <a:t>Clàusules ambientals: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panose="020B0604020202020204" pitchFamily="34" charset="0"/>
                <a:cs typeface="Arial" panose="020B0604020202020204" pitchFamily="34" charset="0"/>
              </a:rPr>
              <a:t>Amb l’objectiu de conèixer el nivell d’incorporació de clàusules ambientals en la contractació pública, aquest apartat analitza aquesta incorporació per àrees, tipologia de contractes i per tipus de procediment.</a:t>
            </a:r>
          </a:p>
          <a:p>
            <a:pPr algn="just" defTabSz="914400"/>
            <a:r>
              <a:rPr lang="ca-ES" sz="1600" dirty="0">
                <a:solidFill>
                  <a:prstClr val="black"/>
                </a:solidFill>
                <a:latin typeface="Arial" panose="020B0604020202020204" pitchFamily="34" charset="0"/>
                <a:cs typeface="Arial" panose="020B0604020202020204" pitchFamily="34" charset="0"/>
              </a:rPr>
              <a:t>Al llarg de 2025 s’han promogut </a:t>
            </a:r>
            <a:r>
              <a:rPr lang="ca-ES" sz="1600" b="1" dirty="0">
                <a:solidFill>
                  <a:srgbClr val="0000FF"/>
                </a:solidFill>
                <a:latin typeface="Arial" panose="020B0604020202020204" pitchFamily="34" charset="0"/>
                <a:cs typeface="Arial" panose="020B0604020202020204" pitchFamily="34" charset="0"/>
              </a:rPr>
              <a:t>132</a:t>
            </a:r>
            <a:r>
              <a:rPr lang="ca-ES" sz="1600" dirty="0">
                <a:solidFill>
                  <a:prstClr val="black"/>
                </a:solidFill>
                <a:latin typeface="Arial" panose="020B0604020202020204" pitchFamily="34" charset="0"/>
                <a:cs typeface="Arial" panose="020B0604020202020204" pitchFamily="34" charset="0"/>
              </a:rPr>
              <a:t> adjudicacions amb clàusules mediambientals, per un import total de </a:t>
            </a:r>
            <a:r>
              <a:rPr lang="ca-ES" sz="1600" b="1" dirty="0">
                <a:solidFill>
                  <a:srgbClr val="0000FF"/>
                </a:solidFill>
                <a:latin typeface="Arial" panose="020B0604020202020204" pitchFamily="34" charset="0"/>
                <a:cs typeface="Arial" panose="020B0604020202020204" pitchFamily="34" charset="0"/>
              </a:rPr>
              <a:t>27.663.421,38€</a:t>
            </a:r>
            <a:r>
              <a:rPr lang="ca-ES" sz="1600" dirty="0">
                <a:solidFill>
                  <a:prstClr val="black"/>
                </a:solidFill>
                <a:latin typeface="Arial" panose="020B0604020202020204" pitchFamily="34" charset="0"/>
                <a:cs typeface="Arial" panose="020B0604020202020204" pitchFamily="34" charset="0"/>
              </a:rPr>
              <a:t>  tal i com queden detallades en la taula següent i agrupades per àrees.</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El percentatge de contractes amb clàusules ambientals sobre el total de contractes adjudicats en 2025 representa el </a:t>
            </a:r>
            <a:r>
              <a:rPr lang="ca-ES" sz="1600" b="1" dirty="0">
                <a:solidFill>
                  <a:srgbClr val="0000FF"/>
                </a:solidFill>
                <a:latin typeface="Arial" panose="020B0604020202020204" pitchFamily="34" charset="0"/>
                <a:cs typeface="Arial" panose="020B0604020202020204" pitchFamily="34" charset="0"/>
              </a:rPr>
              <a:t>22%</a:t>
            </a:r>
            <a:r>
              <a:rPr lang="ca-ES" sz="1600" dirty="0">
                <a:solidFill>
                  <a:prstClr val="black"/>
                </a:solidFill>
                <a:latin typeface="Arial" panose="020B0604020202020204" pitchFamily="34" charset="0"/>
                <a:cs typeface="Arial" panose="020B0604020202020204" pitchFamily="34" charset="0"/>
              </a:rPr>
              <a:t> pel que fa al nombre i el </a:t>
            </a:r>
            <a:r>
              <a:rPr lang="ca-ES" sz="1600" b="1" dirty="0">
                <a:solidFill>
                  <a:srgbClr val="0000FF"/>
                </a:solidFill>
                <a:latin typeface="Arial" panose="020B0604020202020204" pitchFamily="34" charset="0"/>
                <a:cs typeface="Arial" panose="020B0604020202020204" pitchFamily="34" charset="0"/>
              </a:rPr>
              <a:t>25%</a:t>
            </a:r>
            <a:r>
              <a:rPr lang="ca-ES" sz="1600" dirty="0">
                <a:solidFill>
                  <a:srgbClr val="0000FF"/>
                </a:solidFill>
                <a:latin typeface="Arial" panose="020B0604020202020204" pitchFamily="34" charset="0"/>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pel que fa a l’import.</a:t>
            </a:r>
            <a:r>
              <a:rPr lang="fr-FR" sz="1600" dirty="0">
                <a:latin typeface="Arial" panose="020B0604020202020204" pitchFamily="34" charset="0"/>
                <a:cs typeface="Arial" panose="020B0604020202020204" pitchFamily="34" charset="0"/>
              </a:rPr>
              <a:t> </a:t>
            </a:r>
            <a:endParaRPr lang="ca-ES" sz="1600" dirty="0">
              <a:solidFill>
                <a:prstClr val="black"/>
              </a:solidFill>
              <a:latin typeface="Arial" panose="020B0604020202020204" pitchFamily="34" charset="0"/>
              <a:cs typeface="Arial" panose="020B0604020202020204" pitchFamily="34" charset="0"/>
            </a:endParaRPr>
          </a:p>
        </p:txBody>
      </p:sp>
      <p:sp>
        <p:nvSpPr>
          <p:cNvPr id="6" name="Contenidor de número de diapositiva 5">
            <a:extLst>
              <a:ext uri="{FF2B5EF4-FFF2-40B4-BE49-F238E27FC236}">
                <a16:creationId xmlns:a16="http://schemas.microsoft.com/office/drawing/2014/main" id="{1F7CA4AD-F137-4799-A1E9-FA2A6FA5AEC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52</a:t>
            </a:fld>
            <a:endParaRPr lang="ca-ES" b="1">
              <a:solidFill>
                <a:schemeClr val="tx1"/>
              </a:solidFill>
            </a:endParaRPr>
          </a:p>
        </p:txBody>
      </p:sp>
      <p:sp>
        <p:nvSpPr>
          <p:cNvPr id="3" name="QuadreDeText 2">
            <a:extLst>
              <a:ext uri="{FF2B5EF4-FFF2-40B4-BE49-F238E27FC236}">
                <a16:creationId xmlns:a16="http://schemas.microsoft.com/office/drawing/2014/main" id="{18107A18-445B-1751-6E9B-56994B19E456}"/>
              </a:ext>
            </a:extLst>
          </p:cNvPr>
          <p:cNvSpPr txBox="1"/>
          <p:nvPr/>
        </p:nvSpPr>
        <p:spPr>
          <a:xfrm>
            <a:off x="655712" y="8622256"/>
            <a:ext cx="5730800" cy="2062103"/>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L’àrea que va adjudicar un major nombre de contractes amb clàusules ambientals va ser l’Àrea de Serveis Generals i Transició Digital (57%). La segueixen l’Àrea de Cultura (13%), i l’Àrea d’Acció Climàtica i Transició Energètica (11%). </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L’Àrea de Serveis Generals i Transició Digital va ser la que va adjudicar més volum econòmic en contractes amb clàusules ambientals (81%) en comparació a la resta d’àrees.</a:t>
            </a:r>
          </a:p>
        </p:txBody>
      </p:sp>
      <p:pic>
        <p:nvPicPr>
          <p:cNvPr id="4" name="Imatge 3">
            <a:extLst>
              <a:ext uri="{FF2B5EF4-FFF2-40B4-BE49-F238E27FC236}">
                <a16:creationId xmlns:a16="http://schemas.microsoft.com/office/drawing/2014/main" id="{B43F1290-B5C2-F531-82A6-1EAFDCE77CBC}"/>
              </a:ext>
            </a:extLst>
          </p:cNvPr>
          <p:cNvPicPr>
            <a:picLocks noChangeAspect="1"/>
          </p:cNvPicPr>
          <p:nvPr/>
        </p:nvPicPr>
        <p:blipFill>
          <a:blip r:embed="rId2"/>
          <a:stretch>
            <a:fillRect/>
          </a:stretch>
        </p:blipFill>
        <p:spPr>
          <a:xfrm>
            <a:off x="722376" y="5365650"/>
            <a:ext cx="5664136" cy="2640784"/>
          </a:xfrm>
          <a:prstGeom prst="rect">
            <a:avLst/>
          </a:prstGeom>
        </p:spPr>
      </p:pic>
    </p:spTree>
    <p:extLst>
      <p:ext uri="{BB962C8B-B14F-4D97-AF65-F5344CB8AC3E}">
        <p14:creationId xmlns:p14="http://schemas.microsoft.com/office/powerpoint/2010/main" val="2713908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34136" y="11825698"/>
            <a:ext cx="653928" cy="366302"/>
          </a:xfrm>
        </p:spPr>
        <p:txBody>
          <a:bodyPr/>
          <a:lstStyle/>
          <a:p>
            <a:fld id="{69A02D07-1340-466E-8F89-ABB91E672000}" type="slidenum">
              <a:rPr lang="ca-ES" b="1" smtClean="0">
                <a:solidFill>
                  <a:schemeClr val="tx1"/>
                </a:solidFill>
              </a:rPr>
              <a:t>53</a:t>
            </a:fld>
            <a:endParaRPr lang="ca-ES" b="1" dirty="0">
              <a:solidFill>
                <a:schemeClr val="tx1"/>
              </a:solidFill>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r>
              <a:rPr lang="ca-ES" b="1" dirty="0">
                <a:solidFill>
                  <a:srgbClr val="0000FF"/>
                </a:solidFill>
              </a:rPr>
              <a:t>Clàusules ambientals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710697" y="854380"/>
            <a:ext cx="5675815" cy="3293209"/>
          </a:xfrm>
          <a:prstGeom prst="rect">
            <a:avLst/>
          </a:prstGeom>
          <a:noFill/>
        </p:spPr>
        <p:txBody>
          <a:bodyPr wrap="square">
            <a:spAutoFit/>
          </a:bodyPr>
          <a:lstStyle/>
          <a:p>
            <a:pPr algn="just"/>
            <a:r>
              <a:rPr lang="ca-ES" sz="1600" dirty="0">
                <a:latin typeface="Arial" panose="020B0604020202020204" pitchFamily="34" charset="0"/>
                <a:cs typeface="Arial" panose="020B0604020202020204" pitchFamily="34" charset="0"/>
              </a:rPr>
              <a:t>En aquest apartat s’analitza la incorporació de clàusules ambientals en funció de les principals tipologies de contractes. Es prenen com a referència les 592 adjudicacions per valor de 109,4M€ del conjunt de l’activitat contractual ordinària de 2025. </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A la vista de la taula següent es destaca que són els contractes de subministraments els que presenten major percentatge pel que fa al nombre de contractes amb clàusules ambientals, el 73%, mentre que els percentatges dels contractes de serveis es situen en el 18%. La resta de tipologies (patrimonials, privats i obres) pràcticament no inclouen clàusules ambientals, i són susceptibles de millora.</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690129" y="6110643"/>
            <a:ext cx="5550402" cy="369332"/>
          </a:xfrm>
          <a:prstGeom prst="rect">
            <a:avLst/>
          </a:prstGeom>
          <a:noFill/>
        </p:spPr>
        <p:txBody>
          <a:bodyPr wrap="square">
            <a:spAutoFit/>
          </a:bodyPr>
          <a:lstStyle/>
          <a:p>
            <a:r>
              <a:rPr lang="ca-ES" b="1" dirty="0">
                <a:solidFill>
                  <a:srgbClr val="0000FF"/>
                </a:solidFill>
              </a:rPr>
              <a:t>Clàusules ambientals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690129" y="6586260"/>
            <a:ext cx="5675815" cy="304698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 aquest apartat s’analitza la incorporació de clàusules ambientals en funció del procediment emprat en la licitació. De nou es prenen com a referència les </a:t>
            </a:r>
            <a:r>
              <a:rPr lang="ca-ES" sz="1600" dirty="0">
                <a:solidFill>
                  <a:prstClr val="black"/>
                </a:solidFill>
                <a:latin typeface="Arial" panose="020B0604020202020204" pitchFamily="34" charset="0"/>
              </a:rPr>
              <a:t>592</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adjudicacions per valor de </a:t>
            </a:r>
            <a:r>
              <a:rPr lang="ca-ES" sz="1600" dirty="0">
                <a:solidFill>
                  <a:prstClr val="black"/>
                </a:solidFill>
                <a:latin typeface="Arial" panose="020B0604020202020204" pitchFamily="34" charset="0"/>
              </a:rPr>
              <a:t>109,4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 del conjunt de l’activitat contractual ordinària de 2025.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Pel que fa al nombre de contractes adjudicats amb clàusules ambientals, destaquen els contractes adjudicats per procediment simplificat-sumari, i ordinari suposant el </a:t>
            </a:r>
            <a:r>
              <a:rPr lang="ca-ES" sz="1600" dirty="0">
                <a:solidFill>
                  <a:prstClr val="black"/>
                </a:solidFill>
                <a:latin typeface="Arial" panose="020B0604020202020204" pitchFamily="34" charset="0"/>
              </a:rPr>
              <a:t>44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 el </a:t>
            </a:r>
            <a:r>
              <a:rPr lang="ca-ES" sz="1600" dirty="0">
                <a:solidFill>
                  <a:prstClr val="black"/>
                </a:solidFill>
                <a:latin typeface="Arial" panose="020B0604020202020204" pitchFamily="34" charset="0"/>
              </a:rPr>
              <a:t>38</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respecte del total. Pel que fa als contractes adjudicats per procediment sumari, el percentatge es situa en el 9%. Els contractes que presenten més marge de millora son els adjudicats per procediment simplificat.</a:t>
            </a:r>
          </a:p>
        </p:txBody>
      </p:sp>
      <p:pic>
        <p:nvPicPr>
          <p:cNvPr id="7" name="Imatge 6">
            <a:extLst>
              <a:ext uri="{FF2B5EF4-FFF2-40B4-BE49-F238E27FC236}">
                <a16:creationId xmlns:a16="http://schemas.microsoft.com/office/drawing/2014/main" id="{DA1550D6-21D7-F6A2-1EDB-869A10FACDBD}"/>
              </a:ext>
            </a:extLst>
          </p:cNvPr>
          <p:cNvPicPr>
            <a:picLocks noChangeAspect="1"/>
          </p:cNvPicPr>
          <p:nvPr/>
        </p:nvPicPr>
        <p:blipFill>
          <a:blip r:embed="rId2"/>
          <a:stretch>
            <a:fillRect/>
          </a:stretch>
        </p:blipFill>
        <p:spPr>
          <a:xfrm>
            <a:off x="815541" y="4574305"/>
            <a:ext cx="5550403" cy="1126448"/>
          </a:xfrm>
          <a:prstGeom prst="rect">
            <a:avLst/>
          </a:prstGeom>
        </p:spPr>
      </p:pic>
      <p:pic>
        <p:nvPicPr>
          <p:cNvPr id="8" name="Imatge 7">
            <a:extLst>
              <a:ext uri="{FF2B5EF4-FFF2-40B4-BE49-F238E27FC236}">
                <a16:creationId xmlns:a16="http://schemas.microsoft.com/office/drawing/2014/main" id="{7D58C10E-4E73-16BE-7AC9-7CFCDA56FF82}"/>
              </a:ext>
            </a:extLst>
          </p:cNvPr>
          <p:cNvPicPr>
            <a:picLocks noChangeAspect="1"/>
          </p:cNvPicPr>
          <p:nvPr/>
        </p:nvPicPr>
        <p:blipFill>
          <a:blip r:embed="rId3"/>
          <a:stretch>
            <a:fillRect/>
          </a:stretch>
        </p:blipFill>
        <p:spPr>
          <a:xfrm>
            <a:off x="710697" y="10231975"/>
            <a:ext cx="5550410" cy="1126449"/>
          </a:xfrm>
          <a:prstGeom prst="rect">
            <a:avLst/>
          </a:prstGeom>
        </p:spPr>
      </p:pic>
    </p:spTree>
    <p:extLst>
      <p:ext uri="{BB962C8B-B14F-4D97-AF65-F5344CB8AC3E}">
        <p14:creationId xmlns:p14="http://schemas.microsoft.com/office/powerpoint/2010/main" val="381993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95E823B-A452-B7C1-4AB5-DEB64CC21DFB}"/>
              </a:ext>
            </a:extLst>
          </p:cNvPr>
          <p:cNvSpPr>
            <a:spLocks noGrp="1"/>
          </p:cNvSpPr>
          <p:nvPr>
            <p:ph type="sldNum" sz="quarter" idx="12"/>
          </p:nvPr>
        </p:nvSpPr>
        <p:spPr>
          <a:xfrm>
            <a:off x="6032665" y="11300181"/>
            <a:ext cx="364820" cy="649111"/>
          </a:xfrm>
        </p:spPr>
        <p:txBody>
          <a:bodyPr/>
          <a:lstStyle/>
          <a:p>
            <a:fld id="{69A02D07-1340-466E-8F89-ABB91E672000}" type="slidenum">
              <a:rPr lang="ca-ES" b="1" smtClean="0">
                <a:solidFill>
                  <a:schemeClr val="tx1"/>
                </a:solidFill>
              </a:rPr>
              <a:t>54</a:t>
            </a:fld>
            <a:endParaRPr lang="ca-ES" b="1">
              <a:solidFill>
                <a:schemeClr val="tx1"/>
              </a:solidFill>
            </a:endParaRPr>
          </a:p>
        </p:txBody>
      </p:sp>
      <p:sp>
        <p:nvSpPr>
          <p:cNvPr id="3" name="QuadreDeText 2">
            <a:extLst>
              <a:ext uri="{FF2B5EF4-FFF2-40B4-BE49-F238E27FC236}">
                <a16:creationId xmlns:a16="http://schemas.microsoft.com/office/drawing/2014/main" id="{F37C8D8C-B655-D710-C045-4938034E566B}"/>
              </a:ext>
            </a:extLst>
          </p:cNvPr>
          <p:cNvSpPr txBox="1"/>
          <p:nvPr/>
        </p:nvSpPr>
        <p:spPr>
          <a:xfrm>
            <a:off x="545342" y="1048879"/>
            <a:ext cx="5852143" cy="2308324"/>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prstClr val="black"/>
                </a:solidFill>
                <a:latin typeface="Arial"/>
              </a:rPr>
              <a:t>Clàusules socials: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Al llarg de 2025 s’han promogut </a:t>
            </a:r>
            <a:r>
              <a:rPr lang="ca-ES" sz="1600" b="1" dirty="0">
                <a:solidFill>
                  <a:srgbClr val="0000FF"/>
                </a:solidFill>
                <a:latin typeface="Arial"/>
              </a:rPr>
              <a:t>461</a:t>
            </a:r>
            <a:r>
              <a:rPr lang="ca-ES" sz="1600" dirty="0">
                <a:solidFill>
                  <a:prstClr val="black"/>
                </a:solidFill>
                <a:latin typeface="Arial"/>
              </a:rPr>
              <a:t> adjudicacions amb clàusules socials, per un import de </a:t>
            </a:r>
            <a:r>
              <a:rPr lang="ca-ES" sz="1600" b="1" dirty="0">
                <a:solidFill>
                  <a:srgbClr val="0000FF"/>
                </a:solidFill>
                <a:latin typeface="Arial"/>
              </a:rPr>
              <a:t>92.612.205,05€</a:t>
            </a:r>
            <a:r>
              <a:rPr lang="ca-ES" sz="1600" dirty="0">
                <a:solidFill>
                  <a:prstClr val="black"/>
                </a:solidFill>
                <a:latin typeface="Arial"/>
              </a:rPr>
              <a:t>,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socials sobre el nombre total de contractes adjudicats en aquest període representa el </a:t>
            </a:r>
            <a:r>
              <a:rPr lang="ca-ES" sz="1600" b="1" dirty="0">
                <a:solidFill>
                  <a:srgbClr val="0000FF"/>
                </a:solidFill>
                <a:latin typeface="Arial"/>
              </a:rPr>
              <a:t>78%</a:t>
            </a:r>
            <a:r>
              <a:rPr lang="ca-ES" sz="1600" dirty="0">
                <a:solidFill>
                  <a:prstClr val="black"/>
                </a:solidFill>
                <a:latin typeface="Arial"/>
              </a:rPr>
              <a:t> i, atenent als imports, el </a:t>
            </a:r>
            <a:r>
              <a:rPr lang="ca-ES" sz="1600" b="1" dirty="0">
                <a:solidFill>
                  <a:srgbClr val="0000FF"/>
                </a:solidFill>
                <a:latin typeface="Arial"/>
              </a:rPr>
              <a:t>85%</a:t>
            </a:r>
            <a:r>
              <a:rPr lang="ca-ES" sz="1600" dirty="0">
                <a:solidFill>
                  <a:prstClr val="black"/>
                </a:solidFill>
                <a:latin typeface="Arial"/>
              </a:rPr>
              <a:t>. </a:t>
            </a:r>
          </a:p>
        </p:txBody>
      </p:sp>
      <p:sp>
        <p:nvSpPr>
          <p:cNvPr id="7" name="QuadreDeText 6">
            <a:extLst>
              <a:ext uri="{FF2B5EF4-FFF2-40B4-BE49-F238E27FC236}">
                <a16:creationId xmlns:a16="http://schemas.microsoft.com/office/drawing/2014/main" id="{B464FF6A-B5B7-CB5B-8F85-1202F9560EC3}"/>
              </a:ext>
            </a:extLst>
          </p:cNvPr>
          <p:cNvSpPr txBox="1"/>
          <p:nvPr/>
        </p:nvSpPr>
        <p:spPr>
          <a:xfrm>
            <a:off x="545341" y="7883861"/>
            <a:ext cx="5841171" cy="206210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àrees que van adjudicar un major nombre de contractes amb clàusules socials van ser Infraestructures i Territori (</a:t>
            </a:r>
            <a:r>
              <a:rPr lang="ca-ES" sz="1600" dirty="0">
                <a:solidFill>
                  <a:prstClr val="black"/>
                </a:solidFill>
                <a:latin typeface="Arial" panose="020B0604020202020204" pitchFamily="34" charset="0"/>
                <a:cs typeface="Arial" panose="020B0604020202020204" pitchFamily="34" charset="0"/>
              </a:rPr>
              <a:t>30</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Serveis Generals i Transició Digital (28%) i Urbanisme, Habitatge i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Regenaració</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Urbana (10%).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Pel</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fa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imports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àrees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van adjudicar un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major</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valor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econòmic</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 contractes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clàusules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socials van estar la de de Serveis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Generals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Transició</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Digital (58%) i la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d’Infraestructures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Territori</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(30%).</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Imatge 3">
            <a:extLst>
              <a:ext uri="{FF2B5EF4-FFF2-40B4-BE49-F238E27FC236}">
                <a16:creationId xmlns:a16="http://schemas.microsoft.com/office/drawing/2014/main" id="{459921C3-0E43-FFB7-E5D3-FC28DBE15E71}"/>
              </a:ext>
            </a:extLst>
          </p:cNvPr>
          <p:cNvPicPr>
            <a:picLocks noChangeAspect="1"/>
          </p:cNvPicPr>
          <p:nvPr/>
        </p:nvPicPr>
        <p:blipFill>
          <a:blip r:embed="rId2"/>
          <a:stretch>
            <a:fillRect/>
          </a:stretch>
        </p:blipFill>
        <p:spPr>
          <a:xfrm>
            <a:off x="649225" y="3731364"/>
            <a:ext cx="5737288" cy="3401052"/>
          </a:xfrm>
          <a:prstGeom prst="rect">
            <a:avLst/>
          </a:prstGeom>
        </p:spPr>
      </p:pic>
    </p:spTree>
    <p:extLst>
      <p:ext uri="{BB962C8B-B14F-4D97-AF65-F5344CB8AC3E}">
        <p14:creationId xmlns:p14="http://schemas.microsoft.com/office/powerpoint/2010/main" val="2096891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81539" y="11300181"/>
            <a:ext cx="404974"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ca-ES" sz="9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socials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570916" y="1196529"/>
            <a:ext cx="5801230"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 aquest apartat s’analitza la incorporació de clàusules socials en funció de les principals tipologies de contractes. Es prenen com a referència les 592 adjudicacions per valor de </a:t>
            </a:r>
            <a:r>
              <a:rPr lang="ca-ES" sz="1600" dirty="0">
                <a:solidFill>
                  <a:prstClr val="black"/>
                </a:solidFill>
                <a:latin typeface="Arial" panose="020B0604020202020204" pitchFamily="34" charset="0"/>
                <a:cs typeface="Arial" panose="020B0604020202020204" pitchFamily="34" charset="0"/>
              </a:rPr>
              <a:t>109,4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 del conjunt de l’activitat contractual ordinària de 2025.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la vista de la taula següent es destaca que són els contractes privats els que presenten els percentatges més baixos de contractes amb clàusules socials, mentre que els contractes patrimonials,</a:t>
            </a:r>
            <a:r>
              <a:rPr lang="ca-ES" sz="1600" dirty="0">
                <a:solidFill>
                  <a:prstClr val="black"/>
                </a:solidFill>
                <a:latin typeface="Arial" panose="020B0604020202020204" pitchFamily="34" charset="0"/>
                <a:cs typeface="Arial" panose="020B0604020202020204" pitchFamily="34" charset="0"/>
              </a:rPr>
              <a:t>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serveis, de subministraments i d’obres presenten percentatges elevats tan pel que fa al nombre com pel que fa a l’import adjudicat. </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570916" y="6096000"/>
            <a:ext cx="56131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a:t>
            </a:r>
            <a:r>
              <a:rPr lang="ca-ES" b="1" dirty="0">
                <a:solidFill>
                  <a:srgbClr val="0000FF"/>
                </a:solidFill>
                <a:latin typeface="Calibri" panose="020F0502020204030204"/>
              </a:rPr>
              <a:t>socials</a:t>
            </a: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585282" y="6644028"/>
            <a:ext cx="5738523"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 aquest apartat s’analitza la incorporació de clàusules socials en funció del procediment emprat en la licitació. De nou es prenen com a referència les 592 adjudicacions per valor de </a:t>
            </a:r>
            <a:r>
              <a:rPr lang="ca-ES" sz="1600" dirty="0">
                <a:solidFill>
                  <a:prstClr val="black"/>
                </a:solidFill>
                <a:latin typeface="Arial" panose="020B0604020202020204" pitchFamily="34" charset="0"/>
              </a:rPr>
              <a:t>109,4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 del conjunt de l’activitat contractual ordinària de 2025.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Pel que fa al nombre de contractes adjudicats i a l’import adjudicat amb clàusules socials</a:t>
            </a:r>
            <a:r>
              <a:rPr lang="ca-ES" sz="1600" dirty="0">
                <a:solidFill>
                  <a:prstClr val="black"/>
                </a:solidFill>
                <a:latin typeface="Arial" panose="020B0604020202020204" pitchFamily="34" charset="0"/>
              </a:rPr>
              <a:t>, e</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contractes per procediment obert presenten percentatges molt elevats,</a:t>
            </a:r>
            <a:r>
              <a:rPr lang="ca-ES" sz="1600" dirty="0">
                <a:solidFill>
                  <a:prstClr val="black"/>
                </a:solidFill>
                <a:latin typeface="Arial" panose="020B0604020202020204" pitchFamily="34" charset="0"/>
              </a:rPr>
              <a:t> mentre que e</a:t>
            </a:r>
            <a:r>
              <a:rPr lang="ca-ES" sz="1600" dirty="0">
                <a:latin typeface="Arial" panose="020B0604020202020204" pitchFamily="34" charset="0"/>
              </a:rPr>
              <a:t>ls contractes per procediments sense publicitat amb clàusules socials tenen percentatges se situen en el 34%.</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Imatge 2">
            <a:extLst>
              <a:ext uri="{FF2B5EF4-FFF2-40B4-BE49-F238E27FC236}">
                <a16:creationId xmlns:a16="http://schemas.microsoft.com/office/drawing/2014/main" id="{B7894BBC-3E4C-A0EC-B29D-CED5CEAE3A80}"/>
              </a:ext>
            </a:extLst>
          </p:cNvPr>
          <p:cNvPicPr>
            <a:picLocks noChangeAspect="1"/>
          </p:cNvPicPr>
          <p:nvPr/>
        </p:nvPicPr>
        <p:blipFill>
          <a:blip r:embed="rId2"/>
          <a:stretch>
            <a:fillRect/>
          </a:stretch>
        </p:blipFill>
        <p:spPr>
          <a:xfrm>
            <a:off x="689537" y="4383751"/>
            <a:ext cx="5613110" cy="1081934"/>
          </a:xfrm>
          <a:prstGeom prst="rect">
            <a:avLst/>
          </a:prstGeom>
        </p:spPr>
      </p:pic>
      <p:pic>
        <p:nvPicPr>
          <p:cNvPr id="5" name="Imatge 4">
            <a:extLst>
              <a:ext uri="{FF2B5EF4-FFF2-40B4-BE49-F238E27FC236}">
                <a16:creationId xmlns:a16="http://schemas.microsoft.com/office/drawing/2014/main" id="{033421A2-82B7-6782-1942-824F3B40132F}"/>
              </a:ext>
            </a:extLst>
          </p:cNvPr>
          <p:cNvPicPr>
            <a:picLocks noChangeAspect="1"/>
          </p:cNvPicPr>
          <p:nvPr/>
        </p:nvPicPr>
        <p:blipFill>
          <a:blip r:embed="rId3"/>
          <a:stretch>
            <a:fillRect/>
          </a:stretch>
        </p:blipFill>
        <p:spPr>
          <a:xfrm>
            <a:off x="773403" y="9438551"/>
            <a:ext cx="5675817" cy="1094021"/>
          </a:xfrm>
          <a:prstGeom prst="rect">
            <a:avLst/>
          </a:prstGeom>
        </p:spPr>
      </p:pic>
    </p:spTree>
    <p:extLst>
      <p:ext uri="{BB962C8B-B14F-4D97-AF65-F5344CB8AC3E}">
        <p14:creationId xmlns:p14="http://schemas.microsoft.com/office/powerpoint/2010/main" val="1637525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E0DC137-5FBB-0482-EF65-1B09B92B19AC}"/>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56</a:t>
            </a:fld>
            <a:endParaRPr lang="ca-ES" b="1">
              <a:solidFill>
                <a:schemeClr val="tx1"/>
              </a:solidFill>
            </a:endParaRPr>
          </a:p>
        </p:txBody>
      </p:sp>
      <p:sp>
        <p:nvSpPr>
          <p:cNvPr id="3" name="QuadreDeText 2">
            <a:extLst>
              <a:ext uri="{FF2B5EF4-FFF2-40B4-BE49-F238E27FC236}">
                <a16:creationId xmlns:a16="http://schemas.microsoft.com/office/drawing/2014/main" id="{E29A99B4-E1DD-726E-2B51-29C06822A071}"/>
              </a:ext>
            </a:extLst>
          </p:cNvPr>
          <p:cNvSpPr txBox="1"/>
          <p:nvPr/>
        </p:nvSpPr>
        <p:spPr>
          <a:xfrm>
            <a:off x="1981200" y="6096000"/>
            <a:ext cx="2895600" cy="646331"/>
          </a:xfrm>
          <a:prstGeom prst="rect">
            <a:avLst/>
          </a:prstGeom>
          <a:noFill/>
        </p:spPr>
        <p:txBody>
          <a:bodyPr wrap="square" rtlCol="0">
            <a:spAutoFit/>
          </a:bodyPr>
          <a:lstStyle/>
          <a:p>
            <a:r>
              <a:rPr lang="ca-ES" sz="3600" b="1" dirty="0">
                <a:solidFill>
                  <a:srgbClr val="0000FF"/>
                </a:solidFill>
              </a:rPr>
              <a:t>PRÒRROGUES</a:t>
            </a:r>
          </a:p>
        </p:txBody>
      </p:sp>
    </p:spTree>
    <p:extLst>
      <p:ext uri="{BB962C8B-B14F-4D97-AF65-F5344CB8AC3E}">
        <p14:creationId xmlns:p14="http://schemas.microsoft.com/office/powerpoint/2010/main" val="4240136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DCBA8C18-BD92-4EA6-A592-5EE986899CBA}"/>
              </a:ext>
            </a:extLst>
          </p:cNvPr>
          <p:cNvSpPr txBox="1"/>
          <p:nvPr/>
        </p:nvSpPr>
        <p:spPr>
          <a:xfrm>
            <a:off x="429841" y="404664"/>
            <a:ext cx="3956050" cy="830997"/>
          </a:xfrm>
          <a:prstGeom prst="rect">
            <a:avLst/>
          </a:prstGeom>
          <a:noFill/>
        </p:spPr>
        <p:txBody>
          <a:bodyPr wrap="square" rtlCol="0">
            <a:spAutoFit/>
          </a:bodyPr>
          <a:lstStyle/>
          <a:p>
            <a:pPr defTabSz="914400"/>
            <a:r>
              <a:rPr lang="ca-ES" sz="1600" b="1" dirty="0">
                <a:solidFill>
                  <a:srgbClr val="0000FF"/>
                </a:solidFill>
                <a:latin typeface="Arial"/>
              </a:rPr>
              <a:t>9. PRÒRROGUES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a:t>
            </a:r>
          </a:p>
          <a:p>
            <a:pPr defTabSz="914400"/>
            <a:endParaRPr lang="ca-ES" sz="1600" b="1" dirty="0">
              <a:solidFill>
                <a:srgbClr val="0000FF"/>
              </a:solidFill>
              <a:latin typeface="Arial"/>
            </a:endParaRPr>
          </a:p>
        </p:txBody>
      </p:sp>
      <p:sp>
        <p:nvSpPr>
          <p:cNvPr id="4" name="QuadreDeText 3">
            <a:extLst>
              <a:ext uri="{FF2B5EF4-FFF2-40B4-BE49-F238E27FC236}">
                <a16:creationId xmlns:a16="http://schemas.microsoft.com/office/drawing/2014/main" id="{F4C05558-EB26-4F05-B019-8362CD6079BC}"/>
              </a:ext>
            </a:extLst>
          </p:cNvPr>
          <p:cNvSpPr txBox="1"/>
          <p:nvPr/>
        </p:nvSpPr>
        <p:spPr>
          <a:xfrm>
            <a:off x="394677" y="1411034"/>
            <a:ext cx="5991835" cy="8463855"/>
          </a:xfrm>
          <a:prstGeom prst="rect">
            <a:avLst/>
          </a:prstGeom>
          <a:noFill/>
        </p:spPr>
        <p:txBody>
          <a:bodyPr wrap="square" rtlCol="0">
            <a:spAutoFit/>
          </a:bodyPr>
          <a:lstStyle/>
          <a:p>
            <a:pPr algn="just" defTabSz="914400"/>
            <a:r>
              <a:rPr lang="ca-ES" sz="1600" dirty="0">
                <a:solidFill>
                  <a:prstClr val="black"/>
                </a:solidFill>
                <a:latin typeface="Arial"/>
              </a:rPr>
              <a:t>Aquest apartat de l’informe d’activitat contractual inclou les pròrrogues aprovades al llarg de 2025.</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Durant aquest període s’han aprovat un total de </a:t>
            </a:r>
            <a:r>
              <a:rPr lang="ca-ES" sz="1600" b="1" dirty="0">
                <a:solidFill>
                  <a:srgbClr val="0000FF"/>
                </a:solidFill>
                <a:latin typeface="Arial"/>
              </a:rPr>
              <a:t>215</a:t>
            </a:r>
            <a:r>
              <a:rPr lang="ca-ES" sz="1600" dirty="0">
                <a:solidFill>
                  <a:prstClr val="black"/>
                </a:solidFill>
                <a:latin typeface="Arial"/>
              </a:rPr>
              <a:t> pròrrogues per un import de</a:t>
            </a:r>
            <a:r>
              <a:rPr lang="ca-ES" sz="1600" b="1" dirty="0">
                <a:solidFill>
                  <a:srgbClr val="0000FF"/>
                </a:solidFill>
                <a:latin typeface="Arial"/>
              </a:rPr>
              <a:t> 39.208.337,56€</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dirty="0">
              <a:solidFill>
                <a:prstClr val="black"/>
              </a:solidFill>
              <a:latin typeface="Arial"/>
            </a:endParaRPr>
          </a:p>
          <a:p>
            <a:pPr algn="just" defTabSz="914400"/>
            <a:r>
              <a:rPr lang="ca-ES" sz="1600" b="1" dirty="0">
                <a:solidFill>
                  <a:srgbClr val="C00000"/>
                </a:solidFill>
                <a:latin typeface="Arial"/>
              </a:rPr>
              <a:t>Pròrrogues per àrees i serveis promotors:</a:t>
            </a:r>
          </a:p>
          <a:p>
            <a:pPr algn="just" defTabSz="914400"/>
            <a:endParaRPr lang="ca-ES" sz="1600" b="1" dirty="0">
              <a:solidFill>
                <a:srgbClr val="C00000"/>
              </a:solidFill>
              <a:latin typeface="Arial"/>
            </a:endParaRPr>
          </a:p>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destaca l’Àrea de Serveis Generals i Transició Digital amb un total de 84 pròrrogues, el que fa un total del 39,1% del total de les pròrrogues efectuades en aquest període. La segueixen l’Àrea d’Infraestructures i Territori, amb 36 pròrrogues el que suposa el 16,7% i l’Àrea de Sostenibilitat Social, Cicle de Vida i Comunitat, amb 17 pròrrogues el que suposa el 7,9%.</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Quant a l</a:t>
            </a:r>
            <a:r>
              <a:rPr lang="ca-ES" sz="1600" u="sng" dirty="0">
                <a:solidFill>
                  <a:prstClr val="black"/>
                </a:solidFill>
                <a:latin typeface="Arial"/>
              </a:rPr>
              <a:t>’import</a:t>
            </a:r>
            <a:r>
              <a:rPr lang="ca-ES" sz="1600" dirty="0">
                <a:solidFill>
                  <a:prstClr val="black"/>
                </a:solidFill>
                <a:latin typeface="Arial"/>
              </a:rPr>
              <a:t> d’aquestes, el 44% de l’import total l’ha tramès</a:t>
            </a:r>
            <a:r>
              <a:rPr kumimoji="0" lang="ca-ES" sz="1600" b="0" i="0" u="none" strike="noStrike" kern="1200" cap="none" spc="0" normalizeH="0" baseline="0" noProof="0" dirty="0">
                <a:ln>
                  <a:noFill/>
                </a:ln>
                <a:solidFill>
                  <a:prstClr val="black"/>
                </a:solidFill>
                <a:effectLst/>
                <a:uLnTx/>
                <a:uFillTx/>
                <a:latin typeface="Arial"/>
                <a:ea typeface="+mn-ea"/>
                <a:cs typeface="+mn-cs"/>
              </a:rPr>
              <a:t> l’Àrea de Serveis Generals i Transició Digital</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lang="ca-ES" sz="1600" dirty="0">
                <a:solidFill>
                  <a:prstClr val="black"/>
                </a:solidFill>
                <a:latin typeface="Arial"/>
              </a:rPr>
              <a:t>17,3</a:t>
            </a:r>
            <a:r>
              <a:rPr kumimoji="0" lang="ca-ES" sz="1600" b="0" i="0" u="none" strike="noStrike" kern="1200" cap="none" spc="0" normalizeH="0" baseline="0" noProof="0" dirty="0">
                <a:ln>
                  <a:noFill/>
                </a:ln>
                <a:solidFill>
                  <a:prstClr val="black"/>
                </a:solidFill>
                <a:effectLst/>
                <a:uLnTx/>
                <a:uFillTx/>
                <a:latin typeface="Arial"/>
                <a:ea typeface="+mn-ea"/>
                <a:cs typeface="+mn-cs"/>
              </a:rPr>
              <a:t>M€)</a:t>
            </a:r>
            <a:r>
              <a:rPr lang="ca-ES" sz="1600" dirty="0">
                <a:solidFill>
                  <a:prstClr val="black"/>
                </a:solidFill>
                <a:latin typeface="Arial"/>
              </a:rPr>
              <a:t>. A continuació es situa l’Àrea de Sostenibilitat Social, Cicle de Vida i Comunitat amb el 21,4% (8,4M€) i l’Àrea d’Infraestructures i Territori amb el 17% (6,7M€).</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es presenta la taula on es mostra, amb més detall, la distribució de les pròrrogues de totes àrees i serveis promotors:</a:t>
            </a:r>
          </a:p>
        </p:txBody>
      </p:sp>
      <p:sp>
        <p:nvSpPr>
          <p:cNvPr id="7" name="Contenidor de número de diapositiva 6">
            <a:extLst>
              <a:ext uri="{FF2B5EF4-FFF2-40B4-BE49-F238E27FC236}">
                <a16:creationId xmlns:a16="http://schemas.microsoft.com/office/drawing/2014/main" id="{6F9BD799-0654-4D79-B7DE-E03C6B4EEB7A}"/>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57</a:t>
            </a:fld>
            <a:endParaRPr lang="ca-ES" b="1">
              <a:solidFill>
                <a:schemeClr val="tx1"/>
              </a:solidFill>
            </a:endParaRPr>
          </a:p>
        </p:txBody>
      </p:sp>
      <p:pic>
        <p:nvPicPr>
          <p:cNvPr id="6" name="Imatge 5">
            <a:extLst>
              <a:ext uri="{FF2B5EF4-FFF2-40B4-BE49-F238E27FC236}">
                <a16:creationId xmlns:a16="http://schemas.microsoft.com/office/drawing/2014/main" id="{63A33E40-6EA9-F69F-2582-83F42642D172}"/>
              </a:ext>
            </a:extLst>
          </p:cNvPr>
          <p:cNvPicPr>
            <a:picLocks noChangeAspect="1"/>
          </p:cNvPicPr>
          <p:nvPr/>
        </p:nvPicPr>
        <p:blipFill>
          <a:blip r:embed="rId2"/>
          <a:stretch>
            <a:fillRect/>
          </a:stretch>
        </p:blipFill>
        <p:spPr>
          <a:xfrm>
            <a:off x="1592771" y="3106005"/>
            <a:ext cx="3595646" cy="963893"/>
          </a:xfrm>
          <a:prstGeom prst="rect">
            <a:avLst/>
          </a:prstGeom>
        </p:spPr>
      </p:pic>
    </p:spTree>
    <p:extLst>
      <p:ext uri="{BB962C8B-B14F-4D97-AF65-F5344CB8AC3E}">
        <p14:creationId xmlns:p14="http://schemas.microsoft.com/office/powerpoint/2010/main" val="1049946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número de diapositiva 6">
            <a:extLst>
              <a:ext uri="{FF2B5EF4-FFF2-40B4-BE49-F238E27FC236}">
                <a16:creationId xmlns:a16="http://schemas.microsoft.com/office/drawing/2014/main" id="{E150AA06-F71B-4A20-A267-920BF4BA3B31}"/>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58</a:t>
            </a:fld>
            <a:endParaRPr lang="ca-ES" b="1">
              <a:solidFill>
                <a:schemeClr val="tx1"/>
              </a:solidFill>
            </a:endParaRPr>
          </a:p>
        </p:txBody>
      </p:sp>
      <p:pic>
        <p:nvPicPr>
          <p:cNvPr id="2" name="Imatge 1">
            <a:extLst>
              <a:ext uri="{FF2B5EF4-FFF2-40B4-BE49-F238E27FC236}">
                <a16:creationId xmlns:a16="http://schemas.microsoft.com/office/drawing/2014/main" id="{3E5081FE-7092-8FFA-071D-660FF109D672}"/>
              </a:ext>
            </a:extLst>
          </p:cNvPr>
          <p:cNvPicPr>
            <a:picLocks noChangeAspect="1"/>
          </p:cNvPicPr>
          <p:nvPr/>
        </p:nvPicPr>
        <p:blipFill>
          <a:blip r:embed="rId2"/>
          <a:stretch>
            <a:fillRect/>
          </a:stretch>
        </p:blipFill>
        <p:spPr>
          <a:xfrm>
            <a:off x="597854" y="986118"/>
            <a:ext cx="5985883" cy="7891164"/>
          </a:xfrm>
          <a:prstGeom prst="rect">
            <a:avLst/>
          </a:prstGeom>
        </p:spPr>
      </p:pic>
    </p:spTree>
    <p:extLst>
      <p:ext uri="{BB962C8B-B14F-4D97-AF65-F5344CB8AC3E}">
        <p14:creationId xmlns:p14="http://schemas.microsoft.com/office/powerpoint/2010/main" val="3885398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F5E152E-58FB-929A-FD29-66C6AE3F9EC8}"/>
              </a:ext>
            </a:extLst>
          </p:cNvPr>
          <p:cNvSpPr>
            <a:spLocks noGrp="1"/>
          </p:cNvSpPr>
          <p:nvPr>
            <p:ph type="sldNum" sz="quarter" idx="12"/>
          </p:nvPr>
        </p:nvSpPr>
        <p:spPr>
          <a:xfrm>
            <a:off x="5915714" y="11300181"/>
            <a:ext cx="518299" cy="649111"/>
          </a:xfrm>
        </p:spPr>
        <p:txBody>
          <a:bodyPr/>
          <a:lstStyle/>
          <a:p>
            <a:fld id="{69A02D07-1340-466E-8F89-ABB91E672000}" type="slidenum">
              <a:rPr lang="ca-ES" b="1" smtClean="0">
                <a:solidFill>
                  <a:schemeClr val="tx1"/>
                </a:solidFill>
              </a:rPr>
              <a:t>59</a:t>
            </a:fld>
            <a:endParaRPr lang="ca-ES" b="1">
              <a:solidFill>
                <a:schemeClr val="tx1"/>
              </a:solidFill>
            </a:endParaRPr>
          </a:p>
        </p:txBody>
      </p:sp>
      <p:sp>
        <p:nvSpPr>
          <p:cNvPr id="7" name="QuadreDeText 6">
            <a:extLst>
              <a:ext uri="{FF2B5EF4-FFF2-40B4-BE49-F238E27FC236}">
                <a16:creationId xmlns:a16="http://schemas.microsoft.com/office/drawing/2014/main" id="{E01F43E4-ADB1-7946-788F-A71BFED4CD47}"/>
              </a:ext>
            </a:extLst>
          </p:cNvPr>
          <p:cNvSpPr txBox="1"/>
          <p:nvPr/>
        </p:nvSpPr>
        <p:spPr>
          <a:xfrm>
            <a:off x="685561" y="663087"/>
            <a:ext cx="573405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Pròrrogues per tipus de contracte: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són les pròrrogues de serveis les majoritàries, i suposen el 70,7% del total de pròrrogues aprovades.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també són les pròrrogues de serveis les que, amb </a:t>
            </a:r>
            <a:r>
              <a:rPr lang="ca-ES" sz="1600" dirty="0">
                <a:solidFill>
                  <a:prstClr val="black"/>
                </a:solidFill>
                <a:latin typeface="Arial"/>
              </a:rPr>
              <a:t>31,7</a:t>
            </a:r>
            <a:r>
              <a:rPr kumimoji="0" lang="ca-ES" sz="1600" b="0" i="0" u="none" strike="noStrike" kern="1200" cap="none" spc="0" normalizeH="0" baseline="0" noProof="0" dirty="0">
                <a:ln>
                  <a:noFill/>
                </a:ln>
                <a:solidFill>
                  <a:prstClr val="black"/>
                </a:solidFill>
                <a:effectLst/>
                <a:uLnTx/>
                <a:uFillTx/>
                <a:latin typeface="Arial"/>
                <a:ea typeface="+mn-ea"/>
                <a:cs typeface="+mn-cs"/>
              </a:rPr>
              <a:t>M€, suposen el 80,8% de l’import total prorrogat en 2025.</a:t>
            </a:r>
          </a:p>
        </p:txBody>
      </p:sp>
      <p:pic>
        <p:nvPicPr>
          <p:cNvPr id="9" name="Imatge 8">
            <a:extLst>
              <a:ext uri="{FF2B5EF4-FFF2-40B4-BE49-F238E27FC236}">
                <a16:creationId xmlns:a16="http://schemas.microsoft.com/office/drawing/2014/main" id="{337C8001-2F78-AFBF-F6C6-B95A6F55311C}"/>
              </a:ext>
            </a:extLst>
          </p:cNvPr>
          <p:cNvPicPr>
            <a:picLocks noChangeAspect="1"/>
          </p:cNvPicPr>
          <p:nvPr/>
        </p:nvPicPr>
        <p:blipFill>
          <a:blip r:embed="rId2"/>
          <a:stretch>
            <a:fillRect/>
          </a:stretch>
        </p:blipFill>
        <p:spPr>
          <a:xfrm>
            <a:off x="716766" y="2965661"/>
            <a:ext cx="5734050" cy="1670050"/>
          </a:xfrm>
          <a:prstGeom prst="rect">
            <a:avLst/>
          </a:prstGeom>
        </p:spPr>
      </p:pic>
      <p:pic>
        <p:nvPicPr>
          <p:cNvPr id="10" name="Imatge 9">
            <a:extLst>
              <a:ext uri="{FF2B5EF4-FFF2-40B4-BE49-F238E27FC236}">
                <a16:creationId xmlns:a16="http://schemas.microsoft.com/office/drawing/2014/main" id="{9D146323-739B-F83D-6285-2D5BC4855951}"/>
              </a:ext>
            </a:extLst>
          </p:cNvPr>
          <p:cNvPicPr>
            <a:picLocks noChangeAspect="1"/>
          </p:cNvPicPr>
          <p:nvPr/>
        </p:nvPicPr>
        <p:blipFill>
          <a:blip r:embed="rId3"/>
          <a:stretch>
            <a:fillRect/>
          </a:stretch>
        </p:blipFill>
        <p:spPr>
          <a:xfrm>
            <a:off x="1491740" y="5043871"/>
            <a:ext cx="4184101" cy="2792861"/>
          </a:xfrm>
          <a:prstGeom prst="rect">
            <a:avLst/>
          </a:prstGeom>
        </p:spPr>
      </p:pic>
      <p:pic>
        <p:nvPicPr>
          <p:cNvPr id="11" name="Imatge 10">
            <a:extLst>
              <a:ext uri="{FF2B5EF4-FFF2-40B4-BE49-F238E27FC236}">
                <a16:creationId xmlns:a16="http://schemas.microsoft.com/office/drawing/2014/main" id="{28B615D5-7BB3-8A2F-A0DD-23551F33AA17}"/>
              </a:ext>
            </a:extLst>
          </p:cNvPr>
          <p:cNvPicPr>
            <a:picLocks noChangeAspect="1"/>
          </p:cNvPicPr>
          <p:nvPr/>
        </p:nvPicPr>
        <p:blipFill>
          <a:blip r:embed="rId4"/>
          <a:stretch>
            <a:fillRect/>
          </a:stretch>
        </p:blipFill>
        <p:spPr>
          <a:xfrm>
            <a:off x="1491740" y="8042660"/>
            <a:ext cx="4423974" cy="3051593"/>
          </a:xfrm>
          <a:prstGeom prst="rect">
            <a:avLst/>
          </a:prstGeom>
        </p:spPr>
      </p:pic>
    </p:spTree>
    <p:extLst>
      <p:ext uri="{BB962C8B-B14F-4D97-AF65-F5344CB8AC3E}">
        <p14:creationId xmlns:p14="http://schemas.microsoft.com/office/powerpoint/2010/main" val="63535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8FA9436C-F43D-4C38-A816-C78DAE16AE99}"/>
              </a:ext>
            </a:extLst>
          </p:cNvPr>
          <p:cNvSpPr txBox="1"/>
          <p:nvPr/>
        </p:nvSpPr>
        <p:spPr>
          <a:xfrm>
            <a:off x="581891" y="997527"/>
            <a:ext cx="5900025" cy="94487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INTRODUCCIÓ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compliment de les lleis 19/2013 de 9 de desembre, 19/2014 de 29 de desembre i 14/2022 de 8 de juliol de 2022, de transparència, accés a la informació pública i de bon govern, la publicació de l’informe </a:t>
            </a:r>
            <a:r>
              <a:rPr lang="ca-ES" sz="1600" dirty="0">
                <a:solidFill>
                  <a:prstClr val="black"/>
                </a:solidFill>
                <a:latin typeface="Arial" panose="020B0604020202020204" pitchFamily="34" charset="0"/>
                <a:cs typeface="Arial" panose="020B0604020202020204" pitchFamily="34" charset="0"/>
              </a:rPr>
              <a:t>corresponent a l’any 2025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l’activitat contractual de la Diputació de Barcelona en el seu Portal de Transparència dona continuïtat a la voluntat d’avançar cap a una administració més transparent i propera a la ciutadania amb l’objectiu de desenvolupar una política de transparència i respecte a la lliure concurrència i a la igualtat d’oportunitats en la contractació pública, així com també pretén obtenir una visió dinàmica de l’evolució temporal de l’activitat contractual de </a:t>
            </a:r>
            <a:r>
              <a:rPr lang="ca-ES" sz="1600" dirty="0">
                <a:solidFill>
                  <a:prstClr val="black"/>
                </a:solidFill>
                <a:latin typeface="Arial" panose="020B0604020202020204" pitchFamily="34" charset="0"/>
                <a:cs typeface="Arial" panose="020B0604020202020204" pitchFamily="34" charset="0"/>
              </a:rPr>
              <a:t>la Diputació de Barcelona.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 informe es realitza en compliment d’aquesta funció de seguiment de la contractació pública i comprèn l’activitat contractual de la Diputació de Barcelona, és a dir, l’activitat de la corporació entesa com les 14 àrees de la seva estructura orgànica i els ens següents del seu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Organisme de Gestió Tributària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Institut del Teatre</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Patronat d’Apostes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del Patrimoni de Sitges,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Universitari Internacional Menéndez Pelayo</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Institut de Ciències Polítiques i Socials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C.E.M.I.C.A.L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Drassanes/M. Marítim</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Documentació/M. Tèxtil</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Cultura Contemporània de Barcelona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XAL, SL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Aquesta activitat contractual està constituïda per les adjudicacions aprovades des de l’1 de gener al 31 de de</a:t>
            </a:r>
            <a:r>
              <a:rPr lang="ca-ES" sz="1600" dirty="0">
                <a:solidFill>
                  <a:prstClr val="black"/>
                </a:solidFill>
                <a:latin typeface="Arial" panose="020B0604020202020204" pitchFamily="34" charset="0"/>
                <a:cs typeface="Arial" panose="020B0604020202020204" pitchFamily="34" charset="0"/>
              </a:rPr>
              <a:t>s</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ontenidor de número de diapositiva 1">
            <a:extLst>
              <a:ext uri="{FF2B5EF4-FFF2-40B4-BE49-F238E27FC236}">
                <a16:creationId xmlns:a16="http://schemas.microsoft.com/office/drawing/2014/main" id="{C4A098E6-0623-4DA3-9367-E0D194321F29}"/>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6</a:t>
            </a:fld>
            <a:endParaRPr lang="ca-ES" b="1">
              <a:solidFill>
                <a:schemeClr val="tx1"/>
              </a:solidFill>
            </a:endParaRPr>
          </a:p>
        </p:txBody>
      </p:sp>
    </p:spTree>
    <p:extLst>
      <p:ext uri="{BB962C8B-B14F-4D97-AF65-F5344CB8AC3E}">
        <p14:creationId xmlns:p14="http://schemas.microsoft.com/office/powerpoint/2010/main" val="1627021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9F04757-4A08-01AF-797E-AE92C9D99DCA}"/>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84EC7EA-B46F-D8B8-6591-C60A602F7C2E}"/>
              </a:ext>
            </a:extLst>
          </p:cNvPr>
          <p:cNvSpPr>
            <a:spLocks noGrp="1"/>
          </p:cNvSpPr>
          <p:nvPr>
            <p:ph type="sldNum" sz="quarter" idx="12"/>
          </p:nvPr>
        </p:nvSpPr>
        <p:spPr>
          <a:xfrm>
            <a:off x="5997039" y="11300181"/>
            <a:ext cx="389474"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9A4D2116-6936-0381-1DBA-0DE497C382EE}"/>
              </a:ext>
            </a:extLst>
          </p:cNvPr>
          <p:cNvSpPr txBox="1"/>
          <p:nvPr/>
        </p:nvSpPr>
        <p:spPr>
          <a:xfrm>
            <a:off x="1981200" y="6096000"/>
            <a:ext cx="3154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ACORDS MARC</a:t>
            </a:r>
          </a:p>
        </p:txBody>
      </p:sp>
    </p:spTree>
    <p:extLst>
      <p:ext uri="{BB962C8B-B14F-4D97-AF65-F5344CB8AC3E}">
        <p14:creationId xmlns:p14="http://schemas.microsoft.com/office/powerpoint/2010/main" val="182326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835C404-2583-4F5C-AD7B-F6A1BE92DB46}"/>
              </a:ext>
            </a:extLst>
          </p:cNvPr>
          <p:cNvSpPr txBox="1"/>
          <p:nvPr/>
        </p:nvSpPr>
        <p:spPr>
          <a:xfrm>
            <a:off x="628148" y="559903"/>
            <a:ext cx="59511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10. ACORDS MARC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a:t>
            </a:r>
          </a:p>
        </p:txBody>
      </p:sp>
      <p:sp>
        <p:nvSpPr>
          <p:cNvPr id="4" name="3 CuadroTexto">
            <a:extLst>
              <a:ext uri="{FF2B5EF4-FFF2-40B4-BE49-F238E27FC236}">
                <a16:creationId xmlns:a16="http://schemas.microsoft.com/office/drawing/2014/main" id="{8275A9C8-2EF7-4C86-B4BC-597A3CA8BC71}"/>
              </a:ext>
            </a:extLst>
          </p:cNvPr>
          <p:cNvSpPr txBox="1"/>
          <p:nvPr/>
        </p:nvSpPr>
        <p:spPr>
          <a:xfrm>
            <a:off x="553793" y="1414319"/>
            <a:ext cx="5951189"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2025 s’han aprovat 11 acords marc (</a:t>
            </a:r>
            <a:r>
              <a:rPr lang="ca-ES" sz="1600" dirty="0">
                <a:solidFill>
                  <a:prstClr val="black"/>
                </a:solidFill>
                <a:latin typeface="Arial"/>
              </a:rPr>
              <a:t>22 adjudicacions</a:t>
            </a:r>
            <a:r>
              <a:rPr kumimoji="0" lang="ca-ES" sz="1600" b="0" i="0" u="none" strike="noStrike" kern="1200" cap="none" spc="0" normalizeH="0" baseline="0" noProof="0" dirty="0">
                <a:ln>
                  <a:noFill/>
                </a:ln>
                <a:solidFill>
                  <a:prstClr val="black"/>
                </a:solidFill>
                <a:effectLst/>
                <a:uLnTx/>
                <a:uFillTx/>
                <a:latin typeface="Arial"/>
                <a:ea typeface="+mn-ea"/>
                <a:cs typeface="+mn-cs"/>
              </a:rPr>
              <a:t>) amb pluralitat d’empreses per un total de </a:t>
            </a:r>
            <a:r>
              <a:rPr kumimoji="0" lang="ca-ES" sz="1600" b="1" i="0" u="none" strike="noStrike" kern="1200" cap="none" spc="0" normalizeH="0" baseline="0" noProof="0" dirty="0">
                <a:ln>
                  <a:noFill/>
                </a:ln>
                <a:solidFill>
                  <a:srgbClr val="0000FF"/>
                </a:solidFill>
                <a:effectLst/>
                <a:uLnTx/>
                <a:uFillTx/>
                <a:latin typeface="Arial"/>
                <a:ea typeface="+mn-ea"/>
                <a:cs typeface="+mn-cs"/>
              </a:rPr>
              <a:t>3.925.441,63€</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923369FB-9A30-45D3-A4A0-FA1CDD5A3FAB}"/>
              </a:ext>
            </a:extLst>
          </p:cNvPr>
          <p:cNvSpPr txBox="1"/>
          <p:nvPr/>
        </p:nvSpPr>
        <p:spPr>
          <a:xfrm>
            <a:off x="553793" y="9376064"/>
            <a:ext cx="5951189"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Del total de les 22 adjudicacions corresponents a acords marc, 15 han estat de serveis i 7 de subministraments. En import adjudicat, el subministraments han suposat el 52,5% del total adjudicat.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Cal tenir en compte que els imports són els de licitació ja que els imports adjudicats es coneixeran a mida que es concretin els contractes basats en aquests acords marc.</a:t>
            </a:r>
          </a:p>
        </p:txBody>
      </p:sp>
      <p:sp>
        <p:nvSpPr>
          <p:cNvPr id="8" name="Contenidor de número de diapositiva 7">
            <a:extLst>
              <a:ext uri="{FF2B5EF4-FFF2-40B4-BE49-F238E27FC236}">
                <a16:creationId xmlns:a16="http://schemas.microsoft.com/office/drawing/2014/main" id="{11FF4262-DACB-4BE8-9B06-9FD6CCCB4B0B}"/>
              </a:ext>
            </a:extLst>
          </p:cNvPr>
          <p:cNvSpPr>
            <a:spLocks noGrp="1"/>
          </p:cNvSpPr>
          <p:nvPr>
            <p:ph type="sldNum" sz="quarter" idx="12"/>
          </p:nvPr>
        </p:nvSpPr>
        <p:spPr>
          <a:xfrm>
            <a:off x="6008913" y="11300181"/>
            <a:ext cx="377599"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tge 4">
            <a:extLst>
              <a:ext uri="{FF2B5EF4-FFF2-40B4-BE49-F238E27FC236}">
                <a16:creationId xmlns:a16="http://schemas.microsoft.com/office/drawing/2014/main" id="{8A5BB086-BDA5-D767-E1C6-65957348937B}"/>
              </a:ext>
            </a:extLst>
          </p:cNvPr>
          <p:cNvPicPr>
            <a:picLocks noChangeAspect="1"/>
          </p:cNvPicPr>
          <p:nvPr/>
        </p:nvPicPr>
        <p:blipFill>
          <a:blip r:embed="rId2"/>
          <a:stretch>
            <a:fillRect/>
          </a:stretch>
        </p:blipFill>
        <p:spPr>
          <a:xfrm>
            <a:off x="653190" y="2514957"/>
            <a:ext cx="5752393" cy="5302920"/>
          </a:xfrm>
          <a:prstGeom prst="rect">
            <a:avLst/>
          </a:prstGeom>
        </p:spPr>
      </p:pic>
      <p:pic>
        <p:nvPicPr>
          <p:cNvPr id="12" name="Imatge 11">
            <a:extLst>
              <a:ext uri="{FF2B5EF4-FFF2-40B4-BE49-F238E27FC236}">
                <a16:creationId xmlns:a16="http://schemas.microsoft.com/office/drawing/2014/main" id="{F0449D61-8DAC-E6E5-DC89-FC03B9E29B71}"/>
              </a:ext>
            </a:extLst>
          </p:cNvPr>
          <p:cNvPicPr>
            <a:picLocks noChangeAspect="1"/>
          </p:cNvPicPr>
          <p:nvPr/>
        </p:nvPicPr>
        <p:blipFill>
          <a:blip r:embed="rId3"/>
          <a:stretch>
            <a:fillRect/>
          </a:stretch>
        </p:blipFill>
        <p:spPr>
          <a:xfrm>
            <a:off x="1540061" y="8034995"/>
            <a:ext cx="4279900" cy="1123950"/>
          </a:xfrm>
          <a:prstGeom prst="rect">
            <a:avLst/>
          </a:prstGeom>
        </p:spPr>
      </p:pic>
    </p:spTree>
    <p:extLst>
      <p:ext uri="{BB962C8B-B14F-4D97-AF65-F5344CB8AC3E}">
        <p14:creationId xmlns:p14="http://schemas.microsoft.com/office/powerpoint/2010/main" val="44664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D2B8E03-10FB-2DCB-2BA4-CF2B82EFFE08}"/>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62</a:t>
            </a:fld>
            <a:endParaRPr lang="ca-ES" b="1" dirty="0">
              <a:solidFill>
                <a:schemeClr val="tx1"/>
              </a:solidFill>
            </a:endParaRPr>
          </a:p>
        </p:txBody>
      </p:sp>
      <p:sp>
        <p:nvSpPr>
          <p:cNvPr id="3" name="QuadreDeText 2">
            <a:extLst>
              <a:ext uri="{FF2B5EF4-FFF2-40B4-BE49-F238E27FC236}">
                <a16:creationId xmlns:a16="http://schemas.microsoft.com/office/drawing/2014/main" id="{9E22382F-5383-A13A-7CAE-5F61964BFBF4}"/>
              </a:ext>
            </a:extLst>
          </p:cNvPr>
          <p:cNvSpPr txBox="1"/>
          <p:nvPr/>
        </p:nvSpPr>
        <p:spPr>
          <a:xfrm>
            <a:off x="721518" y="6096000"/>
            <a:ext cx="6136482" cy="646331"/>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0000FF"/>
                </a:solidFill>
              </a:rPr>
              <a:t>ADJUDICACIONS NEXT GENERATION</a:t>
            </a:r>
          </a:p>
          <a:p>
            <a:pPr marL="285750" indent="-285750">
              <a:buFont typeface="Arial" panose="020B0604020202020204" pitchFamily="34" charset="0"/>
              <a:buChar char="•"/>
            </a:pPr>
            <a:r>
              <a:rPr lang="ca-ES" b="1" dirty="0">
                <a:solidFill>
                  <a:srgbClr val="0000FF"/>
                </a:solidFill>
              </a:rPr>
              <a:t>EXPEDIENTS EN EXECUCIÓ</a:t>
            </a:r>
          </a:p>
        </p:txBody>
      </p:sp>
    </p:spTree>
    <p:extLst>
      <p:ext uri="{BB962C8B-B14F-4D97-AF65-F5344CB8AC3E}">
        <p14:creationId xmlns:p14="http://schemas.microsoft.com/office/powerpoint/2010/main" val="1792029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4AA5E7CB-645E-1F94-F1BA-1ECFD42A4BFD}"/>
              </a:ext>
            </a:extLst>
          </p:cNvPr>
          <p:cNvSpPr>
            <a:spLocks noGrp="1"/>
          </p:cNvSpPr>
          <p:nvPr>
            <p:ph type="sldNum" sz="quarter" idx="12"/>
          </p:nvPr>
        </p:nvSpPr>
        <p:spPr>
          <a:xfrm>
            <a:off x="5925787" y="11300181"/>
            <a:ext cx="460726" cy="649111"/>
          </a:xfrm>
        </p:spPr>
        <p:txBody>
          <a:bodyPr/>
          <a:lstStyle/>
          <a:p>
            <a:fld id="{69A02D07-1340-466E-8F89-ABB91E672000}" type="slidenum">
              <a:rPr lang="ca-ES" b="1" smtClean="0">
                <a:solidFill>
                  <a:schemeClr val="tx1"/>
                </a:solidFill>
              </a:rPr>
              <a:t>63</a:t>
            </a:fld>
            <a:endParaRPr lang="ca-ES" b="1">
              <a:solidFill>
                <a:schemeClr val="tx1"/>
              </a:solidFill>
            </a:endParaRPr>
          </a:p>
        </p:txBody>
      </p:sp>
      <p:sp>
        <p:nvSpPr>
          <p:cNvPr id="4" name="QuadreDeText 3">
            <a:extLst>
              <a:ext uri="{FF2B5EF4-FFF2-40B4-BE49-F238E27FC236}">
                <a16:creationId xmlns:a16="http://schemas.microsoft.com/office/drawing/2014/main" id="{A6A4F1F3-66F8-D364-E842-CC9BA968C657}"/>
              </a:ext>
            </a:extLst>
          </p:cNvPr>
          <p:cNvSpPr txBox="1"/>
          <p:nvPr/>
        </p:nvSpPr>
        <p:spPr>
          <a:xfrm>
            <a:off x="642444" y="488006"/>
            <a:ext cx="62155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11. ADJUDICACIONS FINANÇADES PER FONS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NEXT-GENERATION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i="1" dirty="0">
                <a:solidFill>
                  <a:srgbClr val="0000FF"/>
                </a:solidFill>
                <a:latin typeface="Arial"/>
              </a:rPr>
              <a:t>      (Àrees de la Corporació)</a:t>
            </a:r>
            <a:endParaRPr kumimoji="0" lang="ca-ES" sz="1600" b="1" i="1" u="none" strike="noStrike" kern="1200" cap="none" spc="0" normalizeH="0" baseline="0" noProof="0" dirty="0">
              <a:ln>
                <a:noFill/>
              </a:ln>
              <a:solidFill>
                <a:srgbClr val="0000FF"/>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3B06AB63-6A1B-874A-3D3B-5466D7E6E309}"/>
              </a:ext>
            </a:extLst>
          </p:cNvPr>
          <p:cNvSpPr txBox="1"/>
          <p:nvPr/>
        </p:nvSpPr>
        <p:spPr>
          <a:xfrm>
            <a:off x="608533" y="1521108"/>
            <a:ext cx="5744069"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Al llarg de 2025 s’han adjudicat </a:t>
            </a:r>
            <a:r>
              <a:rPr lang="ca-ES" sz="1600" b="1" dirty="0">
                <a:latin typeface="Arial" panose="020B0604020202020204" pitchFamily="34" charset="0"/>
                <a:cs typeface="Arial" panose="020B0604020202020204" pitchFamily="34" charset="0"/>
              </a:rPr>
              <a:t>10</a:t>
            </a:r>
            <a:r>
              <a:rPr lang="ca-ES" sz="1600" dirty="0">
                <a:latin typeface="Arial" panose="020B0604020202020204" pitchFamily="34" charset="0"/>
                <a:cs typeface="Arial" panose="020B0604020202020204" pitchFamily="34" charset="0"/>
              </a:rPr>
              <a:t> contractes finançats pel Fons Europeu-</a:t>
            </a:r>
            <a:r>
              <a:rPr lang="ca-ES" sz="1600" dirty="0" err="1">
                <a:latin typeface="Arial" panose="020B0604020202020204" pitchFamily="34" charset="0"/>
                <a:cs typeface="Arial" panose="020B0604020202020204" pitchFamily="34" charset="0"/>
              </a:rPr>
              <a:t>Next</a:t>
            </a:r>
            <a:r>
              <a:rPr lang="ca-ES" sz="1600" dirty="0">
                <a:latin typeface="Arial" panose="020B0604020202020204" pitchFamily="34" charset="0"/>
                <a:cs typeface="Arial" panose="020B0604020202020204" pitchFamily="34" charset="0"/>
              </a:rPr>
              <a:t> </a:t>
            </a:r>
            <a:r>
              <a:rPr lang="ca-ES" sz="1600" dirty="0" err="1">
                <a:latin typeface="Arial" panose="020B0604020202020204" pitchFamily="34" charset="0"/>
                <a:cs typeface="Arial" panose="020B0604020202020204" pitchFamily="34" charset="0"/>
              </a:rPr>
              <a:t>Generation</a:t>
            </a:r>
            <a:r>
              <a:rPr lang="ca-ES" sz="1600" dirty="0">
                <a:latin typeface="Arial" panose="020B0604020202020204" pitchFamily="34" charset="0"/>
                <a:cs typeface="Arial" panose="020B0604020202020204" pitchFamily="34" charset="0"/>
              </a:rPr>
              <a:t> per un import total de </a:t>
            </a:r>
            <a:r>
              <a:rPr lang="ca-ES" sz="1600" b="1" dirty="0">
                <a:latin typeface="Arial" panose="020B0604020202020204" pitchFamily="34" charset="0"/>
                <a:cs typeface="Arial" panose="020B0604020202020204" pitchFamily="34" charset="0"/>
              </a:rPr>
              <a:t>1.208.218,31€</a:t>
            </a:r>
            <a:r>
              <a:rPr lang="ca-ES" sz="1600" dirty="0">
                <a:latin typeface="Arial" panose="020B0604020202020204" pitchFamily="34" charset="0"/>
                <a:cs typeface="Arial" panose="020B0604020202020204" pitchFamily="34" charset="0"/>
              </a:rPr>
              <a:t>.</a:t>
            </a:r>
          </a:p>
        </p:txBody>
      </p:sp>
      <p:sp>
        <p:nvSpPr>
          <p:cNvPr id="8" name="QuadreDeText 7">
            <a:extLst>
              <a:ext uri="{FF2B5EF4-FFF2-40B4-BE49-F238E27FC236}">
                <a16:creationId xmlns:a16="http://schemas.microsoft.com/office/drawing/2014/main" id="{CB0553CA-5A7D-9ADF-1E52-07EBE303971B}"/>
              </a:ext>
            </a:extLst>
          </p:cNvPr>
          <p:cNvSpPr txBox="1"/>
          <p:nvPr/>
        </p:nvSpPr>
        <p:spPr>
          <a:xfrm>
            <a:off x="608534" y="3244062"/>
            <a:ext cx="5744069"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La taula següent mostra que el 60% (6 adjudicacions) han estat promogudes des de la Subdirecció de Logística i el seu import total suposa el 56% de l’import total adjudicat amb aquest finançament.</a:t>
            </a:r>
          </a:p>
        </p:txBody>
      </p:sp>
      <p:sp>
        <p:nvSpPr>
          <p:cNvPr id="10" name="QuadreDeText 9">
            <a:extLst>
              <a:ext uri="{FF2B5EF4-FFF2-40B4-BE49-F238E27FC236}">
                <a16:creationId xmlns:a16="http://schemas.microsoft.com/office/drawing/2014/main" id="{B81EA666-3BCD-EA94-069F-6E3D9C04CECA}"/>
              </a:ext>
            </a:extLst>
          </p:cNvPr>
          <p:cNvSpPr txBox="1"/>
          <p:nvPr/>
        </p:nvSpPr>
        <p:spPr>
          <a:xfrm>
            <a:off x="642442" y="6125739"/>
            <a:ext cx="5758357"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tipus de contracte, són els subministraments els que suposen el 60% del nombre d’adjudicacions i el 56% de l’import total. </a:t>
            </a:r>
          </a:p>
        </p:txBody>
      </p:sp>
      <p:sp>
        <p:nvSpPr>
          <p:cNvPr id="12" name="QuadreDeText 11">
            <a:extLst>
              <a:ext uri="{FF2B5EF4-FFF2-40B4-BE49-F238E27FC236}">
                <a16:creationId xmlns:a16="http://schemas.microsoft.com/office/drawing/2014/main" id="{641C5FFB-8C39-165A-4E02-09618D638762}"/>
              </a:ext>
            </a:extLst>
          </p:cNvPr>
          <p:cNvSpPr txBox="1"/>
          <p:nvPr/>
        </p:nvSpPr>
        <p:spPr>
          <a:xfrm>
            <a:off x="651507" y="8509371"/>
            <a:ext cx="5744069"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la distribució d’aquestes adjudicacions per tipus de procediment, és el procediment ordinari els que suposa els percentatges més elevats tant pel que fa al nombre com a l’import adjudicat, el 70% i el 68%, respectivament</a:t>
            </a:r>
          </a:p>
        </p:txBody>
      </p:sp>
      <p:pic>
        <p:nvPicPr>
          <p:cNvPr id="7" name="Imatge 6">
            <a:extLst>
              <a:ext uri="{FF2B5EF4-FFF2-40B4-BE49-F238E27FC236}">
                <a16:creationId xmlns:a16="http://schemas.microsoft.com/office/drawing/2014/main" id="{BD850BA9-60ED-8D39-8768-04D3CDB20C9D}"/>
              </a:ext>
            </a:extLst>
          </p:cNvPr>
          <p:cNvPicPr>
            <a:picLocks noChangeAspect="1"/>
          </p:cNvPicPr>
          <p:nvPr/>
        </p:nvPicPr>
        <p:blipFill>
          <a:blip r:embed="rId2"/>
          <a:stretch>
            <a:fillRect/>
          </a:stretch>
        </p:blipFill>
        <p:spPr>
          <a:xfrm>
            <a:off x="2008559" y="2468244"/>
            <a:ext cx="2840882" cy="516524"/>
          </a:xfrm>
          <a:prstGeom prst="rect">
            <a:avLst/>
          </a:prstGeom>
        </p:spPr>
      </p:pic>
      <p:pic>
        <p:nvPicPr>
          <p:cNvPr id="11" name="Imatge 10">
            <a:extLst>
              <a:ext uri="{FF2B5EF4-FFF2-40B4-BE49-F238E27FC236}">
                <a16:creationId xmlns:a16="http://schemas.microsoft.com/office/drawing/2014/main" id="{3065F8BC-F1CC-D5F1-F0C8-85532AE24525}"/>
              </a:ext>
            </a:extLst>
          </p:cNvPr>
          <p:cNvPicPr>
            <a:picLocks noChangeAspect="1"/>
          </p:cNvPicPr>
          <p:nvPr/>
        </p:nvPicPr>
        <p:blipFill>
          <a:blip r:embed="rId3"/>
          <a:stretch>
            <a:fillRect/>
          </a:stretch>
        </p:blipFill>
        <p:spPr>
          <a:xfrm>
            <a:off x="706396" y="4521286"/>
            <a:ext cx="5534606" cy="1236156"/>
          </a:xfrm>
          <a:prstGeom prst="rect">
            <a:avLst/>
          </a:prstGeom>
        </p:spPr>
      </p:pic>
      <p:pic>
        <p:nvPicPr>
          <p:cNvPr id="16" name="Imatge 15">
            <a:extLst>
              <a:ext uri="{FF2B5EF4-FFF2-40B4-BE49-F238E27FC236}">
                <a16:creationId xmlns:a16="http://schemas.microsoft.com/office/drawing/2014/main" id="{5FCF4B3A-F891-47E2-7B9A-DB77950E5696}"/>
              </a:ext>
            </a:extLst>
          </p:cNvPr>
          <p:cNvPicPr>
            <a:picLocks noChangeAspect="1"/>
          </p:cNvPicPr>
          <p:nvPr/>
        </p:nvPicPr>
        <p:blipFill>
          <a:blip r:embed="rId4"/>
          <a:stretch>
            <a:fillRect/>
          </a:stretch>
        </p:blipFill>
        <p:spPr>
          <a:xfrm>
            <a:off x="706396" y="7216818"/>
            <a:ext cx="5534606" cy="1032471"/>
          </a:xfrm>
          <a:prstGeom prst="rect">
            <a:avLst/>
          </a:prstGeom>
        </p:spPr>
      </p:pic>
      <p:pic>
        <p:nvPicPr>
          <p:cNvPr id="17" name="Imatge 16">
            <a:extLst>
              <a:ext uri="{FF2B5EF4-FFF2-40B4-BE49-F238E27FC236}">
                <a16:creationId xmlns:a16="http://schemas.microsoft.com/office/drawing/2014/main" id="{24A12D48-064D-885E-2320-453D6F755AC9}"/>
              </a:ext>
            </a:extLst>
          </p:cNvPr>
          <p:cNvPicPr>
            <a:picLocks noChangeAspect="1"/>
          </p:cNvPicPr>
          <p:nvPr/>
        </p:nvPicPr>
        <p:blipFill>
          <a:blip r:embed="rId5"/>
          <a:stretch>
            <a:fillRect/>
          </a:stretch>
        </p:blipFill>
        <p:spPr>
          <a:xfrm>
            <a:off x="706396" y="10050260"/>
            <a:ext cx="5534606" cy="1032471"/>
          </a:xfrm>
          <a:prstGeom prst="rect">
            <a:avLst/>
          </a:prstGeom>
        </p:spPr>
      </p:pic>
    </p:spTree>
    <p:extLst>
      <p:ext uri="{BB962C8B-B14F-4D97-AF65-F5344CB8AC3E}">
        <p14:creationId xmlns:p14="http://schemas.microsoft.com/office/powerpoint/2010/main" val="2363656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27E3EBF-D17D-45CC-A5A6-2FB103BE8FD6}"/>
              </a:ext>
            </a:extLst>
          </p:cNvPr>
          <p:cNvSpPr txBox="1"/>
          <p:nvPr/>
        </p:nvSpPr>
        <p:spPr>
          <a:xfrm>
            <a:off x="441270" y="651407"/>
            <a:ext cx="599708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EXPEDIENTS EN EXECUCIÓ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 O.R.G.T. </a:t>
            </a:r>
            <a:r>
              <a:rPr lang="ca-ES" sz="1600" b="1" i="1" dirty="0">
                <a:solidFill>
                  <a:srgbClr val="0000FF"/>
                </a:solidFill>
                <a:latin typeface="Arial"/>
              </a:rPr>
              <a:t>,</a:t>
            </a:r>
            <a:r>
              <a:rPr kumimoji="0" lang="ca-ES" sz="1600" b="1" i="1" u="none" strike="noStrike" kern="1200" cap="none" spc="0" normalizeH="0" baseline="0" noProof="0" dirty="0">
                <a:ln>
                  <a:noFill/>
                </a:ln>
                <a:solidFill>
                  <a:srgbClr val="0000FF"/>
                </a:solidFill>
                <a:effectLst/>
                <a:uLnTx/>
                <a:uFillTx/>
                <a:latin typeface="Arial"/>
                <a:ea typeface="+mn-ea"/>
                <a:cs typeface="+mn-cs"/>
              </a:rPr>
              <a:t>I. Teatre, Patronat d’Apostes, Consorci del Patrimoni de Sitges, Centre de Documentació/Museu Tèxtil i Institut de Ciències Polítiques i Socials)</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D6F891B9-0815-42D4-8D21-883C4923FC17}"/>
              </a:ext>
            </a:extLst>
          </p:cNvPr>
          <p:cNvSpPr/>
          <p:nvPr/>
        </p:nvSpPr>
        <p:spPr>
          <a:xfrm>
            <a:off x="429839" y="2155803"/>
            <a:ext cx="5997085"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Són tots aquells expedients que es troben en fase d’execució</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 de </a:t>
            </a:r>
            <a:r>
              <a:rPr lang="ca-ES" sz="1600" dirty="0">
                <a:solidFill>
                  <a:prstClr val="black"/>
                </a:solidFill>
                <a:latin typeface="Arial"/>
              </a:rPr>
              <a:t>desembre</a:t>
            </a:r>
            <a:r>
              <a:rPr kumimoji="0" lang="ca-ES" sz="1600" b="0" i="0" u="none" strike="noStrike" kern="1200" cap="none" spc="0" normalizeH="0" baseline="0" noProof="0" dirty="0">
                <a:ln>
                  <a:noFill/>
                </a:ln>
                <a:solidFill>
                  <a:prstClr val="black"/>
                </a:solidFill>
                <a:effectLst/>
                <a:uLnTx/>
                <a:uFillTx/>
                <a:latin typeface="Arial"/>
                <a:ea typeface="+mn-ea"/>
                <a:cs typeface="+mn-cs"/>
              </a:rPr>
              <a:t> de 2025 el nombre d’expedients en execució per part de la Corporació</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ha estat de </a:t>
            </a:r>
            <a:r>
              <a:rPr lang="ca-ES" sz="1600" b="1" dirty="0">
                <a:solidFill>
                  <a:srgbClr val="0000FF"/>
                </a:solidFill>
                <a:latin typeface="Arial"/>
              </a:rPr>
              <a:t>596</a:t>
            </a:r>
            <a:r>
              <a:rPr lang="ca-ES" sz="1600" dirty="0">
                <a:solidFill>
                  <a:prstClr val="black"/>
                </a:solidFill>
                <a:latin typeface="Arial"/>
              </a:rPr>
              <a:t> desglossats tal i com mostra la taula següent:</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idor de número de diapositiva 6">
            <a:extLst>
              <a:ext uri="{FF2B5EF4-FFF2-40B4-BE49-F238E27FC236}">
                <a16:creationId xmlns:a16="http://schemas.microsoft.com/office/drawing/2014/main" id="{CFB390C7-063A-4BC3-8170-A6B36C195B4E}"/>
              </a:ext>
            </a:extLst>
          </p:cNvPr>
          <p:cNvSpPr>
            <a:spLocks noGrp="1"/>
          </p:cNvSpPr>
          <p:nvPr>
            <p:ph type="sldNum" sz="quarter" idx="12"/>
          </p:nvPr>
        </p:nvSpPr>
        <p:spPr>
          <a:xfrm>
            <a:off x="6080165" y="11300181"/>
            <a:ext cx="306347"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ca-ES" sz="9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7D2624FD-658A-64BF-B4E6-E566233AB081}"/>
              </a:ext>
            </a:extLst>
          </p:cNvPr>
          <p:cNvSpPr txBox="1"/>
          <p:nvPr/>
        </p:nvSpPr>
        <p:spPr>
          <a:xfrm>
            <a:off x="333045" y="5561534"/>
            <a:ext cx="6084581"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El desglossament dels 407 expedients en fase d’execució tramitats per la Direcció de Serveis de Compra Pública és el següent:</a:t>
            </a:r>
          </a:p>
        </p:txBody>
      </p:sp>
      <p:pic>
        <p:nvPicPr>
          <p:cNvPr id="6" name="Imatge 5">
            <a:extLst>
              <a:ext uri="{FF2B5EF4-FFF2-40B4-BE49-F238E27FC236}">
                <a16:creationId xmlns:a16="http://schemas.microsoft.com/office/drawing/2014/main" id="{9A2A650F-26E0-75F0-EDC3-9CC94E079ECA}"/>
              </a:ext>
            </a:extLst>
          </p:cNvPr>
          <p:cNvPicPr>
            <a:picLocks noChangeAspect="1"/>
          </p:cNvPicPr>
          <p:nvPr/>
        </p:nvPicPr>
        <p:blipFill>
          <a:blip r:embed="rId3"/>
          <a:stretch>
            <a:fillRect/>
          </a:stretch>
        </p:blipFill>
        <p:spPr>
          <a:xfrm>
            <a:off x="440374" y="6860831"/>
            <a:ext cx="5903322" cy="639131"/>
          </a:xfrm>
          <a:prstGeom prst="rect">
            <a:avLst/>
          </a:prstGeom>
        </p:spPr>
      </p:pic>
      <p:pic>
        <p:nvPicPr>
          <p:cNvPr id="8" name="Imatge 7">
            <a:extLst>
              <a:ext uri="{FF2B5EF4-FFF2-40B4-BE49-F238E27FC236}">
                <a16:creationId xmlns:a16="http://schemas.microsoft.com/office/drawing/2014/main" id="{790734F7-27C5-1607-D031-FFC34A0F1C13}"/>
              </a:ext>
            </a:extLst>
          </p:cNvPr>
          <p:cNvPicPr>
            <a:picLocks noChangeAspect="1"/>
          </p:cNvPicPr>
          <p:nvPr/>
        </p:nvPicPr>
        <p:blipFill>
          <a:blip r:embed="rId4"/>
          <a:stretch>
            <a:fillRect/>
          </a:stretch>
        </p:blipFill>
        <p:spPr>
          <a:xfrm>
            <a:off x="440374" y="3862084"/>
            <a:ext cx="5997085" cy="970910"/>
          </a:xfrm>
          <a:prstGeom prst="rect">
            <a:avLst/>
          </a:prstGeom>
        </p:spPr>
      </p:pic>
    </p:spTree>
    <p:extLst>
      <p:ext uri="{BB962C8B-B14F-4D97-AF65-F5344CB8AC3E}">
        <p14:creationId xmlns:p14="http://schemas.microsoft.com/office/powerpoint/2010/main" val="2898526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BE606BD-53CE-64B7-7645-2B74D7E82C7E}"/>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65</a:t>
            </a:fld>
            <a:endParaRPr lang="ca-ES" b="1">
              <a:solidFill>
                <a:schemeClr val="tx1"/>
              </a:solidFill>
            </a:endParaRPr>
          </a:p>
        </p:txBody>
      </p:sp>
      <p:sp>
        <p:nvSpPr>
          <p:cNvPr id="3" name="QuadreDeText 2">
            <a:extLst>
              <a:ext uri="{FF2B5EF4-FFF2-40B4-BE49-F238E27FC236}">
                <a16:creationId xmlns:a16="http://schemas.microsoft.com/office/drawing/2014/main" id="{9EC1A87A-DB38-942B-E380-1E0BA8710129}"/>
              </a:ext>
            </a:extLst>
          </p:cNvPr>
          <p:cNvSpPr txBox="1"/>
          <p:nvPr/>
        </p:nvSpPr>
        <p:spPr>
          <a:xfrm>
            <a:off x="781050" y="6096000"/>
            <a:ext cx="5295900" cy="646331"/>
          </a:xfrm>
          <a:prstGeom prst="rect">
            <a:avLst/>
          </a:prstGeom>
          <a:noFill/>
        </p:spPr>
        <p:txBody>
          <a:bodyPr wrap="square" rtlCol="0">
            <a:spAutoFit/>
          </a:bodyPr>
          <a:lstStyle/>
          <a:p>
            <a:r>
              <a:rPr lang="ca-ES" sz="3600" b="1" dirty="0">
                <a:solidFill>
                  <a:srgbClr val="0000FF"/>
                </a:solidFill>
              </a:rPr>
              <a:t>RESUM DADES PRINCIPALS</a:t>
            </a:r>
          </a:p>
        </p:txBody>
      </p:sp>
    </p:spTree>
    <p:extLst>
      <p:ext uri="{BB962C8B-B14F-4D97-AF65-F5344CB8AC3E}">
        <p14:creationId xmlns:p14="http://schemas.microsoft.com/office/powerpoint/2010/main" val="664751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123F0C7D-F477-4B2C-9352-C4FABC734D3D}"/>
              </a:ext>
            </a:extLst>
          </p:cNvPr>
          <p:cNvSpPr txBox="1"/>
          <p:nvPr/>
        </p:nvSpPr>
        <p:spPr>
          <a:xfrm>
            <a:off x="332025" y="551497"/>
            <a:ext cx="6193950" cy="10926068"/>
          </a:xfrm>
          <a:prstGeom prst="rect">
            <a:avLst/>
          </a:prstGeom>
          <a:noFill/>
        </p:spPr>
        <p:txBody>
          <a:bodyPr wrap="square" rtlCol="0">
            <a:spAutoFit/>
          </a:bodyPr>
          <a:lstStyle/>
          <a:p>
            <a:pPr defTabSz="914400"/>
            <a:r>
              <a:rPr lang="ca-ES" sz="1600" b="1" dirty="0">
                <a:solidFill>
                  <a:srgbClr val="0000FF"/>
                </a:solidFill>
                <a:latin typeface="Arial"/>
              </a:rPr>
              <a:t>13. RESUM DE LES DADES PRINCIPALS </a:t>
            </a:r>
          </a:p>
          <a:p>
            <a:pPr defTabSz="914400"/>
            <a:r>
              <a:rPr lang="ca-ES" sz="1600" i="1" dirty="0">
                <a:solidFill>
                  <a:prstClr val="black"/>
                </a:solidFill>
                <a:latin typeface="Arial"/>
              </a:rPr>
              <a:t>           </a:t>
            </a:r>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GLOBAL</a:t>
            </a:r>
          </a:p>
          <a:p>
            <a:pPr algn="just" defTabSz="914400"/>
            <a:endParaRPr lang="ca-ES" sz="1600" b="1" dirty="0">
              <a:solidFill>
                <a:srgbClr val="0000FF"/>
              </a:solidFill>
              <a:latin typeface="Arial"/>
            </a:endParaRPr>
          </a:p>
          <a:p>
            <a:pPr marL="284400" algn="just" defTabSz="914400">
              <a:tabLst>
                <a:tab pos="180000" algn="l"/>
              </a:tabLst>
            </a:pPr>
            <a:r>
              <a:rPr lang="ca-ES" sz="1600" dirty="0">
                <a:solidFill>
                  <a:prstClr val="black"/>
                </a:solidFill>
                <a:latin typeface="Arial"/>
              </a:rPr>
              <a:t>Al  llarg de 2025 les diferents àrees de la corporació i el seu sector públic han aprovat un total de </a:t>
            </a:r>
            <a:r>
              <a:rPr lang="ca-ES" sz="1600" b="1" dirty="0">
                <a:solidFill>
                  <a:prstClr val="black"/>
                </a:solidFill>
                <a:latin typeface="Arial"/>
              </a:rPr>
              <a:t>692 adjudicacions</a:t>
            </a:r>
            <a:r>
              <a:rPr lang="ca-ES" sz="1600" dirty="0">
                <a:solidFill>
                  <a:prstClr val="black"/>
                </a:solidFill>
                <a:latin typeface="Arial"/>
              </a:rPr>
              <a:t> per un import de </a:t>
            </a:r>
            <a:r>
              <a:rPr lang="ca-ES" sz="1600" b="1" dirty="0">
                <a:solidFill>
                  <a:prstClr val="black"/>
                </a:solidFill>
                <a:latin typeface="Arial"/>
              </a:rPr>
              <a:t>118.728.437,70€. </a:t>
            </a:r>
          </a:p>
          <a:p>
            <a:pPr marL="284400" algn="just" defTabSz="914400">
              <a:tabLst>
                <a:tab pos="180000" algn="l"/>
              </a:tabLst>
            </a:pPr>
            <a:r>
              <a:rPr lang="ca-ES" sz="1600" dirty="0">
                <a:solidFill>
                  <a:prstClr val="black"/>
                </a:solidFill>
                <a:latin typeface="Arial"/>
              </a:rPr>
              <a:t>Les adjudicacions per part de les àrees de la corporació suposen el 86% del nombre total d’adjudicacions i el 92% de l’import total adjudicat i el seu sector públic el 14% de adjudicacions i el 8% de l’import.</a:t>
            </a:r>
          </a:p>
          <a:p>
            <a:pPr marL="284400" algn="just" defTabSz="914400">
              <a:tabLst>
                <a:tab pos="180000" algn="l"/>
              </a:tabLst>
            </a:pPr>
            <a:endParaRPr lang="ca-ES" sz="1600" b="1" dirty="0">
              <a:solidFill>
                <a:srgbClr val="C00000"/>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PER ÀMBITS</a:t>
            </a:r>
          </a:p>
          <a:p>
            <a:pPr algn="just" defTabSz="914400"/>
            <a:endParaRPr lang="ca-ES" sz="1600" b="1" dirty="0">
              <a:solidFill>
                <a:srgbClr val="C00000"/>
              </a:solidFill>
              <a:latin typeface="Arial"/>
            </a:endParaRPr>
          </a:p>
          <a:p>
            <a:pPr marL="284400" algn="just" defTabSz="914400">
              <a:defRPr/>
            </a:pPr>
            <a:r>
              <a:rPr lang="ca-ES" sz="1600" u="sng" dirty="0">
                <a:solidFill>
                  <a:prstClr val="black"/>
                </a:solidFill>
                <a:latin typeface="Arial"/>
              </a:rPr>
              <a:t>Àrees de la corporació</a:t>
            </a:r>
            <a:r>
              <a:rPr lang="ca-ES" sz="1600" dirty="0">
                <a:solidFill>
                  <a:prstClr val="black"/>
                </a:solidFill>
                <a:latin typeface="Arial"/>
              </a:rPr>
              <a:t>: </a:t>
            </a:r>
          </a:p>
          <a:p>
            <a:pPr marL="284400" algn="just" defTabSz="914400">
              <a:defRPr/>
            </a:pPr>
            <a:r>
              <a:rPr lang="ca-ES" sz="1600" dirty="0">
                <a:solidFill>
                  <a:prstClr val="black"/>
                </a:solidFill>
                <a:latin typeface="Arial"/>
              </a:rPr>
              <a:t>Pel que fa al nombre, destaquen les àrees de Serveis Generals i Transició Digital (28,9%) i d’Infraestructures i Territori (23,5%) que han estat les àrees amb més activitat contractual al llarg de 2025.               </a:t>
            </a:r>
          </a:p>
          <a:p>
            <a:pPr marL="284400" algn="just" defTabSz="914400">
              <a:defRPr/>
            </a:pPr>
            <a:r>
              <a:rPr lang="ca-ES" sz="1600" dirty="0">
                <a:solidFill>
                  <a:prstClr val="black"/>
                </a:solidFill>
                <a:latin typeface="Arial"/>
              </a:rPr>
              <a:t>Pel que fa a l’import, destaca l’Àrea de Serveis Generals i Transició Digital que assumeix el volum econòmic més important, el 56,6% de l’import total adjudicat seguit de l’Àrea d’Infraestructures i Territori, que suposa el 27,2% del total de l’import adjudicat per les diferents àrees de la corporació.</a:t>
            </a:r>
          </a:p>
          <a:p>
            <a:pPr marL="284400" algn="just" defTabSz="914400">
              <a:defRPr/>
            </a:pPr>
            <a:endParaRPr lang="ca-ES" sz="1600" dirty="0">
              <a:solidFill>
                <a:prstClr val="black"/>
              </a:solidFill>
              <a:latin typeface="Arial"/>
            </a:endParaRPr>
          </a:p>
          <a:p>
            <a:pPr marL="284400" algn="just" defTabSz="914400">
              <a:defRPr/>
            </a:pPr>
            <a:r>
              <a:rPr lang="ca-ES" sz="1600" u="sng" dirty="0">
                <a:solidFill>
                  <a:prstClr val="black"/>
                </a:solidFill>
                <a:latin typeface="Arial"/>
              </a:rPr>
              <a:t>Ens del sector públic</a:t>
            </a:r>
            <a:r>
              <a:rPr lang="ca-ES" sz="1600" dirty="0">
                <a:solidFill>
                  <a:prstClr val="black"/>
                </a:solidFill>
                <a:latin typeface="Arial"/>
              </a:rPr>
              <a:t>:</a:t>
            </a:r>
          </a:p>
          <a:p>
            <a:pPr marL="284400" algn="just" defTabSz="914400">
              <a:defRPr/>
            </a:pPr>
            <a:r>
              <a:rPr lang="ca-ES" sz="1600" dirty="0">
                <a:solidFill>
                  <a:prstClr val="black"/>
                </a:solidFill>
                <a:latin typeface="Arial"/>
              </a:rPr>
              <a:t>Pel que fa al nombre, la Xal, SL és l’organisme que ha adjudicat més contractes, el 32% i el segueix el Centre de Cultura Contemporània que ha adjudicat el 20% del total adjudicat pel sector públic.</a:t>
            </a:r>
          </a:p>
          <a:p>
            <a:pPr marL="284400" algn="just" defTabSz="914400">
              <a:defRPr/>
            </a:pPr>
            <a:r>
              <a:rPr lang="ca-ES" sz="1600" dirty="0">
                <a:solidFill>
                  <a:prstClr val="black"/>
                </a:solidFill>
                <a:latin typeface="Arial"/>
              </a:rPr>
              <a:t>Pel que fa a l’import, es </a:t>
            </a:r>
            <a:r>
              <a:rPr kumimoji="0" lang="ca-ES" sz="1600" b="0" i="0" u="none" strike="noStrike" kern="1200" cap="none" spc="0" normalizeH="0" baseline="0" noProof="0" dirty="0">
                <a:ln>
                  <a:noFill/>
                </a:ln>
                <a:solidFill>
                  <a:prstClr val="black"/>
                </a:solidFill>
                <a:effectLst/>
                <a:uLnTx/>
                <a:uFillTx/>
                <a:latin typeface="Arial"/>
                <a:ea typeface="+mn-ea"/>
                <a:cs typeface="+mn-cs"/>
              </a:rPr>
              <a:t>el Centre de Cultura Contemporània </a:t>
            </a:r>
            <a:r>
              <a:rPr lang="ca-ES" sz="1600" dirty="0">
                <a:solidFill>
                  <a:prstClr val="black"/>
                </a:solidFill>
                <a:latin typeface="Arial"/>
              </a:rPr>
              <a:t>el que suposa el major volum econòmic, el 33% de l’import total adjudicat pel sector públic.</a:t>
            </a:r>
          </a:p>
          <a:p>
            <a:pPr marL="284400" algn="just"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TIPUS DE CONTRACTE</a:t>
            </a:r>
          </a:p>
          <a:p>
            <a:pPr algn="just" defTabSz="914400"/>
            <a:endParaRPr lang="ca-ES" sz="1600" b="1" dirty="0">
              <a:solidFill>
                <a:srgbClr val="0000FF"/>
              </a:solidFill>
              <a:latin typeface="Arial"/>
            </a:endParaRPr>
          </a:p>
          <a:p>
            <a:pPr marL="284400" algn="just" defTabSz="914400"/>
            <a:r>
              <a:rPr lang="ca-ES" sz="1600" dirty="0">
                <a:solidFill>
                  <a:prstClr val="black"/>
                </a:solidFill>
                <a:latin typeface="Arial"/>
              </a:rPr>
              <a:t>Segons la tipologia de contractes, són majoritaris, en nombre, els </a:t>
            </a:r>
            <a:r>
              <a:rPr lang="ca-ES" sz="1600" b="1" dirty="0">
                <a:solidFill>
                  <a:prstClr val="black"/>
                </a:solidFill>
                <a:latin typeface="Arial"/>
              </a:rPr>
              <a:t>contractes de serveis </a:t>
            </a:r>
            <a:r>
              <a:rPr lang="ca-ES" sz="1600" dirty="0">
                <a:solidFill>
                  <a:prstClr val="black"/>
                </a:solidFill>
                <a:latin typeface="Arial"/>
              </a:rPr>
              <a:t>representant el 57,1% sobre el nombre total d’adjudicacions de les àrees de la corporació i el seu sector públic.</a:t>
            </a:r>
          </a:p>
          <a:p>
            <a:pPr marL="284400" algn="just" defTabSz="914400"/>
            <a:r>
              <a:rPr lang="ca-ES" sz="1600" dirty="0">
                <a:solidFill>
                  <a:prstClr val="black"/>
                </a:solidFill>
                <a:latin typeface="Arial"/>
              </a:rPr>
              <a:t>Pel que fa a l’import, son els contractes de serveis els que suposen un major volum econòmic, el 45,1% sobre el total, seguit dels contractes d’obres amb el 26,7%, els subministraments amb el 25,8% i els privats amb el 2,3%.</a:t>
            </a:r>
          </a:p>
        </p:txBody>
      </p:sp>
      <p:sp>
        <p:nvSpPr>
          <p:cNvPr id="4" name="Contenidor de número de diapositiva 3">
            <a:extLst>
              <a:ext uri="{FF2B5EF4-FFF2-40B4-BE49-F238E27FC236}">
                <a16:creationId xmlns:a16="http://schemas.microsoft.com/office/drawing/2014/main" id="{23B8B190-581A-4D4E-BB2A-6940EA7799E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66</a:t>
            </a:fld>
            <a:endParaRPr lang="ca-ES" b="1">
              <a:solidFill>
                <a:schemeClr val="tx1"/>
              </a:solidFill>
            </a:endParaRPr>
          </a:p>
        </p:txBody>
      </p:sp>
    </p:spTree>
    <p:extLst>
      <p:ext uri="{BB962C8B-B14F-4D97-AF65-F5344CB8AC3E}">
        <p14:creationId xmlns:p14="http://schemas.microsoft.com/office/powerpoint/2010/main" val="941224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3065C57-0D78-EBF6-ECBE-EEEA446F190C}"/>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67</a:t>
            </a:fld>
            <a:endParaRPr lang="ca-ES" b="1">
              <a:solidFill>
                <a:schemeClr val="tx1"/>
              </a:solidFill>
            </a:endParaRPr>
          </a:p>
        </p:txBody>
      </p:sp>
      <p:sp>
        <p:nvSpPr>
          <p:cNvPr id="4" name="QuadreDeText 3">
            <a:extLst>
              <a:ext uri="{FF2B5EF4-FFF2-40B4-BE49-F238E27FC236}">
                <a16:creationId xmlns:a16="http://schemas.microsoft.com/office/drawing/2014/main" id="{A1FCCBEC-6CD9-8E70-A766-FBF68F88D205}"/>
              </a:ext>
            </a:extLst>
          </p:cNvPr>
          <p:cNvSpPr txBox="1"/>
          <p:nvPr/>
        </p:nvSpPr>
        <p:spPr>
          <a:xfrm>
            <a:off x="303143" y="418456"/>
            <a:ext cx="6083370"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ADJUDICACIONS PER TIPUS DE PROCEDIMENT</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contractació per </a:t>
            </a:r>
            <a:r>
              <a:rPr kumimoji="0" lang="ca-ES" sz="1600" b="1" i="0" u="none" strike="noStrike" kern="1200" cap="none" spc="0" normalizeH="0" baseline="0" noProof="0" dirty="0">
                <a:ln>
                  <a:noFill/>
                </a:ln>
                <a:solidFill>
                  <a:prstClr val="black"/>
                </a:solidFill>
                <a:effectLst/>
                <a:uLnTx/>
                <a:uFillTx/>
                <a:latin typeface="Arial"/>
                <a:ea typeface="+mn-ea"/>
                <a:cs typeface="+mn-cs"/>
              </a:rPr>
              <a:t>procediments </a:t>
            </a:r>
            <a:r>
              <a:rPr lang="ca-ES" sz="1600" b="1" dirty="0">
                <a:solidFill>
                  <a:prstClr val="black"/>
                </a:solidFill>
                <a:latin typeface="Arial"/>
              </a:rPr>
              <a:t>o</a:t>
            </a:r>
            <a:r>
              <a:rPr kumimoji="0" lang="ca-ES" sz="1600" b="1" i="0" u="none" strike="noStrike" kern="1200" cap="none" spc="0" normalizeH="0" baseline="0" noProof="0" dirty="0" err="1">
                <a:ln>
                  <a:noFill/>
                </a:ln>
                <a:solidFill>
                  <a:prstClr val="black"/>
                </a:solidFill>
                <a:effectLst/>
                <a:uLnTx/>
                <a:uFillTx/>
                <a:latin typeface="Arial"/>
                <a:ea typeface="+mn-ea"/>
                <a:cs typeface="+mn-cs"/>
              </a:rPr>
              <a:t>berts</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ha suposat el </a:t>
            </a:r>
            <a:r>
              <a:rPr lang="ca-ES" sz="1600" b="1" dirty="0">
                <a:solidFill>
                  <a:prstClr val="black"/>
                </a:solidFill>
                <a:latin typeface="Arial"/>
              </a:rPr>
              <a:t>81,9</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a:t>
            </a:r>
            <a:r>
              <a:rPr kumimoji="0" lang="ca-ES" sz="1600" b="1" i="0" u="none" strike="noStrike" kern="1200" cap="none" spc="0" normalizeH="0" baseline="0" noProof="0" dirty="0">
                <a:ln>
                  <a:noFill/>
                </a:ln>
                <a:solidFill>
                  <a:prstClr val="black"/>
                </a:solidFill>
                <a:effectLst/>
                <a:uLnTx/>
                <a:uFillTx/>
                <a:latin typeface="Arial"/>
                <a:ea typeface="+mn-ea"/>
                <a:cs typeface="+mn-cs"/>
              </a:rPr>
              <a:t>92,5% </a:t>
            </a:r>
            <a:r>
              <a:rPr kumimoji="0" lang="ca-ES" sz="1600" b="0" i="0" u="none" strike="noStrike" kern="1200" cap="none" spc="0" normalizeH="0" baseline="0" noProof="0" dirty="0">
                <a:ln>
                  <a:noFill/>
                </a:ln>
                <a:solidFill>
                  <a:prstClr val="black"/>
                </a:solidFill>
                <a:effectLst/>
                <a:uLnTx/>
                <a:uFillTx/>
                <a:latin typeface="Arial"/>
                <a:ea typeface="+mn-ea"/>
                <a:cs typeface="+mn-cs"/>
              </a:rPr>
              <a:t>del volum econòmic. El </a:t>
            </a:r>
            <a:r>
              <a:rPr lang="ca-ES" sz="1600" dirty="0">
                <a:solidFill>
                  <a:prstClr val="black"/>
                </a:solidFill>
                <a:latin typeface="Arial"/>
              </a:rPr>
              <a:t>18,1</a:t>
            </a:r>
            <a:r>
              <a:rPr kumimoji="0" lang="ca-ES" sz="1600" b="0" i="0" u="none" strike="noStrike" kern="1200" cap="none" spc="0" normalizeH="0" baseline="0" noProof="0" dirty="0">
                <a:ln>
                  <a:noFill/>
                </a:ln>
                <a:solidFill>
                  <a:prstClr val="black"/>
                </a:solidFill>
                <a:effectLst/>
                <a:uLnTx/>
                <a:uFillTx/>
                <a:latin typeface="Arial"/>
                <a:ea typeface="+mn-ea"/>
                <a:cs typeface="+mn-cs"/>
              </a:rPr>
              <a:t>% restant del nombre total d’adjudicacions corresponen als contractes adjudicats per procediments sense publicitat, el que suposa el </a:t>
            </a:r>
            <a:r>
              <a:rPr lang="ca-ES" sz="1600" dirty="0">
                <a:solidFill>
                  <a:prstClr val="black"/>
                </a:solidFill>
                <a:latin typeface="Arial"/>
              </a:rPr>
              <a:t>7,5</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Dins de la contractació per procediment obert, els procediments de licitació més emprats en 2024 han estat el</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a:t>
            </a:r>
            <a:r>
              <a:rPr kumimoji="0" lang="ca-ES" sz="1600" b="1" i="0" u="none" strike="noStrike" kern="1200" cap="none" spc="0" normalizeH="0" baseline="0" noProof="0" dirty="0">
                <a:ln>
                  <a:noFill/>
                </a:ln>
                <a:solidFill>
                  <a:prstClr val="black"/>
                </a:solidFill>
                <a:effectLst/>
                <a:uLnTx/>
                <a:uFillTx/>
                <a:latin typeface="Arial"/>
                <a:ea typeface="+mn-ea"/>
                <a:cs typeface="+mn-cs"/>
              </a:rPr>
              <a:t> Obert Ordinari </a:t>
            </a:r>
            <a:r>
              <a:rPr kumimoji="0" lang="ca-ES" sz="1600" i="0" u="none" strike="noStrike" kern="1200" cap="none" spc="0" normalizeH="0" baseline="0" noProof="0" dirty="0">
                <a:ln>
                  <a:noFill/>
                </a:ln>
                <a:solidFill>
                  <a:prstClr val="black"/>
                </a:solidFill>
                <a:effectLst/>
                <a:uLnTx/>
                <a:uFillTx/>
                <a:latin typeface="Arial"/>
                <a:ea typeface="+mn-ea"/>
                <a:cs typeface="+mn-cs"/>
              </a:rPr>
              <a:t>(harmonitzat i no harmonitzat) </a:t>
            </a:r>
            <a:r>
              <a:rPr kumimoji="0" lang="ca-ES" sz="1600" b="0" i="0" u="none" strike="noStrike" kern="1200" cap="none" spc="0" normalizeH="0" baseline="0" noProof="0" dirty="0">
                <a:ln>
                  <a:noFill/>
                </a:ln>
                <a:solidFill>
                  <a:prstClr val="black"/>
                </a:solidFill>
                <a:effectLst/>
                <a:uLnTx/>
                <a:uFillTx/>
                <a:latin typeface="Arial"/>
                <a:ea typeface="+mn-ea"/>
                <a:cs typeface="+mn-cs"/>
              </a:rPr>
              <a:t>amb </a:t>
            </a:r>
            <a:r>
              <a:rPr lang="ca-ES" sz="1600" dirty="0">
                <a:solidFill>
                  <a:prstClr val="black"/>
                </a:solidFill>
                <a:latin typeface="Arial"/>
              </a:rPr>
              <a:t>261</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que representen el </a:t>
            </a:r>
            <a:r>
              <a:rPr kumimoji="0" lang="ca-ES" sz="1600" b="1" i="0" u="none" strike="noStrike" kern="1200" cap="none" spc="0" normalizeH="0" baseline="0" noProof="0" dirty="0">
                <a:ln>
                  <a:noFill/>
                </a:ln>
                <a:solidFill>
                  <a:prstClr val="black"/>
                </a:solidFill>
                <a:effectLst/>
                <a:uLnTx/>
                <a:uFillTx/>
                <a:latin typeface="Arial"/>
                <a:ea typeface="+mn-ea"/>
                <a:cs typeface="+mn-cs"/>
              </a:rPr>
              <a:t>37,7%</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al nombre total de contractes i el </a:t>
            </a:r>
            <a:r>
              <a:rPr kumimoji="0" lang="ca-ES" sz="1600" b="1" i="0" u="none" strike="noStrike" kern="1200" cap="none" spc="0" normalizeH="0" baseline="0" noProof="0" dirty="0">
                <a:ln>
                  <a:noFill/>
                </a:ln>
                <a:solidFill>
                  <a:prstClr val="black"/>
                </a:solidFill>
                <a:effectLst/>
                <a:uLnTx/>
                <a:uFillTx/>
                <a:latin typeface="Arial"/>
                <a:ea typeface="+mn-ea"/>
                <a:cs typeface="+mn-cs"/>
              </a:rPr>
              <a:t>77,6%</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 l’import total adjudicat per procediments </a:t>
            </a:r>
            <a:r>
              <a:rPr lang="ca-ES" sz="1600" dirty="0">
                <a:solidFill>
                  <a:prstClr val="black"/>
                </a:solidFill>
                <a:latin typeface="Arial"/>
              </a:rPr>
              <a:t>o</a:t>
            </a:r>
            <a:r>
              <a:rPr kumimoji="0" lang="ca-ES" sz="1600" b="0" i="0" u="none" strike="noStrike" kern="1200" cap="none" spc="0" normalizeH="0" baseline="0" noProof="0" dirty="0" err="1">
                <a:ln>
                  <a:noFill/>
                </a:ln>
                <a:solidFill>
                  <a:prstClr val="black"/>
                </a:solidFill>
                <a:effectLst/>
                <a:uLnTx/>
                <a:uFillTx/>
                <a:latin typeface="Arial"/>
                <a:ea typeface="+mn-ea"/>
                <a:cs typeface="+mn-cs"/>
              </a:rPr>
              <a:t>berts</a:t>
            </a:r>
            <a:r>
              <a:rPr lang="ca-ES" sz="1600" dirty="0">
                <a:solidFill>
                  <a:prstClr val="black"/>
                </a:solidFill>
                <a:latin typeface="Arial"/>
              </a:rPr>
              <a:t>. E</a:t>
            </a:r>
            <a:r>
              <a:rPr kumimoji="0" lang="ca-ES" sz="1600" b="0" i="0" u="none" strike="noStrike" kern="1200" cap="none" spc="0" normalizeH="0" baseline="0" noProof="0" dirty="0">
                <a:ln>
                  <a:noFill/>
                </a:ln>
                <a:solidFill>
                  <a:prstClr val="black"/>
                </a:solidFill>
                <a:effectLst/>
                <a:uLnTx/>
                <a:uFillTx/>
                <a:latin typeface="Arial"/>
                <a:ea typeface="+mn-ea"/>
                <a:cs typeface="+mn-cs"/>
              </a:rPr>
              <a:t>l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amb 20</a:t>
            </a:r>
            <a:r>
              <a:rPr lang="ca-ES" sz="1600" dirty="0">
                <a:solidFill>
                  <a:prstClr val="black"/>
                </a:solidFill>
                <a:latin typeface="Arial"/>
              </a:rPr>
              <a:t>9</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suposa el </a:t>
            </a:r>
            <a:r>
              <a:rPr kumimoji="0" lang="ca-ES" sz="1600" i="0" u="none" strike="noStrike" kern="1200" cap="none" spc="0" normalizeH="0" baseline="0" noProof="0" dirty="0">
                <a:ln>
                  <a:noFill/>
                </a:ln>
                <a:solidFill>
                  <a:prstClr val="black"/>
                </a:solidFill>
                <a:effectLst/>
                <a:uLnTx/>
                <a:uFillTx/>
                <a:latin typeface="Arial"/>
                <a:ea typeface="+mn-ea"/>
                <a:cs typeface="+mn-cs"/>
              </a:rPr>
              <a:t>30,2% </a:t>
            </a:r>
            <a:r>
              <a:rPr kumimoji="0" lang="ca-ES" sz="1600" b="0" i="0" u="none" strike="noStrike" kern="1200" cap="none" spc="0" normalizeH="0" baseline="0" noProof="0" dirty="0">
                <a:ln>
                  <a:noFill/>
                </a:ln>
                <a:solidFill>
                  <a:prstClr val="black"/>
                </a:solidFill>
                <a:effectLst/>
                <a:uLnTx/>
                <a:uFillTx/>
                <a:latin typeface="Arial"/>
                <a:ea typeface="+mn-ea"/>
                <a:cs typeface="+mn-cs"/>
              </a:rPr>
              <a:t>del nombre total de contractes i el </a:t>
            </a:r>
            <a:r>
              <a:rPr lang="ca-ES" sz="1600" dirty="0">
                <a:solidFill>
                  <a:prstClr val="black"/>
                </a:solidFill>
                <a:latin typeface="Arial"/>
              </a:rPr>
              <a:t>19,9</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adjudicat per procediments amb publicitat.</a:t>
            </a:r>
          </a:p>
        </p:txBody>
      </p:sp>
      <p:sp>
        <p:nvSpPr>
          <p:cNvPr id="5" name="QuadreDeText 4">
            <a:extLst>
              <a:ext uri="{FF2B5EF4-FFF2-40B4-BE49-F238E27FC236}">
                <a16:creationId xmlns:a16="http://schemas.microsoft.com/office/drawing/2014/main" id="{1C7CFF1E-1D87-5376-6B19-BE0718B2DB03}"/>
              </a:ext>
            </a:extLst>
          </p:cNvPr>
          <p:cNvSpPr txBox="1"/>
          <p:nvPr/>
        </p:nvSpPr>
        <p:spPr>
          <a:xfrm>
            <a:off x="332025" y="5188059"/>
            <a:ext cx="6193950" cy="6986528"/>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srgbClr val="C00000"/>
                </a:solidFill>
                <a:latin typeface="Arial"/>
              </a:rPr>
              <a:t>CONTRACTACIÓ MENOR </a:t>
            </a:r>
          </a:p>
          <a:p>
            <a:pPr algn="just" defTabSz="914400"/>
            <a:r>
              <a:rPr lang="ca-ES" sz="1600" i="1" dirty="0">
                <a:solidFill>
                  <a:srgbClr val="C00000"/>
                </a:solidFill>
                <a:latin typeface="Arial"/>
              </a:rPr>
              <a:t>     (no inclou el sector públic)</a:t>
            </a:r>
          </a:p>
          <a:p>
            <a:pPr marL="285750" indent="-285750" algn="just" defTabSz="914400">
              <a:buFont typeface="Arial" panose="020B0604020202020204" pitchFamily="34" charset="0"/>
              <a:buChar char="•"/>
            </a:pPr>
            <a:endParaRPr lang="ca-ES" sz="1600" i="1" dirty="0">
              <a:solidFill>
                <a:srgbClr val="C00000"/>
              </a:solidFill>
              <a:latin typeface="Arial"/>
            </a:endParaRPr>
          </a:p>
          <a:p>
            <a:pPr marL="284400" algn="just" defTabSz="914400"/>
            <a:r>
              <a:rPr lang="ca-ES" sz="1600" dirty="0">
                <a:solidFill>
                  <a:prstClr val="black"/>
                </a:solidFill>
                <a:latin typeface="Arial"/>
              </a:rPr>
              <a:t>En total s’han informat </a:t>
            </a:r>
            <a:r>
              <a:rPr lang="ca-ES" sz="1600" b="1" dirty="0">
                <a:solidFill>
                  <a:prstClr val="black"/>
                </a:solidFill>
                <a:latin typeface="Arial"/>
              </a:rPr>
              <a:t>17.000 contractes menors </a:t>
            </a:r>
            <a:r>
              <a:rPr lang="ca-ES" sz="1600" dirty="0">
                <a:solidFill>
                  <a:prstClr val="black"/>
                </a:solidFill>
                <a:latin typeface="Arial"/>
              </a:rPr>
              <a:t>per un import de </a:t>
            </a:r>
            <a:r>
              <a:rPr lang="ca-ES" sz="1600" b="1" dirty="0">
                <a:solidFill>
                  <a:prstClr val="black"/>
                </a:solidFill>
                <a:latin typeface="Arial"/>
              </a:rPr>
              <a:t>25.299.718,11€.</a:t>
            </a:r>
            <a:r>
              <a:rPr lang="ca-ES" sz="1600" dirty="0">
                <a:solidFill>
                  <a:prstClr val="black"/>
                </a:solidFill>
                <a:latin typeface="Arial"/>
              </a:rPr>
              <a:t> La contractació menor suposa el </a:t>
            </a:r>
            <a:r>
              <a:rPr lang="ca-ES" sz="1600" b="1" dirty="0">
                <a:solidFill>
                  <a:prstClr val="black"/>
                </a:solidFill>
                <a:latin typeface="Arial"/>
              </a:rPr>
              <a:t>19</a:t>
            </a:r>
            <a:r>
              <a:rPr lang="ca-ES" sz="1600" b="1" dirty="0">
                <a:solidFill>
                  <a:srgbClr val="000000"/>
                </a:solidFill>
                <a:latin typeface="Arial"/>
              </a:rPr>
              <a:t>% </a:t>
            </a:r>
            <a:r>
              <a:rPr lang="ca-ES" sz="1600" dirty="0">
                <a:solidFill>
                  <a:prstClr val="black"/>
                </a:solidFill>
                <a:latin typeface="Arial"/>
              </a:rPr>
              <a:t>de l’import total adjudicat per les diferents àrees de la corporació.</a:t>
            </a:r>
          </a:p>
          <a:p>
            <a:pPr marL="284400" algn="just" defTabSz="914400"/>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L’Àrea de Serveis Generals i Transició Digital és la que ha            tingut més activitat contractual menor tant en nombre (24%) com en import (19%).</a:t>
            </a: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Són majoritaris els contractes de serveis tan pel que fa al      nombre </a:t>
            </a:r>
            <a:r>
              <a:rPr kumimoji="0" lang="ca-ES" sz="1600" b="0" i="0" u="none" strike="noStrike" kern="1200" cap="none" spc="0" normalizeH="0" baseline="0" noProof="0" dirty="0">
                <a:ln>
                  <a:noFill/>
                </a:ln>
                <a:solidFill>
                  <a:prstClr val="black"/>
                </a:solidFill>
                <a:effectLst/>
                <a:uLnTx/>
                <a:uFillTx/>
                <a:latin typeface="Arial"/>
                <a:ea typeface="+mn-ea"/>
                <a:cs typeface="+mn-cs"/>
              </a:rPr>
              <a:t>(55,8%) </a:t>
            </a:r>
            <a:r>
              <a:rPr lang="ca-ES" sz="1600" dirty="0">
                <a:solidFill>
                  <a:prstClr val="black"/>
                </a:solidFill>
                <a:latin typeface="Arial"/>
              </a:rPr>
              <a:t>com pel que fa a l’import adjudicat </a:t>
            </a:r>
            <a:r>
              <a:rPr kumimoji="0" lang="ca-ES" sz="1600" b="0" i="0" u="none" strike="noStrike" kern="1200" cap="none" spc="0" normalizeH="0" baseline="0" noProof="0" dirty="0">
                <a:ln>
                  <a:noFill/>
                </a:ln>
                <a:solidFill>
                  <a:prstClr val="black"/>
                </a:solidFill>
                <a:effectLst/>
                <a:uLnTx/>
                <a:uFillTx/>
                <a:latin typeface="Arial"/>
                <a:ea typeface="+mn-ea"/>
                <a:cs typeface="+mn-cs"/>
              </a:rPr>
              <a:t>(73,9%).</a:t>
            </a: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    ESTALVI ECONÒMIC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L’estalvi obtingut de l’adjudicació realitzada per les àrees de la corporació, l’ORGT, l’Institut del Teatre</a:t>
            </a:r>
            <a:r>
              <a:rPr lang="ca-ES" sz="1600" dirty="0">
                <a:solidFill>
                  <a:prstClr val="black"/>
                </a:solidFill>
                <a:latin typeface="Arial"/>
              </a:rPr>
              <a:t>, el</a:t>
            </a:r>
            <a:r>
              <a:rPr kumimoji="0" lang="ca-ES" sz="1600" b="0" i="0" u="none" strike="noStrike" kern="1200" cap="none" spc="0" normalizeH="0" baseline="0" noProof="0" dirty="0">
                <a:ln>
                  <a:noFill/>
                </a:ln>
                <a:solidFill>
                  <a:prstClr val="black"/>
                </a:solidFill>
                <a:effectLst/>
                <a:uLnTx/>
                <a:uFillTx/>
                <a:latin typeface="Arial"/>
                <a:ea typeface="+mn-ea"/>
                <a:cs typeface="+mn-cs"/>
              </a:rPr>
              <a:t> Patronat d'Apostes, el Centre de Documentació/Museu Tèxtil, l’Institut de Ciències Polítiques i Socials i el Consorci del Patrimoni de Sitges (calculat en base a la part fixa dels imports de licitació i adjudicació), es situa en </a:t>
            </a:r>
            <a:r>
              <a:rPr kumimoji="0" lang="ca-ES" sz="1600" b="1" i="0" u="none" strike="noStrike" kern="1200" cap="none" spc="0" normalizeH="0" baseline="0" noProof="0" dirty="0">
                <a:ln>
                  <a:noFill/>
                </a:ln>
                <a:solidFill>
                  <a:prstClr val="black"/>
                </a:solidFill>
                <a:effectLst/>
                <a:uLnTx/>
                <a:uFillTx/>
                <a:latin typeface="Arial"/>
                <a:ea typeface="+mn-ea"/>
                <a:cs typeface="+mn-cs"/>
              </a:rPr>
              <a:t>15,8</a:t>
            </a:r>
            <a:r>
              <a:rPr kumimoji="0" lang="ca-ES" sz="1600" b="0" i="0" u="none" strike="noStrike" kern="1200" cap="none" spc="0" normalizeH="0" baseline="0" noProof="0" dirty="0">
                <a:ln>
                  <a:noFill/>
                </a:ln>
                <a:solidFill>
                  <a:prstClr val="black"/>
                </a:solidFill>
                <a:effectLst/>
                <a:uLnTx/>
                <a:uFillTx/>
                <a:latin typeface="Arial"/>
                <a:ea typeface="+mn-ea"/>
                <a:cs typeface="+mn-cs"/>
              </a:rPr>
              <a:t>% sobre l’import fix aprovat. El percentatge més elevat el presenten els contractes d’obres (18,9%). Atenent al procediment, el que presenta el percentatge més alt és el procediment Simplificat (19,1%).</a:t>
            </a: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p:txBody>
      </p:sp>
    </p:spTree>
    <p:extLst>
      <p:ext uri="{BB962C8B-B14F-4D97-AF65-F5344CB8AC3E}">
        <p14:creationId xmlns:p14="http://schemas.microsoft.com/office/powerpoint/2010/main" val="4060434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82A60F-058C-4765-9A07-528C9FA693A7}"/>
              </a:ext>
            </a:extLst>
          </p:cNvPr>
          <p:cNvSpPr txBox="1"/>
          <p:nvPr/>
        </p:nvSpPr>
        <p:spPr>
          <a:xfrm>
            <a:off x="167144" y="242708"/>
            <a:ext cx="6291826" cy="7971413"/>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5701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000" algn="l"/>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CONCURRÈNCIA</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 concurrència, la </a:t>
            </a:r>
            <a:r>
              <a:rPr kumimoji="0" lang="ca-ES" sz="1600" b="1" i="0" u="none" strike="noStrike" kern="1200" cap="none" spc="0" normalizeH="0" baseline="0" noProof="0" dirty="0">
                <a:ln>
                  <a:noFill/>
                </a:ln>
                <a:solidFill>
                  <a:prstClr val="black"/>
                </a:solidFill>
                <a:effectLst/>
                <a:uLnTx/>
                <a:uFillTx/>
                <a:latin typeface="Arial"/>
                <a:ea typeface="+mn-ea"/>
                <a:cs typeface="+mn-cs"/>
              </a:rPr>
              <a:t>ràtio licitadors per adjudicació o 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es situa, en </a:t>
            </a:r>
            <a:r>
              <a:rPr lang="ca-ES" sz="1600" dirty="0">
                <a:solidFill>
                  <a:prstClr val="black"/>
                </a:solidFill>
                <a:latin typeface="Arial"/>
              </a:rPr>
              <a:t>2025</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b="1" dirty="0">
                <a:solidFill>
                  <a:prstClr val="black"/>
                </a:solidFill>
                <a:latin typeface="Arial"/>
              </a:rPr>
              <a:t>4</a:t>
            </a:r>
            <a:r>
              <a:rPr kumimoji="0" lang="ca-ES" sz="1600" b="0" i="0" u="none" strike="noStrike" kern="1200" cap="none" spc="0" normalizeH="0" baseline="0" noProof="0" dirty="0">
                <a:ln>
                  <a:noFill/>
                </a:ln>
                <a:solidFill>
                  <a:prstClr val="black"/>
                </a:solidFill>
                <a:effectLst/>
                <a:uLnTx/>
                <a:uFillTx/>
                <a:latin typeface="Arial"/>
                <a:ea typeface="+mn-ea"/>
                <a:cs typeface="+mn-cs"/>
              </a:rPr>
              <a:t> empreses licitadores per adjudicació.</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d’obres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presenten la concurrència és mes alta, </a:t>
            </a:r>
            <a:r>
              <a:rPr kumimoji="0" lang="ca-ES" sz="1600" b="1" i="0" u="none" strike="noStrike" kern="1200" cap="none" spc="0" normalizeH="0" baseline="0" noProof="0" dirty="0">
                <a:ln>
                  <a:noFill/>
                </a:ln>
                <a:solidFill>
                  <a:prstClr val="black"/>
                </a:solidFill>
                <a:effectLst/>
                <a:uLnTx/>
                <a:uFillTx/>
                <a:latin typeface="Arial"/>
                <a:ea typeface="+mn-ea"/>
                <a:cs typeface="+mn-cs"/>
              </a:rPr>
              <a:t>5,5</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 tipus de procediment, 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per Procediment Obert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 obtenen la ràtio licitadors per adjudicació més elevada amb </a:t>
            </a:r>
            <a:r>
              <a:rPr kumimoji="0" lang="ca-ES" sz="1600" b="1" i="0" u="none" strike="noStrike" kern="1200" cap="none" spc="0" normalizeH="0" baseline="0" noProof="0" dirty="0">
                <a:ln>
                  <a:noFill/>
                </a:ln>
                <a:solidFill>
                  <a:prstClr val="black"/>
                </a:solidFill>
                <a:effectLst/>
                <a:uLnTx/>
                <a:uFillTx/>
                <a:latin typeface="Arial"/>
                <a:ea typeface="+mn-ea"/>
                <a:cs typeface="+mn-cs"/>
              </a:rPr>
              <a:t>4,5</a:t>
            </a:r>
            <a:r>
              <a:rPr lang="ca-ES" sz="1600" b="1" dirty="0">
                <a:solidFill>
                  <a:prstClr val="black"/>
                </a:solidFill>
                <a:latin typeface="Arial"/>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La concurrència en els acords marc es situa en 5,2 licitadors per adjudicació.</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a:t>
            </a:r>
            <a:r>
              <a:rPr kumimoji="0" lang="ca-ES" sz="1600" b="1" i="0" u="none" strike="noStrike" kern="1200" cap="none" spc="0" normalizeH="0" baseline="0" noProof="0" dirty="0">
                <a:ln>
                  <a:noFill/>
                </a:ln>
                <a:solidFill>
                  <a:prstClr val="black"/>
                </a:solidFill>
                <a:effectLst/>
                <a:uLnTx/>
                <a:uFillTx/>
                <a:latin typeface="Arial"/>
                <a:ea typeface="+mn-ea"/>
                <a:cs typeface="+mn-cs"/>
              </a:rPr>
              <a:t>percentatge de licitacions amb una sola oferta </a:t>
            </a:r>
            <a:r>
              <a:rPr kumimoji="0" lang="ca-ES" sz="1600" b="0" i="0" u="none" strike="noStrike" kern="1200" cap="none" spc="0" normalizeH="0" baseline="0" noProof="0" dirty="0">
                <a:ln>
                  <a:noFill/>
                </a:ln>
                <a:solidFill>
                  <a:prstClr val="black"/>
                </a:solidFill>
                <a:effectLst/>
                <a:uLnTx/>
                <a:uFillTx/>
                <a:latin typeface="Arial"/>
                <a:ea typeface="+mn-ea"/>
                <a:cs typeface="+mn-cs"/>
              </a:rPr>
              <a:t>suposa el </a:t>
            </a:r>
            <a:r>
              <a:rPr lang="ca-ES" sz="1600" b="1" dirty="0">
                <a:solidFill>
                  <a:prstClr val="black"/>
                </a:solidFill>
                <a:latin typeface="Arial"/>
              </a:rPr>
              <a:t>20</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d’adjudicacions per procediment obert: el 17% en les adjudicacions de la corporació oi el 39% en les del seu sector públic.</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63% del total de licitacions de contractes privats són licitacions amb una sola oferta. El 24% en les licitacions de contractes de subministraments i el 20% en les de serveis</a:t>
            </a:r>
            <a:r>
              <a:rPr lang="ca-ES" sz="1600" dirty="0">
                <a:solidFill>
                  <a:prstClr val="black"/>
                </a:solidFill>
                <a:latin typeface="Arial"/>
              </a:rPr>
              <a:t>.</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procediment que presenta el major percentatge de licitacions amb una sola oferta es el procediment simplificat-sumari.</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En 2025 s’han declarat deserts el 3% del total dels lots licitats per procediments oberts.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D71FE38F-0B1E-4583-9FDB-22799039362E}"/>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68</a:t>
            </a:fld>
            <a:endParaRPr lang="ca-ES" b="1" dirty="0">
              <a:solidFill>
                <a:schemeClr val="tx1"/>
              </a:solidFill>
            </a:endParaRPr>
          </a:p>
        </p:txBody>
      </p:sp>
      <p:sp>
        <p:nvSpPr>
          <p:cNvPr id="6" name="QuadreDeText 5">
            <a:extLst>
              <a:ext uri="{FF2B5EF4-FFF2-40B4-BE49-F238E27FC236}">
                <a16:creationId xmlns:a16="http://schemas.microsoft.com/office/drawing/2014/main" id="{A5DBB468-9F4B-7E3F-5014-D9E7567A50C6}"/>
              </a:ext>
            </a:extLst>
          </p:cNvPr>
          <p:cNvSpPr txBox="1"/>
          <p:nvPr/>
        </p:nvSpPr>
        <p:spPr>
          <a:xfrm>
            <a:off x="399029" y="8110547"/>
            <a:ext cx="6059941" cy="3293209"/>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TIPOLOGIA D’EMPRESES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de les empreses adjudicatàries</a:t>
            </a:r>
            <a:r>
              <a:rPr lang="ca-ES" sz="1600" dirty="0">
                <a:solidFill>
                  <a:prstClr val="black"/>
                </a:solidFill>
                <a:latin typeface="Arial"/>
              </a:rPr>
              <a:t> per</a:t>
            </a:r>
            <a:r>
              <a:rPr kumimoji="0" lang="ca-ES" sz="1600" b="0" i="0" u="none" strike="noStrike" kern="1200" cap="none" spc="0" normalizeH="0" baseline="0" noProof="0" dirty="0">
                <a:ln>
                  <a:noFill/>
                </a:ln>
                <a:solidFill>
                  <a:prstClr val="black"/>
                </a:solidFill>
                <a:effectLst/>
                <a:uLnTx/>
                <a:uFillTx/>
                <a:latin typeface="Arial"/>
                <a:ea typeface="+mn-ea"/>
                <a:cs typeface="+mn-cs"/>
              </a:rPr>
              <a:t> procediments oberts adjudicats al llarg de 2025, presenta la següent distribució, pel que fa al nombre: el 87% han estat pimes i el 13%, grans empreses.</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a:t>
            </a:r>
            <a:r>
              <a:rPr lang="ca-ES" sz="1600" dirty="0">
                <a:solidFill>
                  <a:prstClr val="black"/>
                </a:solidFill>
                <a:latin typeface="Arial"/>
              </a:rPr>
              <a:t>fa a l’import, el 57% de l’import tota adjudicat ha estat a pimes i  el 43% a grans empreses.</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a:t>
            </a:r>
            <a:r>
              <a:rPr lang="ca-ES" sz="1600" dirty="0">
                <a:solidFill>
                  <a:prstClr val="black"/>
                </a:solidFill>
                <a:latin typeface="Arial"/>
              </a:rPr>
              <a:t>de les empreses licitadores (només referida a les àrees de la corporació) presenta els percentatges següents: 88,5% pimes, 11,5% grans empreses.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2816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14BBDD-FBCC-4432-BB4B-3C22A38D6973}"/>
              </a:ext>
            </a:extLst>
          </p:cNvPr>
          <p:cNvSpPr txBox="1"/>
          <p:nvPr/>
        </p:nvSpPr>
        <p:spPr>
          <a:xfrm>
            <a:off x="362076" y="628324"/>
            <a:ext cx="6255656" cy="846385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RESERVA SOCIAL </a:t>
            </a:r>
          </a:p>
          <a:p>
            <a:pPr marR="0" lvl="0" algn="just" defTabSz="914400" rtl="0" eaLnBrk="1" fontAlgn="auto" latinLnBrk="0" hangingPunct="1">
              <a:lnSpc>
                <a:spcPct val="100000"/>
              </a:lnSpc>
              <a:spcBef>
                <a:spcPts val="0"/>
              </a:spcBef>
              <a:spcAft>
                <a:spcPts val="0"/>
              </a:spcAft>
              <a:buClrTx/>
              <a:buSzTx/>
              <a:tabLst/>
              <a:defRPr/>
            </a:pPr>
            <a:r>
              <a:rPr kumimoji="0" lang="ca-ES" sz="1600" i="1" u="none" strike="noStrike" kern="1200" cap="none" spc="0" normalizeH="0" baseline="0" noProof="0" dirty="0">
                <a:ln>
                  <a:noFill/>
                </a:ln>
                <a:solidFill>
                  <a:srgbClr val="C00000"/>
                </a:solidFill>
                <a:effectLst/>
                <a:uLnTx/>
                <a:uFillTx/>
                <a:latin typeface="Arial"/>
                <a:ea typeface="+mn-ea"/>
                <a:cs typeface="+mn-cs"/>
              </a:rPr>
              <a:t>     (no inclou el sector públic)</a:t>
            </a:r>
          </a:p>
          <a:p>
            <a:pPr marR="0" lvl="0" algn="just" defTabSz="914400" rtl="0" eaLnBrk="1" fontAlgn="auto" latinLnBrk="0" hangingPunct="1">
              <a:lnSpc>
                <a:spcPct val="100000"/>
              </a:lnSpc>
              <a:spcBef>
                <a:spcPts val="0"/>
              </a:spcBef>
              <a:spcAft>
                <a:spcPts val="0"/>
              </a:spcAft>
              <a:buClrTx/>
              <a:buSzTx/>
              <a:tabLst/>
              <a:defRPr/>
            </a:pPr>
            <a:endParaRPr kumimoji="0" lang="ca-ES" sz="1600" i="1"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2025 s’ha adjudicat un contracte, amb reserva social, de subministrament de </a:t>
            </a:r>
            <a:r>
              <a:rPr lang="ca-ES" sz="1600" dirty="0">
                <a:solidFill>
                  <a:prstClr val="black"/>
                </a:solidFill>
                <a:latin typeface="Arial"/>
              </a:rPr>
              <a:t>iogurts i postres làctics </a:t>
            </a:r>
            <a:r>
              <a:rPr kumimoji="0" lang="ca-ES" sz="1600" b="0" i="0" u="none" strike="noStrike" kern="1200" cap="none" spc="0" normalizeH="0" baseline="0" noProof="0" dirty="0">
                <a:ln>
                  <a:noFill/>
                </a:ln>
                <a:solidFill>
                  <a:prstClr val="black"/>
                </a:solidFill>
                <a:effectLst/>
                <a:uLnTx/>
                <a:uFillTx/>
                <a:latin typeface="Arial"/>
                <a:ea typeface="+mn-ea"/>
                <a:cs typeface="+mn-cs"/>
              </a:rPr>
              <a:t>promogut des de la Gerència de Serveis Residencials d’Estades Temporals i Respir per un import de </a:t>
            </a:r>
            <a:r>
              <a:rPr lang="ca-ES" sz="1600" dirty="0">
                <a:solidFill>
                  <a:prstClr val="black"/>
                </a:solidFill>
                <a:latin typeface="Arial"/>
              </a:rPr>
              <a:t>24.071,90</a:t>
            </a:r>
            <a:r>
              <a:rPr kumimoji="0" lang="ca-ES" sz="1600" b="0" i="0" u="none" strike="noStrike" kern="1200" cap="none" spc="0" normalizeH="0" baseline="0" noProof="0" dirty="0">
                <a:ln>
                  <a:noFill/>
                </a:ln>
                <a:solidFill>
                  <a:prstClr val="black"/>
                </a:solidFill>
                <a:effectLst/>
                <a:uLnTx/>
                <a:uFillTx/>
                <a:latin typeface="Arial"/>
                <a:ea typeface="+mn-ea"/>
                <a:cs typeface="+mn-cs"/>
              </a:rPr>
              <a:t>€. Si considerem la despesa anualitzada, la corresponent a 2025 ha estat de </a:t>
            </a:r>
            <a:r>
              <a:rPr lang="ca-ES" sz="1600" dirty="0">
                <a:solidFill>
                  <a:prstClr val="black"/>
                </a:solidFill>
                <a:latin typeface="Arial"/>
              </a:rPr>
              <a:t>446.405,40</a:t>
            </a:r>
            <a:r>
              <a:rPr kumimoji="0" lang="ca-ES" sz="1600" b="0" i="0" u="none" strike="noStrike" kern="1200" cap="none" spc="0" normalizeH="0" baseline="0" noProof="0" dirty="0">
                <a:ln>
                  <a:noFill/>
                </a:ln>
                <a:solidFill>
                  <a:prstClr val="black"/>
                </a:solidFill>
                <a:effectLst/>
                <a:uLnTx/>
                <a:uFillTx/>
                <a:latin typeface="Arial"/>
                <a:ea typeface="+mn-ea"/>
                <a:cs typeface="+mn-cs"/>
              </a:rPr>
              <a:t>€</a:t>
            </a: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CLÀUSULES MEDIAMBIENTALS I SOCIALS</a:t>
            </a:r>
          </a:p>
          <a:p>
            <a:pPr marR="0" lvl="0" algn="just" defTabSz="914400" rtl="0" eaLnBrk="1" fontAlgn="auto" latinLnBrk="0" hangingPunct="1">
              <a:lnSpc>
                <a:spcPct val="100000"/>
              </a:lnSpc>
              <a:spcBef>
                <a:spcPts val="0"/>
              </a:spcBef>
              <a:spcAft>
                <a:spcPts val="0"/>
              </a:spcAft>
              <a:buClrTx/>
              <a:buSzTx/>
              <a:tabLst/>
              <a:defRPr/>
            </a:pPr>
            <a:r>
              <a:rPr kumimoji="0" lang="ca-ES" sz="1600" b="1" i="1" u="none" strike="noStrike" kern="1200" cap="none" spc="0" normalizeH="0" baseline="0" noProof="0" dirty="0">
                <a:ln>
                  <a:noFill/>
                </a:ln>
                <a:solidFill>
                  <a:srgbClr val="C00000"/>
                </a:solidFill>
                <a:effectLst/>
                <a:uLnTx/>
                <a:uFillTx/>
                <a:latin typeface="Arial"/>
                <a:ea typeface="+mn-ea"/>
                <a:cs typeface="+mn-cs"/>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mediambientals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dirty="0">
                <a:solidFill>
                  <a:prstClr val="black"/>
                </a:solidFill>
                <a:latin typeface="Arial"/>
              </a:rPr>
              <a:t>aquest període </a:t>
            </a:r>
            <a:r>
              <a:rPr kumimoji="0" lang="ca-ES" sz="1600" b="0" i="0" u="none" strike="noStrike" kern="1200" cap="none" spc="0" normalizeH="0" baseline="0" noProof="0" dirty="0">
                <a:ln>
                  <a:noFill/>
                </a:ln>
                <a:solidFill>
                  <a:prstClr val="black"/>
                </a:solidFill>
                <a:effectLst/>
                <a:uLnTx/>
                <a:uFillTx/>
                <a:latin typeface="Arial"/>
                <a:ea typeface="+mn-ea"/>
                <a:cs typeface="+mn-cs"/>
              </a:rPr>
              <a:t>s’han adjudicat </a:t>
            </a:r>
            <a:r>
              <a:rPr lang="ca-ES" sz="1600" b="1" dirty="0">
                <a:solidFill>
                  <a:prstClr val="black"/>
                </a:solidFill>
                <a:latin typeface="Arial"/>
              </a:rPr>
              <a:t>132</a:t>
            </a:r>
            <a:r>
              <a:rPr kumimoji="0" lang="ca-ES" sz="1600" b="1" i="0" u="none" strike="noStrike" kern="1200" cap="none" spc="0" normalizeH="0" baseline="0" noProof="0" dirty="0">
                <a:ln>
                  <a:noFill/>
                </a:ln>
                <a:solidFill>
                  <a:prstClr val="black"/>
                </a:solidFill>
                <a:effectLst/>
                <a:uLnTx/>
                <a:uFillTx/>
                <a:latin typeface="Arial"/>
                <a:ea typeface="+mn-ea"/>
                <a:cs typeface="+mn-cs"/>
              </a:rPr>
              <a:t>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de </a:t>
            </a:r>
            <a:r>
              <a:rPr lang="ca-ES" sz="1600" b="1" dirty="0">
                <a:solidFill>
                  <a:prstClr val="black"/>
                </a:solidFill>
                <a:latin typeface="Arial"/>
              </a:rPr>
              <a:t>27.663.421,38</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a:t>
            </a:r>
            <a:r>
              <a:rPr lang="ca-ES" sz="1600" dirty="0">
                <a:solidFill>
                  <a:prstClr val="black"/>
                </a:solidFill>
                <a:latin typeface="Arial"/>
              </a:rPr>
              <a:t>22</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a:t>
            </a:r>
            <a:r>
              <a:rPr lang="ca-ES" sz="1600" dirty="0">
                <a:solidFill>
                  <a:prstClr val="black"/>
                </a:solidFill>
                <a:latin typeface="Arial"/>
              </a:rPr>
              <a:t>25</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 del volum econòmic adjudicat al llarg d’aquest període.</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socials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aquest període s’han adjudicat</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lang="ca-ES" sz="1600" b="1" dirty="0">
                <a:solidFill>
                  <a:prstClr val="black"/>
                </a:solidFill>
                <a:latin typeface="Arial"/>
              </a:rPr>
              <a:t>461</a:t>
            </a:r>
            <a:r>
              <a:rPr kumimoji="0" lang="ca-ES" sz="1600" b="1" i="0" u="none" strike="noStrike" kern="1200" cap="none" spc="0" normalizeH="0" baseline="0" noProof="0" dirty="0">
                <a:ln>
                  <a:noFill/>
                </a:ln>
                <a:solidFill>
                  <a:prstClr val="black"/>
                </a:solidFill>
                <a:effectLst/>
                <a:uLnTx/>
                <a:uFillTx/>
                <a:latin typeface="Arial"/>
                <a:ea typeface="+mn-ea"/>
                <a:cs typeface="+mn-cs"/>
              </a:rPr>
              <a:t>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amb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92.612.205,05€</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a:t>
            </a:r>
            <a:r>
              <a:rPr lang="ca-ES" sz="1600" dirty="0">
                <a:solidFill>
                  <a:prstClr val="black"/>
                </a:solidFill>
                <a:latin typeface="Arial"/>
              </a:rPr>
              <a:t>78</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85% del total del volum econòmic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a:t>
            </a:r>
            <a:r>
              <a:rPr lang="ca-ES" sz="1600" b="1" dirty="0">
                <a:solidFill>
                  <a:srgbClr val="C00000"/>
                </a:solidFill>
                <a:latin typeface="Arial"/>
              </a:rPr>
              <a:t>ÒRROGUES</a:t>
            </a:r>
          </a:p>
          <a:p>
            <a:pPr marR="0" lvl="0" algn="just" defTabSz="914400" rtl="0" eaLnBrk="1" fontAlgn="auto" latinLnBrk="0" hangingPunct="1">
              <a:lnSpc>
                <a:spcPct val="100000"/>
              </a:lnSpc>
              <a:spcBef>
                <a:spcPts val="0"/>
              </a:spcBef>
              <a:spcAft>
                <a:spcPts val="0"/>
              </a:spcAft>
              <a:buClrTx/>
              <a:buSzTx/>
              <a:tabLst/>
              <a:defRPr/>
            </a:pPr>
            <a:r>
              <a:rPr lang="ca-ES" sz="1600" b="1" dirty="0">
                <a:solidFill>
                  <a:srgbClr val="C00000"/>
                </a:solidFill>
                <a:latin typeface="Arial"/>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r>
              <a:rPr lang="ca-ES" sz="1600" b="1" dirty="0">
                <a:solidFill>
                  <a:srgbClr val="C00000"/>
                </a:solidFill>
                <a:latin typeface="Arial"/>
              </a:rPr>
              <a:t> </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2025 s’ha aprovat un total de </a:t>
            </a:r>
            <a:r>
              <a:rPr lang="ca-ES" sz="1600" b="1" dirty="0">
                <a:solidFill>
                  <a:prstClr val="black"/>
                </a:solidFill>
                <a:latin typeface="Arial"/>
              </a:rPr>
              <a:t>215</a:t>
            </a:r>
            <a:r>
              <a:rPr kumimoji="0" lang="ca-ES" sz="1600" b="0" i="0" u="none" strike="noStrike" kern="1200" cap="none" spc="0" normalizeH="0" baseline="0" noProof="0" dirty="0">
                <a:ln>
                  <a:noFill/>
                </a:ln>
                <a:solidFill>
                  <a:prstClr val="black"/>
                </a:solidFill>
                <a:effectLst/>
                <a:uLnTx/>
                <a:uFillTx/>
                <a:latin typeface="Arial"/>
                <a:ea typeface="+mn-ea"/>
                <a:cs typeface="+mn-cs"/>
              </a:rPr>
              <a:t> pròrrogues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39.208.337,56€</a:t>
            </a:r>
            <a:r>
              <a:rPr kumimoji="0" lang="ca-ES" sz="1600" b="0" i="0" u="none" strike="noStrike" kern="1200" cap="none" spc="0" normalizeH="0" baseline="0" noProof="0" dirty="0">
                <a:ln>
                  <a:noFill/>
                </a:ln>
                <a:solidFill>
                  <a:prstClr val="black"/>
                </a:solidFill>
                <a:effectLst/>
                <a:uLnTx/>
                <a:uFillTx/>
                <a:latin typeface="Arial"/>
                <a:ea typeface="+mn-ea"/>
                <a:cs typeface="+mn-cs"/>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39,1% del nombre total de pròrrogues corresponen a l’Àrea de Serveis Generals i Transició Digital.</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el </a:t>
            </a:r>
            <a:r>
              <a:rPr lang="ca-ES" sz="1600" dirty="0">
                <a:solidFill>
                  <a:prstClr val="black"/>
                </a:solidFill>
                <a:latin typeface="Arial"/>
              </a:rPr>
              <a:t>44</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l’</a:t>
            </a:r>
            <a:r>
              <a:rPr lang="ca-ES" sz="1600" dirty="0">
                <a:solidFill>
                  <a:prstClr val="black"/>
                </a:solidFill>
                <a:latin typeface="Arial"/>
              </a:rPr>
              <a:t>ha tramès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nombre, són les pròrrogues de serveis les més habituals</a:t>
            </a:r>
            <a:r>
              <a:rPr lang="ca-ES" sz="1600" dirty="0">
                <a:solidFill>
                  <a:prstClr val="black"/>
                </a:solidFill>
                <a:latin typeface="Arial"/>
              </a:rPr>
              <a:t> (70,7%).</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són els contractes de serveis els que suposen més volum econòmic (80,8%).</a:t>
            </a:r>
          </a:p>
        </p:txBody>
      </p:sp>
      <p:sp>
        <p:nvSpPr>
          <p:cNvPr id="5" name="Contenidor de número de diapositiva 4">
            <a:extLst>
              <a:ext uri="{FF2B5EF4-FFF2-40B4-BE49-F238E27FC236}">
                <a16:creationId xmlns:a16="http://schemas.microsoft.com/office/drawing/2014/main" id="{FC8D7E4C-A91A-433D-B742-207C7E98FB6C}"/>
              </a:ext>
            </a:extLst>
          </p:cNvPr>
          <p:cNvSpPr>
            <a:spLocks noGrp="1"/>
          </p:cNvSpPr>
          <p:nvPr>
            <p:ph type="sldNum" sz="quarter" idx="12"/>
          </p:nvPr>
        </p:nvSpPr>
        <p:spPr>
          <a:xfrm>
            <a:off x="5949537" y="11291925"/>
            <a:ext cx="460725" cy="649111"/>
          </a:xfrm>
        </p:spPr>
        <p:txBody>
          <a:bodyPr/>
          <a:lstStyle/>
          <a:p>
            <a:fld id="{69A02D07-1340-466E-8F89-ABB91E672000}" type="slidenum">
              <a:rPr lang="ca-ES" b="1" smtClean="0">
                <a:solidFill>
                  <a:schemeClr val="tx1"/>
                </a:solidFill>
              </a:rPr>
              <a:t>69</a:t>
            </a:fld>
            <a:endParaRPr lang="ca-ES" b="1">
              <a:solidFill>
                <a:schemeClr val="tx1"/>
              </a:solidFill>
            </a:endParaRPr>
          </a:p>
        </p:txBody>
      </p:sp>
      <p:sp>
        <p:nvSpPr>
          <p:cNvPr id="4" name="QuadreDeText 3">
            <a:extLst>
              <a:ext uri="{FF2B5EF4-FFF2-40B4-BE49-F238E27FC236}">
                <a16:creationId xmlns:a16="http://schemas.microsoft.com/office/drawing/2014/main" id="{AB16C3AB-7687-3399-842B-8F38B2630153}"/>
              </a:ext>
            </a:extLst>
          </p:cNvPr>
          <p:cNvSpPr txBox="1"/>
          <p:nvPr/>
        </p:nvSpPr>
        <p:spPr>
          <a:xfrm>
            <a:off x="362077" y="9346745"/>
            <a:ext cx="6255655" cy="107721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ACORDS MARC</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2025 s’ha</a:t>
            </a:r>
            <a:r>
              <a:rPr lang="ca-ES" sz="1600" dirty="0">
                <a:solidFill>
                  <a:prstClr val="black"/>
                </a:solidFill>
                <a:latin typeface="Arial"/>
              </a:rPr>
              <a:t>n</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adjudicat </a:t>
            </a:r>
            <a:r>
              <a:rPr lang="ca-ES" sz="1600" b="0" dirty="0">
                <a:solidFill>
                  <a:prstClr val="black"/>
                </a:solidFill>
                <a:latin typeface="Arial"/>
              </a:rPr>
              <a:t>11</a:t>
            </a:r>
            <a:r>
              <a:rPr kumimoji="0" lang="ca-ES" sz="1600" b="1" i="0" u="none" strike="noStrike" kern="1200" cap="none" spc="0" normalizeH="0" baseline="0" noProof="0" dirty="0">
                <a:ln>
                  <a:noFill/>
                </a:ln>
                <a:solidFill>
                  <a:prstClr val="black"/>
                </a:solidFill>
                <a:effectLst/>
                <a:uLnTx/>
                <a:uFillTx/>
                <a:latin typeface="Arial"/>
                <a:ea typeface="+mn-ea"/>
                <a:cs typeface="+mn-cs"/>
              </a:rPr>
              <a:t> acords marc </a:t>
            </a:r>
            <a:r>
              <a:rPr kumimoji="0" lang="ca-ES" sz="1600" b="0" i="0" u="none" strike="noStrike" kern="1200" cap="none" spc="0" normalizeH="0" baseline="0" noProof="0" dirty="0">
                <a:ln>
                  <a:noFill/>
                </a:ln>
                <a:solidFill>
                  <a:prstClr val="black"/>
                </a:solidFill>
                <a:effectLst/>
                <a:uLnTx/>
                <a:uFillTx/>
                <a:latin typeface="Arial"/>
                <a:ea typeface="+mn-ea"/>
                <a:cs typeface="+mn-cs"/>
              </a:rPr>
              <a:t>amb pluralitat d’empreses (</a:t>
            </a:r>
            <a:r>
              <a:rPr lang="ca-ES" sz="1600" dirty="0">
                <a:solidFill>
                  <a:prstClr val="black"/>
                </a:solidFill>
                <a:latin typeface="Arial"/>
              </a:rPr>
              <a:t>22 adjudicacions</a:t>
            </a:r>
            <a:r>
              <a:rPr kumimoji="0" lang="ca-ES" sz="1600" b="0" i="0" u="none" strike="noStrike" kern="1200" cap="none" spc="0" normalizeH="0" baseline="0" noProof="0" dirty="0">
                <a:ln>
                  <a:noFill/>
                </a:ln>
                <a:solidFill>
                  <a:prstClr val="black"/>
                </a:solidFill>
                <a:effectLst/>
                <a:uLnTx/>
                <a:uFillTx/>
                <a:latin typeface="Arial"/>
                <a:ea typeface="+mn-ea"/>
                <a:cs typeface="+mn-cs"/>
              </a:rPr>
              <a:t>) 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3.925.443,63€.</a:t>
            </a:r>
          </a:p>
        </p:txBody>
      </p:sp>
    </p:spTree>
    <p:extLst>
      <p:ext uri="{BB962C8B-B14F-4D97-AF65-F5344CB8AC3E}">
        <p14:creationId xmlns:p14="http://schemas.microsoft.com/office/powerpoint/2010/main" val="372151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ADAD5F-6B64-08E5-B2F5-443CCD61FC28}"/>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7</a:t>
            </a:fld>
            <a:endParaRPr lang="ca-ES" b="1">
              <a:solidFill>
                <a:schemeClr val="tx1"/>
              </a:solidFill>
            </a:endParaRPr>
          </a:p>
        </p:txBody>
      </p:sp>
      <p:sp>
        <p:nvSpPr>
          <p:cNvPr id="4" name="QuadreDeText 3">
            <a:extLst>
              <a:ext uri="{FF2B5EF4-FFF2-40B4-BE49-F238E27FC236}">
                <a16:creationId xmlns:a16="http://schemas.microsoft.com/office/drawing/2014/main" id="{3F1BC8C6-842C-B99D-AFDA-90470993CBEE}"/>
              </a:ext>
            </a:extLst>
          </p:cNvPr>
          <p:cNvSpPr txBox="1"/>
          <p:nvPr/>
        </p:nvSpPr>
        <p:spPr>
          <a:xfrm>
            <a:off x="620713" y="653128"/>
            <a:ext cx="5765800"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indicadors són obtinguts, amb periodicitat trimestral, de la informació contractual incorporada a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(aplicació de Seguiment d’Expedients de Contractació) per la Direcció de Serveis de Compra Pública, la Subdirecció d’Edificació, el Gabinet de Premsa i Comunicació i les Àrees d’Infraestructures i Territori, d’Urbanisme, Habitatge i Regeneració Urbana i d’Espais Naturals i Infraestructura Verda.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Pel que fa a les entitats del sector públic que la Direcció de Serveis de Compra Pública no gestiona, la informació s’obté del Perfil de Contractant.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les proporciona la Intervenció General a partir de les dades del SAP.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L’informe s’inicia amb un apartat d’explicació dels criteris per a l’obtenció de les dades objecte d’estudi i, a continuació, analitza, des de diferents punts de vista, les diferents activitats contractuals que conformen tot el conjunt. Al final de l’informe es resumeixen les principals dades i es presenta un annex que recull l’evolució dels indicadors principals en el període 2016-2025 referit a la Corporació (sense incorporar el sector públic)</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0551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4A6B2F1-AC8E-298C-F02C-F1293A1F509E}"/>
              </a:ext>
            </a:extLst>
          </p:cNvPr>
          <p:cNvSpPr>
            <a:spLocks noGrp="1"/>
          </p:cNvSpPr>
          <p:nvPr>
            <p:ph type="sldNum" sz="quarter" idx="12"/>
          </p:nvPr>
        </p:nvSpPr>
        <p:spPr/>
        <p:txBody>
          <a:bodyPr/>
          <a:lstStyle/>
          <a:p>
            <a:fld id="{69A02D07-1340-466E-8F89-ABB91E672000}" type="slidenum">
              <a:rPr lang="ca-ES" smtClean="0"/>
              <a:t>70</a:t>
            </a:fld>
            <a:endParaRPr lang="ca-ES"/>
          </a:p>
        </p:txBody>
      </p:sp>
      <p:sp>
        <p:nvSpPr>
          <p:cNvPr id="4" name="QuadreDeText 3">
            <a:extLst>
              <a:ext uri="{FF2B5EF4-FFF2-40B4-BE49-F238E27FC236}">
                <a16:creationId xmlns:a16="http://schemas.microsoft.com/office/drawing/2014/main" id="{4B6BE61E-66B1-3C19-0781-E1284E69D14F}"/>
              </a:ext>
            </a:extLst>
          </p:cNvPr>
          <p:cNvSpPr txBox="1"/>
          <p:nvPr/>
        </p:nvSpPr>
        <p:spPr>
          <a:xfrm>
            <a:off x="301171" y="898303"/>
            <a:ext cx="6255655" cy="206210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a-ES" sz="1600" b="1" dirty="0">
                <a:solidFill>
                  <a:srgbClr val="C00000"/>
                </a:solidFill>
                <a:latin typeface="Arial"/>
              </a:rPr>
              <a:t>ADJUDICACIONS NEXT GENERATION</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2025 s’han adjudicat </a:t>
            </a:r>
            <a:r>
              <a:rPr kumimoji="0" lang="ca-ES" sz="1600" i="0" u="none" strike="noStrike" kern="1200" cap="none" spc="0" normalizeH="0" baseline="0" noProof="0" dirty="0">
                <a:ln>
                  <a:noFill/>
                </a:ln>
                <a:solidFill>
                  <a:prstClr val="black"/>
                </a:solidFill>
                <a:effectLst/>
                <a:uLnTx/>
                <a:uFillTx/>
                <a:latin typeface="Arial"/>
                <a:ea typeface="+mn-ea"/>
                <a:cs typeface="+mn-cs"/>
              </a:rPr>
              <a:t>10 contractes </a:t>
            </a:r>
            <a:r>
              <a:rPr lang="ca-ES" sz="1600" dirty="0">
                <a:solidFill>
                  <a:prstClr val="black"/>
                </a:solidFill>
                <a:latin typeface="Arial"/>
              </a:rPr>
              <a:t>finançats pel Fons Europeu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1.028.218,31€.</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b="1" dirty="0">
              <a:solidFill>
                <a:prstClr val="black"/>
              </a:solidFill>
              <a:latin typeface="Arial"/>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56% han estat promoguts des de la Subdirecció de Logística.</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i="0" u="none" strike="noStrike" kern="1200" cap="none" spc="0" normalizeH="0" baseline="0" noProof="0" dirty="0">
                <a:ln>
                  <a:noFill/>
                </a:ln>
                <a:solidFill>
                  <a:prstClr val="black"/>
                </a:solidFill>
                <a:effectLst/>
                <a:uLnTx/>
                <a:uFillTx/>
                <a:latin typeface="Arial"/>
                <a:ea typeface="+mn-ea"/>
                <a:cs typeface="+mn-cs"/>
              </a:rPr>
              <a:t>El 56% han estat contractes de subministraments.</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68% han estat adjudicats per procediment obert ordinari.</a:t>
            </a:r>
            <a:endParaRPr kumimoji="0" lang="ca-ES" sz="1600"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a:extLst>
              <a:ext uri="{FF2B5EF4-FFF2-40B4-BE49-F238E27FC236}">
                <a16:creationId xmlns:a16="http://schemas.microsoft.com/office/drawing/2014/main" id="{D39726D9-DDF2-B56B-5A20-AC0B6A67923F}"/>
              </a:ext>
            </a:extLst>
          </p:cNvPr>
          <p:cNvSpPr/>
          <p:nvPr/>
        </p:nvSpPr>
        <p:spPr>
          <a:xfrm>
            <a:off x="301171" y="2882708"/>
            <a:ext cx="6255656" cy="1815882"/>
          </a:xfrm>
          <a:prstGeom prst="rect">
            <a:avLst/>
          </a:prstGeom>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EXPEDIENTS EN EXECUCIÓ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31/12/2025 el nombre d’expedients en execució per part de la Corporació, l’O.R.G.T., l’Institut del Teatre, el Patronat d’Apostes, el Centre de Documentació/Museu Tèxtil, l’Institut de Ciències Polítiques i Socials i el Consorci de Patrimoni de Sitges ha estat de 596 .</a:t>
            </a:r>
          </a:p>
        </p:txBody>
      </p:sp>
    </p:spTree>
    <p:extLst>
      <p:ext uri="{BB962C8B-B14F-4D97-AF65-F5344CB8AC3E}">
        <p14:creationId xmlns:p14="http://schemas.microsoft.com/office/powerpoint/2010/main" val="539796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17240" y="7039435"/>
            <a:ext cx="684076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150" normalizeH="0" baseline="0" noProof="0" dirty="0">
                <a:ln>
                  <a:noFill/>
                </a:ln>
                <a:effectLst/>
                <a:uLnTx/>
                <a:uFillTx/>
                <a:latin typeface="Arial"/>
                <a:ea typeface="+mn-ea"/>
                <a:cs typeface="+mn-cs"/>
              </a:rPr>
              <a:t>EVOLUCIÓ DELS INDICADORS PRINCIPALS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u="none" strike="noStrike" kern="1200" cap="none" spc="0" normalizeH="0" baseline="0" noProof="0" dirty="0">
                <a:ln>
                  <a:noFill/>
                </a:ln>
                <a:solidFill>
                  <a:srgbClr val="0000FF"/>
                </a:solidFill>
                <a:effectLst/>
                <a:uLnTx/>
                <a:uFillTx/>
                <a:latin typeface="Arial"/>
                <a:ea typeface="+mn-ea"/>
                <a:cs typeface="+mn-cs"/>
              </a:rPr>
              <a:t>PERÍODE 2016-2025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u="none" strike="noStrike" kern="1200" cap="none" spc="0" normalizeH="0" baseline="0" noProof="0" dirty="0">
              <a:ln>
                <a:noFill/>
              </a:ln>
              <a:solidFill>
                <a:srgbClr val="0000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i="1" dirty="0" err="1">
                <a:solidFill>
                  <a:srgbClr val="0000FF"/>
                </a:solidFill>
                <a:latin typeface="Arial"/>
              </a:rPr>
              <a:t>Àrees</a:t>
            </a:r>
            <a:r>
              <a:rPr lang="es-ES" sz="2400" b="1" i="1" dirty="0">
                <a:solidFill>
                  <a:srgbClr val="0000FF"/>
                </a:solidFill>
                <a:latin typeface="Arial"/>
              </a:rPr>
              <a:t> de la </a:t>
            </a:r>
            <a:r>
              <a:rPr lang="es-ES" sz="2400" b="1" i="1" dirty="0" err="1">
                <a:solidFill>
                  <a:srgbClr val="0000FF"/>
                </a:solidFill>
                <a:latin typeface="Arial"/>
              </a:rPr>
              <a:t>Corporació</a:t>
            </a:r>
            <a:r>
              <a:rPr lang="es-ES" sz="2400" b="1" i="1" dirty="0">
                <a:solidFill>
                  <a:srgbClr val="0000FF"/>
                </a:solidFill>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i="1" dirty="0">
                <a:solidFill>
                  <a:srgbClr val="0000FF"/>
                </a:solidFill>
                <a:latin typeface="Arial"/>
              </a:rPr>
              <a:t>(no </a:t>
            </a:r>
            <a:r>
              <a:rPr lang="es-ES" b="1" i="1" dirty="0" err="1">
                <a:solidFill>
                  <a:srgbClr val="0000FF"/>
                </a:solidFill>
                <a:latin typeface="Arial"/>
              </a:rPr>
              <a:t>inclou</a:t>
            </a:r>
            <a:r>
              <a:rPr lang="es-ES" b="1" i="1" dirty="0">
                <a:solidFill>
                  <a:srgbClr val="0000FF"/>
                </a:solidFill>
                <a:latin typeface="Arial"/>
              </a:rPr>
              <a:t> el Sector </a:t>
            </a:r>
            <a:r>
              <a:rPr lang="es-ES" b="1" i="1" dirty="0" err="1">
                <a:solidFill>
                  <a:srgbClr val="0000FF"/>
                </a:solidFill>
                <a:latin typeface="Arial"/>
              </a:rPr>
              <a:t>Públic</a:t>
            </a:r>
            <a:r>
              <a:rPr lang="es-ES" b="1" i="1" dirty="0">
                <a:solidFill>
                  <a:srgbClr val="0000FF"/>
                </a:solidFill>
                <a:latin typeface="Arial"/>
              </a:rPr>
              <a:t>)</a:t>
            </a:r>
            <a:endParaRPr kumimoji="0" lang="es-ES" b="1" i="1" u="none" strike="noStrike" kern="1200" cap="none" spc="0" normalizeH="0" baseline="0" noProof="0" dirty="0">
              <a:ln>
                <a:noFill/>
              </a:ln>
              <a:solidFill>
                <a:srgbClr val="0000FF"/>
              </a:solidFill>
              <a:effectLst/>
              <a:uLnTx/>
              <a:uFillTx/>
              <a:latin typeface="Arial"/>
              <a:ea typeface="+mn-ea"/>
              <a:cs typeface="+mn-cs"/>
            </a:endParaRPr>
          </a:p>
        </p:txBody>
      </p:sp>
      <p:pic>
        <p:nvPicPr>
          <p:cNvPr id="8" name="Imatge 7" descr="Imatge que conté text&#10;&#10;Descripció generada automàticament">
            <a:extLst>
              <a:ext uri="{FF2B5EF4-FFF2-40B4-BE49-F238E27FC236}">
                <a16:creationId xmlns:a16="http://schemas.microsoft.com/office/drawing/2014/main" id="{3499C556-6788-400E-88FB-ABEA092C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16" y="10977249"/>
            <a:ext cx="1114425" cy="1524000"/>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a:cxnSpLocks/>
          </p:cNvCxnSpPr>
          <p:nvPr/>
        </p:nvCxnSpPr>
        <p:spPr>
          <a:xfrm>
            <a:off x="422787" y="9367139"/>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a:cxnSpLocks/>
          </p:cNvCxnSpPr>
          <p:nvPr/>
        </p:nvCxnSpPr>
        <p:spPr>
          <a:xfrm>
            <a:off x="422787" y="6840911"/>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59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id="{6E94C3E5-5D0C-4CEF-BA80-C90F9EE590D4}"/>
              </a:ext>
            </a:extLst>
          </p:cNvPr>
          <p:cNvSpPr txBox="1"/>
          <p:nvPr/>
        </p:nvSpPr>
        <p:spPr>
          <a:xfrm>
            <a:off x="516711" y="6249751"/>
            <a:ext cx="598568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període 2016-2025, s'observa que el </a:t>
            </a:r>
            <a:r>
              <a:rPr kumimoji="0" lang="ca-ES" sz="1600" b="0" i="0" u="sng" strike="noStrike" kern="1200" cap="none" spc="0" normalizeH="0" baseline="0" noProof="0" dirty="0">
                <a:ln>
                  <a:noFill/>
                </a:ln>
                <a:solidFill>
                  <a:prstClr val="black"/>
                </a:solidFill>
                <a:effectLst/>
                <a:uLnTx/>
                <a:uFillTx/>
                <a:latin typeface="Arial"/>
                <a:ea typeface="+mn-ea"/>
                <a:cs typeface="+mn-cs"/>
              </a:rPr>
              <a:t>nombre d’adjudicacions,</a:t>
            </a:r>
            <a:r>
              <a:rPr kumimoji="0" lang="ca-ES" sz="1600" b="0" i="0" u="none" strike="noStrike" kern="1200" cap="none" spc="0" normalizeH="0" baseline="0" noProof="0" dirty="0">
                <a:ln>
                  <a:noFill/>
                </a:ln>
                <a:solidFill>
                  <a:prstClr val="black"/>
                </a:solidFill>
                <a:effectLst/>
                <a:uLnTx/>
                <a:uFillTx/>
                <a:latin typeface="Arial"/>
                <a:ea typeface="+mn-ea"/>
                <a:cs typeface="+mn-cs"/>
              </a:rPr>
              <a:t> des de 2020 a 2025</a:t>
            </a:r>
            <a:r>
              <a:rPr lang="ca-ES" sz="1600" dirty="0">
                <a:solidFill>
                  <a:prstClr val="black"/>
                </a:solidFill>
                <a:latin typeface="Arial"/>
              </a:rPr>
              <a:t>, presenta una</a:t>
            </a:r>
            <a:r>
              <a:rPr kumimoji="0" lang="ca-ES" sz="1600" b="0" i="0" u="none" strike="noStrike" kern="1200" cap="none" spc="0" normalizeH="0" baseline="0" noProof="0" dirty="0">
                <a:ln>
                  <a:noFill/>
                </a:ln>
                <a:solidFill>
                  <a:prstClr val="black"/>
                </a:solidFill>
                <a:effectLst/>
                <a:uLnTx/>
                <a:uFillTx/>
                <a:latin typeface="Arial"/>
                <a:ea typeface="+mn-ea"/>
                <a:cs typeface="+mn-cs"/>
              </a:rPr>
              <a:t> tendència a l’alça. En 2025</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ha hagut un increment del 14,7%</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respecte de 202</a:t>
            </a:r>
            <a:r>
              <a:rPr lang="ca-ES" sz="1600" dirty="0">
                <a:solidFill>
                  <a:prstClr val="black"/>
                </a:solidFill>
                <a:latin typeface="Arial"/>
              </a:rPr>
              <a:t>4, confirmant-se aquesta tendència a alça.</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5 CuadroTexto">
            <a:extLst>
              <a:ext uri="{FF2B5EF4-FFF2-40B4-BE49-F238E27FC236}">
                <a16:creationId xmlns:a16="http://schemas.microsoft.com/office/drawing/2014/main" id="{6413FFD3-9676-4128-9F0B-F58407EA912A}"/>
              </a:ext>
            </a:extLst>
          </p:cNvPr>
          <p:cNvSpPr txBox="1"/>
          <p:nvPr/>
        </p:nvSpPr>
        <p:spPr>
          <a:xfrm>
            <a:off x="578230" y="9484299"/>
            <a:ext cx="586957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als </a:t>
            </a:r>
            <a:r>
              <a:rPr kumimoji="0" lang="ca-ES" sz="1600" b="0" i="0" u="sng" strike="noStrike" kern="1200" cap="none" spc="0" normalizeH="0" baseline="0" noProof="0" dirty="0">
                <a:ln>
                  <a:noFill/>
                </a:ln>
                <a:solidFill>
                  <a:prstClr val="black"/>
                </a:solidFill>
                <a:effectLst/>
                <a:uLnTx/>
                <a:uFillTx/>
                <a:latin typeface="Arial"/>
                <a:ea typeface="+mn-ea"/>
                <a:cs typeface="+mn-cs"/>
              </a:rPr>
              <a:t>imports adjudicats</a:t>
            </a:r>
            <a:r>
              <a:rPr kumimoji="0" lang="ca-ES" sz="1600" b="0" i="0" u="none" strike="noStrike" kern="1200" cap="none" spc="0" normalizeH="0" baseline="0" noProof="0" dirty="0">
                <a:ln>
                  <a:noFill/>
                </a:ln>
                <a:solidFill>
                  <a:prstClr val="black"/>
                </a:solidFill>
                <a:effectLst/>
                <a:uLnTx/>
                <a:uFillTx/>
                <a:latin typeface="Arial"/>
                <a:ea typeface="+mn-ea"/>
                <a:cs typeface="+mn-cs"/>
              </a:rPr>
              <a:t>, des de 2020 la tendència </a:t>
            </a:r>
            <a:r>
              <a:rPr lang="ca-ES" sz="1600" dirty="0">
                <a:solidFill>
                  <a:prstClr val="black"/>
                </a:solidFill>
                <a:latin typeface="Arial"/>
              </a:rPr>
              <a:t>és a l'alça, però amb puntes els anys 2021 (contracte del servei local de teleassistència) i 2023 (contracte de subministrament d’energia elèctrica). E</a:t>
            </a:r>
            <a:r>
              <a:rPr kumimoji="0" lang="ca-ES" sz="1600" b="0" i="0" u="none" strike="noStrike" kern="1200" cap="none" spc="0" normalizeH="0" baseline="0" noProof="0" dirty="0">
                <a:ln>
                  <a:noFill/>
                </a:ln>
                <a:solidFill>
                  <a:prstClr val="black"/>
                </a:solidFill>
                <a:effectLst/>
                <a:uLnTx/>
                <a:uFillTx/>
                <a:latin typeface="Arial"/>
                <a:ea typeface="+mn-ea"/>
                <a:cs typeface="+mn-cs"/>
              </a:rPr>
              <a:t>n 2025 l’import adjudicat ha experimentat un increment del 21% respecte de 2024. En 2025 s’ha contractat les llicències </a:t>
            </a:r>
            <a:r>
              <a:rPr lang="ca-ES" sz="1600" dirty="0">
                <a:solidFill>
                  <a:prstClr val="black"/>
                </a:solidFill>
                <a:latin typeface="Arial"/>
              </a:rPr>
              <a:t>M</a:t>
            </a:r>
            <a:r>
              <a:rPr kumimoji="0" lang="ca-ES" sz="1600" b="0" i="0" u="none" strike="noStrike" kern="1200" cap="none" spc="0" normalizeH="0" baseline="0" noProof="0" dirty="0" err="1">
                <a:ln>
                  <a:noFill/>
                </a:ln>
                <a:solidFill>
                  <a:prstClr val="black"/>
                </a:solidFill>
                <a:effectLst/>
                <a:uLnTx/>
                <a:uFillTx/>
                <a:latin typeface="Arial"/>
                <a:ea typeface="+mn-ea"/>
                <a:cs typeface="+mn-cs"/>
              </a:rPr>
              <a:t>icrosoft</a:t>
            </a:r>
            <a:r>
              <a:rPr kumimoji="0" lang="ca-ES" sz="1600" b="0" i="0" u="none" strike="noStrike" kern="1200" cap="none" spc="0" normalizeH="0" baseline="0" noProof="0" dirty="0">
                <a:ln>
                  <a:noFill/>
                </a:ln>
                <a:solidFill>
                  <a:prstClr val="black"/>
                </a:solidFill>
                <a:effectLst/>
                <a:uLnTx/>
                <a:uFillTx/>
                <a:latin typeface="Arial"/>
                <a:ea typeface="+mn-ea"/>
                <a:cs typeface="+mn-cs"/>
              </a:rPr>
              <a:t> i el servei de notificació administrativa.</a:t>
            </a:r>
          </a:p>
        </p:txBody>
      </p:sp>
      <p:sp>
        <p:nvSpPr>
          <p:cNvPr id="7" name="QuadreDeText 6">
            <a:extLst>
              <a:ext uri="{FF2B5EF4-FFF2-40B4-BE49-F238E27FC236}">
                <a16:creationId xmlns:a16="http://schemas.microsoft.com/office/drawing/2014/main" id="{A60A6652-47FB-4FF0-9D2B-E89CF0619239}"/>
              </a:ext>
            </a:extLst>
          </p:cNvPr>
          <p:cNvSpPr txBox="1"/>
          <p:nvPr/>
        </p:nvSpPr>
        <p:spPr>
          <a:xfrm>
            <a:off x="574769" y="378156"/>
            <a:ext cx="49493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NOMBRE I IMPORT</a:t>
            </a:r>
          </a:p>
        </p:txBody>
      </p:sp>
      <p:sp>
        <p:nvSpPr>
          <p:cNvPr id="8" name="Contenidor de número de diapositiva 7">
            <a:extLst>
              <a:ext uri="{FF2B5EF4-FFF2-40B4-BE49-F238E27FC236}">
                <a16:creationId xmlns:a16="http://schemas.microsoft.com/office/drawing/2014/main" id="{F0876C93-01CD-4139-A386-549EBCBA87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QuadreDeText 10">
            <a:extLst>
              <a:ext uri="{FF2B5EF4-FFF2-40B4-BE49-F238E27FC236}">
                <a16:creationId xmlns:a16="http://schemas.microsoft.com/office/drawing/2014/main" id="{981FA2F8-9323-961A-8C8A-3E644021282E}"/>
              </a:ext>
            </a:extLst>
          </p:cNvPr>
          <p:cNvSpPr txBox="1"/>
          <p:nvPr/>
        </p:nvSpPr>
        <p:spPr>
          <a:xfrm>
            <a:off x="1630383" y="3099743"/>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Imatge 2">
            <a:extLst>
              <a:ext uri="{FF2B5EF4-FFF2-40B4-BE49-F238E27FC236}">
                <a16:creationId xmlns:a16="http://schemas.microsoft.com/office/drawing/2014/main" id="{15124EB1-1937-BD1B-37EF-6F51EE465CCA}"/>
              </a:ext>
            </a:extLst>
          </p:cNvPr>
          <p:cNvPicPr>
            <a:picLocks noChangeAspect="1"/>
          </p:cNvPicPr>
          <p:nvPr/>
        </p:nvPicPr>
        <p:blipFill>
          <a:blip r:embed="rId2"/>
          <a:stretch>
            <a:fillRect/>
          </a:stretch>
        </p:blipFill>
        <p:spPr>
          <a:xfrm>
            <a:off x="1736724" y="925921"/>
            <a:ext cx="3384550" cy="2235200"/>
          </a:xfrm>
          <a:prstGeom prst="rect">
            <a:avLst/>
          </a:prstGeom>
        </p:spPr>
      </p:pic>
      <p:pic>
        <p:nvPicPr>
          <p:cNvPr id="95" name="Imatge 94">
            <a:extLst>
              <a:ext uri="{FF2B5EF4-FFF2-40B4-BE49-F238E27FC236}">
                <a16:creationId xmlns:a16="http://schemas.microsoft.com/office/drawing/2014/main" id="{3897A6BC-66CD-1B27-A4C9-E7D1540EA342}"/>
              </a:ext>
            </a:extLst>
          </p:cNvPr>
          <p:cNvPicPr>
            <a:picLocks noChangeAspect="1"/>
          </p:cNvPicPr>
          <p:nvPr/>
        </p:nvPicPr>
        <p:blipFill>
          <a:blip r:embed="rId3"/>
          <a:stretch>
            <a:fillRect/>
          </a:stretch>
        </p:blipFill>
        <p:spPr>
          <a:xfrm>
            <a:off x="459700" y="7453835"/>
            <a:ext cx="6009602" cy="1757987"/>
          </a:xfrm>
          <a:prstGeom prst="rect">
            <a:avLst/>
          </a:prstGeom>
        </p:spPr>
      </p:pic>
      <p:pic>
        <p:nvPicPr>
          <p:cNvPr id="96" name="Imatge 95">
            <a:extLst>
              <a:ext uri="{FF2B5EF4-FFF2-40B4-BE49-F238E27FC236}">
                <a16:creationId xmlns:a16="http://schemas.microsoft.com/office/drawing/2014/main" id="{20FA3AB8-9C6D-AE55-FEDE-031F2CEB20A3}"/>
              </a:ext>
            </a:extLst>
          </p:cNvPr>
          <p:cNvPicPr>
            <a:picLocks noChangeAspect="1"/>
          </p:cNvPicPr>
          <p:nvPr/>
        </p:nvPicPr>
        <p:blipFill>
          <a:blip r:embed="rId4"/>
          <a:stretch>
            <a:fillRect/>
          </a:stretch>
        </p:blipFill>
        <p:spPr>
          <a:xfrm>
            <a:off x="492796" y="3646963"/>
            <a:ext cx="6009602" cy="2323713"/>
          </a:xfrm>
          <a:prstGeom prst="rect">
            <a:avLst/>
          </a:prstGeom>
        </p:spPr>
      </p:pic>
    </p:spTree>
    <p:extLst>
      <p:ext uri="{BB962C8B-B14F-4D97-AF65-F5344CB8AC3E}">
        <p14:creationId xmlns:p14="http://schemas.microsoft.com/office/powerpoint/2010/main" val="3093147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474A8D3-E54B-469C-86BE-88A5D197EBB0}"/>
              </a:ext>
            </a:extLst>
          </p:cNvPr>
          <p:cNvSpPr txBox="1">
            <a:spLocks/>
          </p:cNvSpPr>
          <p:nvPr/>
        </p:nvSpPr>
        <p:spPr>
          <a:xfrm>
            <a:off x="183468" y="566250"/>
            <a:ext cx="6491064" cy="3693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NOMBRE</a:t>
            </a:r>
          </a:p>
        </p:txBody>
      </p:sp>
      <p:sp>
        <p:nvSpPr>
          <p:cNvPr id="7" name="7 CuadroTexto">
            <a:extLst>
              <a:ext uri="{FF2B5EF4-FFF2-40B4-BE49-F238E27FC236}">
                <a16:creationId xmlns:a16="http://schemas.microsoft.com/office/drawing/2014/main" id="{7654CE9D-4FD0-4FC8-AF7F-F6DA932C582B}"/>
              </a:ext>
            </a:extLst>
          </p:cNvPr>
          <p:cNvSpPr txBox="1"/>
          <p:nvPr/>
        </p:nvSpPr>
        <p:spPr>
          <a:xfrm>
            <a:off x="330295" y="7667721"/>
            <a:ext cx="6197410"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partir de 2023, es produeix un increment del nombre de  les adjudicacions dels contractes privats (recollits en l’epígraf </a:t>
            </a:r>
            <a:r>
              <a:rPr kumimoji="0" lang="ca-ES" sz="1600" b="0" i="0" u="sng" strike="noStrike" kern="1200" cap="none" spc="0" normalizeH="0" baseline="0" noProof="0" dirty="0">
                <a:ln>
                  <a:noFill/>
                </a:ln>
                <a:solidFill>
                  <a:prstClr val="black"/>
                </a:solidFill>
                <a:effectLst/>
                <a:uLnTx/>
                <a:uFillTx/>
                <a:latin typeface="Arial"/>
                <a:ea typeface="+mn-ea"/>
                <a:cs typeface="+mn-cs"/>
              </a:rPr>
              <a:t>Altres</a:t>
            </a:r>
            <a:r>
              <a:rPr kumimoji="0" lang="ca-ES" sz="1600" b="0" i="0" u="none" strike="noStrike" kern="1200" cap="none" spc="0" normalizeH="0" baseline="0" noProof="0" dirty="0">
                <a:ln>
                  <a:noFill/>
                </a:ln>
                <a:solidFill>
                  <a:prstClr val="black"/>
                </a:solidFill>
                <a:effectLst/>
                <a:uLnTx/>
                <a:uFillTx/>
                <a:latin typeface="Arial"/>
                <a:ea typeface="+mn-ea"/>
                <a:cs typeface="+mn-cs"/>
              </a:rPr>
              <a:t>) a l’incorporar les subscripcions a revistes.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Pel que fa al nombre de </a:t>
            </a:r>
            <a:r>
              <a:rPr lang="ca-ES" sz="1600" u="sng" dirty="0">
                <a:solidFill>
                  <a:prstClr val="black"/>
                </a:solidFill>
                <a:latin typeface="Arial"/>
              </a:rPr>
              <a:t>contractes d’obres</a:t>
            </a:r>
            <a:r>
              <a:rPr lang="ca-ES" sz="1600" dirty="0">
                <a:solidFill>
                  <a:prstClr val="black"/>
                </a:solidFill>
                <a:latin typeface="Arial"/>
              </a:rPr>
              <a:t>, en aquests </a:t>
            </a:r>
            <a:r>
              <a:rPr kumimoji="0" lang="ca-ES" sz="1600" b="0" i="0" u="none" strike="noStrike" kern="1200" cap="none" spc="0" normalizeH="0" baseline="0" noProof="0" dirty="0">
                <a:ln>
                  <a:noFill/>
                </a:ln>
                <a:solidFill>
                  <a:prstClr val="black"/>
                </a:solidFill>
                <a:effectLst/>
                <a:uLnTx/>
                <a:uFillTx/>
                <a:latin typeface="Arial"/>
                <a:ea typeface="+mn-ea"/>
                <a:cs typeface="+mn-cs"/>
              </a:rPr>
              <a:t>darrers tres anys, s’ha mantingut estable.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La tendència en els </a:t>
            </a:r>
            <a:r>
              <a:rPr kumimoji="0" lang="ca-ES" sz="1600" b="0" i="0" u="sng" strike="noStrike" kern="1200" cap="none" spc="0" normalizeH="0" baseline="0" noProof="0" dirty="0">
                <a:ln>
                  <a:noFill/>
                </a:ln>
                <a:solidFill>
                  <a:prstClr val="black"/>
                </a:solidFill>
                <a:effectLst/>
                <a:uLnTx/>
                <a:uFillTx/>
                <a:latin typeface="Arial"/>
                <a:ea typeface="+mn-ea"/>
                <a:cs typeface="+mn-cs"/>
              </a:rPr>
              <a:t>contractes de serveis</a:t>
            </a:r>
            <a:r>
              <a:rPr kumimoji="0" lang="ca-ES" sz="1600" b="0" i="0" u="none" strike="noStrike" kern="1200" cap="none" spc="0" normalizeH="0" baseline="0" noProof="0" dirty="0">
                <a:ln>
                  <a:noFill/>
                </a:ln>
                <a:solidFill>
                  <a:prstClr val="black"/>
                </a:solidFill>
                <a:effectLst/>
                <a:uLnTx/>
                <a:uFillTx/>
                <a:latin typeface="Arial"/>
                <a:ea typeface="+mn-ea"/>
                <a:cs typeface="+mn-cs"/>
              </a:rPr>
              <a:t>, des de 2020, és a l’alça. Destaca el fort increment (39%) respecte de 2024.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Pel que fa als </a:t>
            </a:r>
            <a:r>
              <a:rPr lang="ca-ES" sz="1600" u="sng" dirty="0">
                <a:solidFill>
                  <a:prstClr val="black"/>
                </a:solidFill>
                <a:latin typeface="Arial"/>
              </a:rPr>
              <a:t>contractes de subministraments </a:t>
            </a:r>
            <a:r>
              <a:rPr lang="ca-ES" sz="1600" dirty="0">
                <a:solidFill>
                  <a:prstClr val="black"/>
                </a:solidFill>
                <a:latin typeface="Arial"/>
              </a:rPr>
              <a:t>des de 2023, on van experimentar un increment respecte dels anys anteriors, es mantenen estables. </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idor de número de diapositiva 7">
            <a:extLst>
              <a:ext uri="{FF2B5EF4-FFF2-40B4-BE49-F238E27FC236}">
                <a16:creationId xmlns:a16="http://schemas.microsoft.com/office/drawing/2014/main" id="{573E01F8-1384-43A6-8BE3-FF4FB4FA59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QuadreDeText 8">
            <a:extLst>
              <a:ext uri="{FF2B5EF4-FFF2-40B4-BE49-F238E27FC236}">
                <a16:creationId xmlns:a16="http://schemas.microsoft.com/office/drawing/2014/main" id="{B7A589DC-6C62-C0A0-97E8-0EC4F7419C55}"/>
              </a:ext>
            </a:extLst>
          </p:cNvPr>
          <p:cNvSpPr txBox="1"/>
          <p:nvPr/>
        </p:nvSpPr>
        <p:spPr>
          <a:xfrm>
            <a:off x="666615" y="3335287"/>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Imatge 3">
            <a:extLst>
              <a:ext uri="{FF2B5EF4-FFF2-40B4-BE49-F238E27FC236}">
                <a16:creationId xmlns:a16="http://schemas.microsoft.com/office/drawing/2014/main" id="{0473B83F-E30E-C4E1-D4BB-B8B818D44D5C}"/>
              </a:ext>
            </a:extLst>
          </p:cNvPr>
          <p:cNvPicPr>
            <a:picLocks noChangeAspect="1"/>
          </p:cNvPicPr>
          <p:nvPr/>
        </p:nvPicPr>
        <p:blipFill>
          <a:blip r:embed="rId2"/>
          <a:stretch>
            <a:fillRect/>
          </a:stretch>
        </p:blipFill>
        <p:spPr>
          <a:xfrm>
            <a:off x="666615" y="1121614"/>
            <a:ext cx="5889114" cy="2285613"/>
          </a:xfrm>
          <a:prstGeom prst="rect">
            <a:avLst/>
          </a:prstGeom>
        </p:spPr>
      </p:pic>
      <p:pic>
        <p:nvPicPr>
          <p:cNvPr id="5" name="Imatge 4">
            <a:extLst>
              <a:ext uri="{FF2B5EF4-FFF2-40B4-BE49-F238E27FC236}">
                <a16:creationId xmlns:a16="http://schemas.microsoft.com/office/drawing/2014/main" id="{21717560-0543-CF83-2F5D-B06782440F95}"/>
              </a:ext>
            </a:extLst>
          </p:cNvPr>
          <p:cNvPicPr>
            <a:picLocks noChangeAspect="1"/>
          </p:cNvPicPr>
          <p:nvPr/>
        </p:nvPicPr>
        <p:blipFill>
          <a:blip r:embed="rId3"/>
          <a:stretch>
            <a:fillRect/>
          </a:stretch>
        </p:blipFill>
        <p:spPr>
          <a:xfrm>
            <a:off x="547812" y="4002012"/>
            <a:ext cx="6126720" cy="3360306"/>
          </a:xfrm>
          <a:prstGeom prst="rect">
            <a:avLst/>
          </a:prstGeom>
        </p:spPr>
      </p:pic>
    </p:spTree>
    <p:extLst>
      <p:ext uri="{BB962C8B-B14F-4D97-AF65-F5344CB8AC3E}">
        <p14:creationId xmlns:p14="http://schemas.microsoft.com/office/powerpoint/2010/main" val="1773954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DAC68C38-2F9B-45A9-99A6-DF455E551E6B}"/>
              </a:ext>
            </a:extLst>
          </p:cNvPr>
          <p:cNvSpPr txBox="1">
            <a:spLocks/>
          </p:cNvSpPr>
          <p:nvPr/>
        </p:nvSpPr>
        <p:spPr>
          <a:xfrm>
            <a:off x="289396" y="534767"/>
            <a:ext cx="6279205" cy="4961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IMPORT</a:t>
            </a:r>
          </a:p>
        </p:txBody>
      </p:sp>
      <p:sp>
        <p:nvSpPr>
          <p:cNvPr id="5" name="7 CuadroTexto">
            <a:extLst>
              <a:ext uri="{FF2B5EF4-FFF2-40B4-BE49-F238E27FC236}">
                <a16:creationId xmlns:a16="http://schemas.microsoft.com/office/drawing/2014/main" id="{3A9E7D32-C6D9-4DC4-B011-AF72C6FAD0D6}"/>
              </a:ext>
            </a:extLst>
          </p:cNvPr>
          <p:cNvSpPr txBox="1"/>
          <p:nvPr/>
        </p:nvSpPr>
        <p:spPr>
          <a:xfrm>
            <a:off x="471480" y="7117510"/>
            <a:ext cx="6005517"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Destaca en 2021 un fort increment en l’import corresponent als contractes de serveis, atès que incorpora</a:t>
            </a:r>
            <a:r>
              <a:rPr kumimoji="0" lang="ca-ES" sz="14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el contracte de serveis de teleassistència (60,4M 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2025, els imports adjudicats en contractes </a:t>
            </a:r>
            <a:r>
              <a:rPr lang="ca-ES" sz="1600" dirty="0">
                <a:solidFill>
                  <a:prstClr val="black"/>
                </a:solidFill>
                <a:latin typeface="Arial"/>
              </a:rPr>
              <a:t>de serveis i subministraments experimenten forts increments respecte de 2024. En el cas dels serveis l’increment és del 110% i en el dels subministraments del 91%. L’import adjudicat en obres suposa un decrement del 3,4% i en </a:t>
            </a: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a:t>
            </a:r>
            <a:r>
              <a:rPr lang="ca-ES" sz="1600" dirty="0">
                <a:solidFill>
                  <a:prstClr val="black"/>
                </a:solidFill>
                <a:latin typeface="Arial"/>
              </a:rPr>
              <a:t>“Altres” l’import adjudicat recupera els nivells dels anys anteriors a 2024, any on es va experimentar un fort increment a l’incloure el contracte privat corresponent </a:t>
            </a:r>
            <a:r>
              <a:rPr kumimoji="0" lang="ca-ES" sz="1600" b="0" i="0" u="none" strike="noStrike" kern="1200" cap="none" spc="0" normalizeH="0" baseline="0" noProof="0" dirty="0">
                <a:ln>
                  <a:noFill/>
                </a:ln>
                <a:solidFill>
                  <a:prstClr val="black"/>
                </a:solidFill>
                <a:effectLst/>
                <a:uLnTx/>
                <a:uFillTx/>
                <a:latin typeface="Arial"/>
                <a:ea typeface="+mn-ea"/>
                <a:cs typeface="+mn-cs"/>
              </a:rPr>
              <a:t>a l’arrendament d’espais per ubicar diversos serveis de la Diputació de Barcelona amb un import d’adjudicació de 15,9M.</a:t>
            </a:r>
          </a:p>
        </p:txBody>
      </p:sp>
      <p:sp>
        <p:nvSpPr>
          <p:cNvPr id="6" name="Contenidor de número de diapositiva 5">
            <a:extLst>
              <a:ext uri="{FF2B5EF4-FFF2-40B4-BE49-F238E27FC236}">
                <a16:creationId xmlns:a16="http://schemas.microsoft.com/office/drawing/2014/main" id="{69AADB33-837F-4DBF-9EF1-CF5F6D469C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917D8426-E052-597F-7238-0583DEB72FD1}"/>
              </a:ext>
            </a:extLst>
          </p:cNvPr>
          <p:cNvSpPr txBox="1"/>
          <p:nvPr/>
        </p:nvSpPr>
        <p:spPr>
          <a:xfrm>
            <a:off x="702226" y="3273120"/>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Imatge 1">
            <a:extLst>
              <a:ext uri="{FF2B5EF4-FFF2-40B4-BE49-F238E27FC236}">
                <a16:creationId xmlns:a16="http://schemas.microsoft.com/office/drawing/2014/main" id="{54FC38D0-665F-D91F-46CB-2D2529CFA49E}"/>
              </a:ext>
            </a:extLst>
          </p:cNvPr>
          <p:cNvPicPr>
            <a:picLocks noChangeAspect="1"/>
          </p:cNvPicPr>
          <p:nvPr/>
        </p:nvPicPr>
        <p:blipFill>
          <a:blip r:embed="rId2"/>
          <a:stretch>
            <a:fillRect/>
          </a:stretch>
        </p:blipFill>
        <p:spPr>
          <a:xfrm>
            <a:off x="702226" y="1133104"/>
            <a:ext cx="5873750" cy="2222500"/>
          </a:xfrm>
          <a:prstGeom prst="rect">
            <a:avLst/>
          </a:prstGeom>
        </p:spPr>
      </p:pic>
      <p:pic>
        <p:nvPicPr>
          <p:cNvPr id="8" name="Imatge 7">
            <a:extLst>
              <a:ext uri="{FF2B5EF4-FFF2-40B4-BE49-F238E27FC236}">
                <a16:creationId xmlns:a16="http://schemas.microsoft.com/office/drawing/2014/main" id="{816D3B55-C8C7-7A54-5C58-4832E25ABD3A}"/>
              </a:ext>
            </a:extLst>
          </p:cNvPr>
          <p:cNvPicPr>
            <a:picLocks noChangeAspect="1"/>
          </p:cNvPicPr>
          <p:nvPr/>
        </p:nvPicPr>
        <p:blipFill>
          <a:blip r:embed="rId3"/>
          <a:stretch>
            <a:fillRect/>
          </a:stretch>
        </p:blipFill>
        <p:spPr>
          <a:xfrm>
            <a:off x="210521" y="4028089"/>
            <a:ext cx="6466175" cy="2878189"/>
          </a:xfrm>
          <a:prstGeom prst="rect">
            <a:avLst/>
          </a:prstGeom>
        </p:spPr>
      </p:pic>
    </p:spTree>
    <p:extLst>
      <p:ext uri="{BB962C8B-B14F-4D97-AF65-F5344CB8AC3E}">
        <p14:creationId xmlns:p14="http://schemas.microsoft.com/office/powerpoint/2010/main" val="1792614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1F36547-227F-4D88-BFC5-806B1F088557}"/>
              </a:ext>
            </a:extLst>
          </p:cNvPr>
          <p:cNvSpPr txBox="1">
            <a:spLocks/>
          </p:cNvSpPr>
          <p:nvPr/>
        </p:nvSpPr>
        <p:spPr>
          <a:xfrm>
            <a:off x="452467" y="451733"/>
            <a:ext cx="7200800" cy="3488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PROCEDIMENT: NOMBRE</a:t>
            </a:r>
          </a:p>
        </p:txBody>
      </p:sp>
      <p:sp>
        <p:nvSpPr>
          <p:cNvPr id="11" name="3 CuadroTexto">
            <a:extLst>
              <a:ext uri="{FF2B5EF4-FFF2-40B4-BE49-F238E27FC236}">
                <a16:creationId xmlns:a16="http://schemas.microsoft.com/office/drawing/2014/main" id="{482521BD-53B7-4E1E-A9F0-479B56DE57DC}"/>
              </a:ext>
            </a:extLst>
          </p:cNvPr>
          <p:cNvSpPr txBox="1"/>
          <p:nvPr/>
        </p:nvSpPr>
        <p:spPr>
          <a:xfrm>
            <a:off x="471487" y="6527124"/>
            <a:ext cx="6018992" cy="32932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 nombre d’adjudicacions, s’observa que el nombre d’adjudicacions per procediments sense publicitat augmenta, des de 2022 amb la incorporació de les subscripcions a revistes, al ser aquestes adjudicacions directes. En 2025, el nombre total d’adjudicacions per procediments sense publicitat respecte de 2024 es manté estable.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nombre d’adjudicacions per procediments oberts, des de 2021, experimenta una tendència ascendent després del descens que es va produir en 2020. En 2025, l’increment experimentat respecte de 2024 es del 19,5%. Pel que fa al percentatge del nombre d’adjudicacions per procediment obert sobre el nombre total </a:t>
            </a:r>
            <a:r>
              <a:rPr kumimoji="0" lang="ca-ES" sz="1600" b="0" i="0" u="none" strike="noStrike" kern="1200" cap="none" spc="0" normalizeH="0" baseline="0" noProof="0" dirty="0" err="1">
                <a:ln>
                  <a:noFill/>
                </a:ln>
                <a:solidFill>
                  <a:prstClr val="black"/>
                </a:solidFill>
                <a:effectLst/>
                <a:uLnTx/>
                <a:uFillTx/>
                <a:latin typeface="Arial"/>
                <a:ea typeface="+mn-ea"/>
                <a:cs typeface="+mn-cs"/>
              </a:rPr>
              <a:t>adjudi</a:t>
            </a:r>
            <a:r>
              <a:rPr lang="ca-ES" sz="1600" dirty="0">
                <a:solidFill>
                  <a:prstClr val="black"/>
                </a:solidFill>
                <a:latin typeface="Arial"/>
              </a:rPr>
              <a:t>cat, en 2025 es manté la tendència a l’alça iniciada en 2023.</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ontenidor de número de diapositiva 15">
            <a:extLst>
              <a:ext uri="{FF2B5EF4-FFF2-40B4-BE49-F238E27FC236}">
                <a16:creationId xmlns:a16="http://schemas.microsoft.com/office/drawing/2014/main" id="{B2836B84-F6A6-4156-98DB-D0CAC0D24B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QuadreDeText 7">
            <a:extLst>
              <a:ext uri="{FF2B5EF4-FFF2-40B4-BE49-F238E27FC236}">
                <a16:creationId xmlns:a16="http://schemas.microsoft.com/office/drawing/2014/main" id="{8A1CF9D6-96D2-4DC7-E043-D79BBB713BAE}"/>
              </a:ext>
            </a:extLst>
          </p:cNvPr>
          <p:cNvSpPr txBox="1"/>
          <p:nvPr/>
        </p:nvSpPr>
        <p:spPr>
          <a:xfrm>
            <a:off x="895378" y="3298022"/>
            <a:ext cx="596262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a:t>
            </a:r>
            <a:r>
              <a:rPr lang="ca-ES" sz="1100" i="1" dirty="0">
                <a:solidFill>
                  <a:srgbClr val="000000"/>
                </a:solidFill>
                <a:latin typeface="Calibri" panose="020F0502020204030204" pitchFamily="34" charset="0"/>
              </a:rPr>
              <a:t>s’ </a:t>
            </a: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incorporen les subscripcions a revistes com adjudicacions directes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45" name="Imatge 244">
            <a:extLst>
              <a:ext uri="{FF2B5EF4-FFF2-40B4-BE49-F238E27FC236}">
                <a16:creationId xmlns:a16="http://schemas.microsoft.com/office/drawing/2014/main" id="{087A8C8B-6098-71B2-E6BB-1509BC2B53B5}"/>
              </a:ext>
            </a:extLst>
          </p:cNvPr>
          <p:cNvPicPr>
            <a:picLocks noChangeAspect="1"/>
          </p:cNvPicPr>
          <p:nvPr/>
        </p:nvPicPr>
        <p:blipFill>
          <a:blip r:embed="rId2"/>
          <a:stretch>
            <a:fillRect/>
          </a:stretch>
        </p:blipFill>
        <p:spPr>
          <a:xfrm>
            <a:off x="953683" y="1003275"/>
            <a:ext cx="4927600" cy="2374900"/>
          </a:xfrm>
          <a:prstGeom prst="rect">
            <a:avLst/>
          </a:prstGeom>
        </p:spPr>
      </p:pic>
      <p:pic>
        <p:nvPicPr>
          <p:cNvPr id="246" name="Imatge 245">
            <a:extLst>
              <a:ext uri="{FF2B5EF4-FFF2-40B4-BE49-F238E27FC236}">
                <a16:creationId xmlns:a16="http://schemas.microsoft.com/office/drawing/2014/main" id="{A13F69F6-1649-13D0-A37A-0F26A4570D58}"/>
              </a:ext>
            </a:extLst>
          </p:cNvPr>
          <p:cNvPicPr>
            <a:picLocks noChangeAspect="1"/>
          </p:cNvPicPr>
          <p:nvPr/>
        </p:nvPicPr>
        <p:blipFill>
          <a:blip r:embed="rId3"/>
          <a:stretch>
            <a:fillRect/>
          </a:stretch>
        </p:blipFill>
        <p:spPr>
          <a:xfrm>
            <a:off x="1107080" y="3378175"/>
            <a:ext cx="4620806" cy="3315213"/>
          </a:xfrm>
          <a:prstGeom prst="rect">
            <a:avLst/>
          </a:prstGeom>
        </p:spPr>
      </p:pic>
      <p:pic>
        <p:nvPicPr>
          <p:cNvPr id="438" name="Imatge 437">
            <a:extLst>
              <a:ext uri="{FF2B5EF4-FFF2-40B4-BE49-F238E27FC236}">
                <a16:creationId xmlns:a16="http://schemas.microsoft.com/office/drawing/2014/main" id="{A4E80857-6DD0-FB68-AE14-FFF719540E46}"/>
              </a:ext>
            </a:extLst>
          </p:cNvPr>
          <p:cNvPicPr>
            <a:picLocks noChangeAspect="1"/>
          </p:cNvPicPr>
          <p:nvPr/>
        </p:nvPicPr>
        <p:blipFill>
          <a:blip r:embed="rId4"/>
          <a:stretch>
            <a:fillRect/>
          </a:stretch>
        </p:blipFill>
        <p:spPr>
          <a:xfrm>
            <a:off x="1432737" y="9928837"/>
            <a:ext cx="4182251" cy="2175968"/>
          </a:xfrm>
          <a:prstGeom prst="rect">
            <a:avLst/>
          </a:prstGeom>
        </p:spPr>
      </p:pic>
    </p:spTree>
    <p:extLst>
      <p:ext uri="{BB962C8B-B14F-4D97-AF65-F5344CB8AC3E}">
        <p14:creationId xmlns:p14="http://schemas.microsoft.com/office/powerpoint/2010/main" val="4275062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111745BA-3739-48D2-9674-32EFB9274355}"/>
              </a:ext>
            </a:extLst>
          </p:cNvPr>
          <p:cNvSpPr txBox="1"/>
          <p:nvPr/>
        </p:nvSpPr>
        <p:spPr>
          <a:xfrm>
            <a:off x="380425" y="5942906"/>
            <a:ext cx="6084916" cy="57554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imports corresponents a les adjudicacions per procediments sense publicitat, després del fort decrement de 2022, en aquests darrers anys els imports adjudicats van fluctuant entre els 6,5 i els 8,6M€.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Respecte dels imports corresponents a les adjudicacions per procediments oberts, els imports adjudicats a partir de 2021 presenten una tendència a l’alça produint-se puntes en anys alterns al dependre de que s’adjudiquin contractes de significant volum econòmic. En 2025 es produeix un augment del 20% respecte de 2024 al haver-se adjudicat el servei d notificació administrativa a la Diputació i a l’ORGT.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percentatges dels imports adjudicats per procediments amb publicitat respecte del total, tal com s’observa en el gràfic, la tendència és lineal, i se situa al voltant del 90%.</a:t>
            </a:r>
          </a:p>
        </p:txBody>
      </p:sp>
      <p:sp>
        <p:nvSpPr>
          <p:cNvPr id="3" name="1 Título">
            <a:extLst>
              <a:ext uri="{FF2B5EF4-FFF2-40B4-BE49-F238E27FC236}">
                <a16:creationId xmlns:a16="http://schemas.microsoft.com/office/drawing/2014/main" id="{F26646A7-2226-4A7E-83E6-B80A590F9AB4}"/>
              </a:ext>
            </a:extLst>
          </p:cNvPr>
          <p:cNvSpPr txBox="1">
            <a:spLocks/>
          </p:cNvSpPr>
          <p:nvPr/>
        </p:nvSpPr>
        <p:spPr>
          <a:xfrm>
            <a:off x="0" y="494130"/>
            <a:ext cx="6531808" cy="46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ADJUDICACIONS PER TIPUS DE PROCEDIMENT: IMPORT</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7" name="Contenidor de número de diapositiva 6">
            <a:extLst>
              <a:ext uri="{FF2B5EF4-FFF2-40B4-BE49-F238E27FC236}">
                <a16:creationId xmlns:a16="http://schemas.microsoft.com/office/drawing/2014/main" id="{B7406E7B-530C-49D4-AE07-99559783EE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matge 3">
            <a:extLst>
              <a:ext uri="{FF2B5EF4-FFF2-40B4-BE49-F238E27FC236}">
                <a16:creationId xmlns:a16="http://schemas.microsoft.com/office/drawing/2014/main" id="{7704AD14-D628-38CD-5019-0F6DD2F01078}"/>
              </a:ext>
            </a:extLst>
          </p:cNvPr>
          <p:cNvPicPr>
            <a:picLocks noChangeAspect="1"/>
          </p:cNvPicPr>
          <p:nvPr/>
        </p:nvPicPr>
        <p:blipFill>
          <a:blip r:embed="rId2"/>
          <a:stretch>
            <a:fillRect/>
          </a:stretch>
        </p:blipFill>
        <p:spPr>
          <a:xfrm>
            <a:off x="946383" y="1012034"/>
            <a:ext cx="4953000" cy="2533650"/>
          </a:xfrm>
          <a:prstGeom prst="rect">
            <a:avLst/>
          </a:prstGeom>
        </p:spPr>
      </p:pic>
      <p:pic>
        <p:nvPicPr>
          <p:cNvPr id="8" name="Imatge 7">
            <a:extLst>
              <a:ext uri="{FF2B5EF4-FFF2-40B4-BE49-F238E27FC236}">
                <a16:creationId xmlns:a16="http://schemas.microsoft.com/office/drawing/2014/main" id="{06E1BB8C-7496-5999-24E5-85646E2E5B1E}"/>
              </a:ext>
            </a:extLst>
          </p:cNvPr>
          <p:cNvPicPr>
            <a:picLocks noChangeAspect="1"/>
          </p:cNvPicPr>
          <p:nvPr/>
        </p:nvPicPr>
        <p:blipFill>
          <a:blip r:embed="rId3"/>
          <a:stretch>
            <a:fillRect/>
          </a:stretch>
        </p:blipFill>
        <p:spPr>
          <a:xfrm>
            <a:off x="166183" y="3545684"/>
            <a:ext cx="6607277" cy="2342793"/>
          </a:xfrm>
          <a:prstGeom prst="rect">
            <a:avLst/>
          </a:prstGeom>
        </p:spPr>
      </p:pic>
      <p:pic>
        <p:nvPicPr>
          <p:cNvPr id="173" name="Imatge 172">
            <a:extLst>
              <a:ext uri="{FF2B5EF4-FFF2-40B4-BE49-F238E27FC236}">
                <a16:creationId xmlns:a16="http://schemas.microsoft.com/office/drawing/2014/main" id="{4D00F06C-7AA7-DB4E-AB99-7152C39FFF52}"/>
              </a:ext>
            </a:extLst>
          </p:cNvPr>
          <p:cNvPicPr>
            <a:picLocks noChangeAspect="1"/>
          </p:cNvPicPr>
          <p:nvPr/>
        </p:nvPicPr>
        <p:blipFill>
          <a:blip r:embed="rId4"/>
          <a:stretch>
            <a:fillRect/>
          </a:stretch>
        </p:blipFill>
        <p:spPr>
          <a:xfrm>
            <a:off x="1650037" y="8755435"/>
            <a:ext cx="3639568" cy="1836106"/>
          </a:xfrm>
          <a:prstGeom prst="rect">
            <a:avLst/>
          </a:prstGeom>
        </p:spPr>
      </p:pic>
    </p:spTree>
    <p:extLst>
      <p:ext uri="{BB962C8B-B14F-4D97-AF65-F5344CB8AC3E}">
        <p14:creationId xmlns:p14="http://schemas.microsoft.com/office/powerpoint/2010/main" val="11724090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D997F8F-62BB-4CE3-BFC0-1E0D74BB2ADF}"/>
              </a:ext>
            </a:extLst>
          </p:cNvPr>
          <p:cNvSpPr txBox="1">
            <a:spLocks/>
          </p:cNvSpPr>
          <p:nvPr/>
        </p:nvSpPr>
        <p:spPr>
          <a:xfrm>
            <a:off x="553846" y="323883"/>
            <a:ext cx="538630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CONTRACTACIÓ MENOR: NOMBRE I IMPORTS</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6" name="3 CuadroTexto">
            <a:extLst>
              <a:ext uri="{FF2B5EF4-FFF2-40B4-BE49-F238E27FC236}">
                <a16:creationId xmlns:a16="http://schemas.microsoft.com/office/drawing/2014/main" id="{DE5C6B28-2916-42C0-A0AE-BB61575EFCCB}"/>
              </a:ext>
            </a:extLst>
          </p:cNvPr>
          <p:cNvSpPr txBox="1"/>
          <p:nvPr/>
        </p:nvSpPr>
        <p:spPr>
          <a:xfrm>
            <a:off x="399025" y="9991910"/>
            <a:ext cx="605994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d’aquests gràfics, s’observa que des de 2020 el nombre de contractes menors mostren una tendència a l’alça.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als imports adjudicats, des de 2016 a 2025 s’ha experimentat un decrement del 22%.</a:t>
            </a:r>
          </a:p>
        </p:txBody>
      </p:sp>
      <p:sp>
        <p:nvSpPr>
          <p:cNvPr id="7" name="Contenidor de número de diapositiva 6">
            <a:extLst>
              <a:ext uri="{FF2B5EF4-FFF2-40B4-BE49-F238E27FC236}">
                <a16:creationId xmlns:a16="http://schemas.microsoft.com/office/drawing/2014/main" id="{780A76C8-15CB-4A6C-A194-46FE7BB1F0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Imatge 7">
            <a:extLst>
              <a:ext uri="{FF2B5EF4-FFF2-40B4-BE49-F238E27FC236}">
                <a16:creationId xmlns:a16="http://schemas.microsoft.com/office/drawing/2014/main" id="{92504106-B313-1311-86F4-686ACE694C59}"/>
              </a:ext>
            </a:extLst>
          </p:cNvPr>
          <p:cNvPicPr>
            <a:picLocks noChangeAspect="1"/>
          </p:cNvPicPr>
          <p:nvPr/>
        </p:nvPicPr>
        <p:blipFill>
          <a:blip r:embed="rId2"/>
          <a:stretch>
            <a:fillRect/>
          </a:stretch>
        </p:blipFill>
        <p:spPr>
          <a:xfrm>
            <a:off x="1790698" y="1080023"/>
            <a:ext cx="3276600" cy="2222500"/>
          </a:xfrm>
          <a:prstGeom prst="rect">
            <a:avLst/>
          </a:prstGeom>
        </p:spPr>
      </p:pic>
      <p:pic>
        <p:nvPicPr>
          <p:cNvPr id="9" name="Imatge 8">
            <a:extLst>
              <a:ext uri="{FF2B5EF4-FFF2-40B4-BE49-F238E27FC236}">
                <a16:creationId xmlns:a16="http://schemas.microsoft.com/office/drawing/2014/main" id="{B9A1CD35-6E85-3FBC-E628-333A27D7F418}"/>
              </a:ext>
            </a:extLst>
          </p:cNvPr>
          <p:cNvPicPr>
            <a:picLocks noChangeAspect="1"/>
          </p:cNvPicPr>
          <p:nvPr/>
        </p:nvPicPr>
        <p:blipFill>
          <a:blip r:embed="rId3"/>
          <a:stretch>
            <a:fillRect/>
          </a:stretch>
        </p:blipFill>
        <p:spPr>
          <a:xfrm>
            <a:off x="768760" y="3606067"/>
            <a:ext cx="4956478" cy="3212870"/>
          </a:xfrm>
          <a:prstGeom prst="rect">
            <a:avLst/>
          </a:prstGeom>
        </p:spPr>
      </p:pic>
      <p:pic>
        <p:nvPicPr>
          <p:cNvPr id="10" name="Imatge 9">
            <a:extLst>
              <a:ext uri="{FF2B5EF4-FFF2-40B4-BE49-F238E27FC236}">
                <a16:creationId xmlns:a16="http://schemas.microsoft.com/office/drawing/2014/main" id="{CEF8A76D-37FC-9D62-6901-EF9A0C73706C}"/>
              </a:ext>
            </a:extLst>
          </p:cNvPr>
          <p:cNvPicPr>
            <a:picLocks noChangeAspect="1"/>
          </p:cNvPicPr>
          <p:nvPr/>
        </p:nvPicPr>
        <p:blipFill>
          <a:blip r:embed="rId4"/>
          <a:stretch>
            <a:fillRect/>
          </a:stretch>
        </p:blipFill>
        <p:spPr>
          <a:xfrm>
            <a:off x="290827" y="7122481"/>
            <a:ext cx="6264511" cy="2420552"/>
          </a:xfrm>
          <a:prstGeom prst="rect">
            <a:avLst/>
          </a:prstGeom>
        </p:spPr>
      </p:pic>
    </p:spTree>
    <p:extLst>
      <p:ext uri="{BB962C8B-B14F-4D97-AF65-F5344CB8AC3E}">
        <p14:creationId xmlns:p14="http://schemas.microsoft.com/office/powerpoint/2010/main" val="2227978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4B93D5C-E2ED-4239-8A6A-D3344AA75DE8}"/>
              </a:ext>
            </a:extLst>
          </p:cNvPr>
          <p:cNvSpPr txBox="1"/>
          <p:nvPr/>
        </p:nvSpPr>
        <p:spPr>
          <a:xfrm>
            <a:off x="424539" y="383324"/>
            <a:ext cx="59108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CONTRACTACIÓ MENOR: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SOBRE EL TOTAL ADJUDICAT</a:t>
            </a:r>
            <a:endParaRPr kumimoji="0" lang="ca-ES" sz="1600" b="0" i="0" u="none" strike="noStrike" kern="1200" cap="none" spc="0" normalizeH="0" baseline="0" noProof="0" dirty="0">
              <a:ln>
                <a:noFill/>
              </a:ln>
              <a:solidFill>
                <a:srgbClr val="0000FF"/>
              </a:solidFill>
              <a:effectLst/>
              <a:uLnTx/>
              <a:uFillTx/>
              <a:latin typeface="Arial"/>
              <a:ea typeface="+mn-ea"/>
              <a:cs typeface="+mn-cs"/>
            </a:endParaRPr>
          </a:p>
        </p:txBody>
      </p:sp>
      <p:sp>
        <p:nvSpPr>
          <p:cNvPr id="6" name="Contenidor de número de diapositiva 5">
            <a:extLst>
              <a:ext uri="{FF2B5EF4-FFF2-40B4-BE49-F238E27FC236}">
                <a16:creationId xmlns:a16="http://schemas.microsoft.com/office/drawing/2014/main" id="{D3083A39-12F5-4BD8-98DC-3620AE0BAD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QuadreDeText 9">
            <a:extLst>
              <a:ext uri="{FF2B5EF4-FFF2-40B4-BE49-F238E27FC236}">
                <a16:creationId xmlns:a16="http://schemas.microsoft.com/office/drawing/2014/main" id="{E00F857C-2AC6-66C8-07E5-548B6A42220C}"/>
              </a:ext>
            </a:extLst>
          </p:cNvPr>
          <p:cNvSpPr txBox="1"/>
          <p:nvPr/>
        </p:nvSpPr>
        <p:spPr>
          <a:xfrm>
            <a:off x="424539" y="9451815"/>
            <a:ext cx="6044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els percentatges de la contractació menor respecte dels totals adjudicats, en el 2025, aquest percentatge es situa en el 19%, 3 </a:t>
            </a:r>
            <a:r>
              <a:rPr lang="ca-ES" sz="1600" dirty="0">
                <a:solidFill>
                  <a:prstClr val="black"/>
                </a:solidFill>
                <a:latin typeface="Arial"/>
              </a:rPr>
              <a:t>punts percentuals per sota de l’obtingut en 2024, ja </a:t>
            </a:r>
            <a:r>
              <a:rPr kumimoji="0" lang="ca-ES" sz="1600" b="0" i="0" u="none" strike="noStrike" kern="1200" cap="none" spc="0" normalizeH="0" baseline="0" noProof="0" dirty="0">
                <a:ln>
                  <a:noFill/>
                </a:ln>
                <a:solidFill>
                  <a:prstClr val="black"/>
                </a:solidFill>
                <a:effectLst/>
                <a:uLnTx/>
                <a:uFillTx/>
                <a:latin typeface="Arial"/>
                <a:ea typeface="+mn-ea"/>
                <a:cs typeface="+mn-cs"/>
              </a:rPr>
              <a:t>que la contractació ordinària de 2025 ha estat </a:t>
            </a:r>
            <a:r>
              <a:rPr lang="ca-ES" sz="1600" dirty="0">
                <a:solidFill>
                  <a:prstClr val="black"/>
                </a:solidFill>
                <a:latin typeface="Arial"/>
              </a:rPr>
              <a:t>superior</a:t>
            </a:r>
            <a:r>
              <a:rPr kumimoji="0" lang="ca-ES" sz="1600" b="0" i="0" u="none" strike="noStrike" kern="1200" cap="none" spc="0" normalizeH="0" baseline="0" noProof="0" dirty="0">
                <a:ln>
                  <a:noFill/>
                </a:ln>
                <a:solidFill>
                  <a:prstClr val="black"/>
                </a:solidFill>
                <a:effectLst/>
                <a:uLnTx/>
                <a:uFillTx/>
                <a:latin typeface="Arial"/>
                <a:ea typeface="+mn-ea"/>
                <a:cs typeface="+mn-cs"/>
              </a:rPr>
              <a:t> a la de 2024. </a:t>
            </a:r>
            <a:r>
              <a:rPr lang="ca-ES" sz="1600" dirty="0">
                <a:solidFill>
                  <a:prstClr val="black"/>
                </a:solidFill>
                <a:latin typeface="Arial"/>
              </a:rPr>
              <a:t>Els percentatges de la contractació menor depenen, doncs, del volum de la contractació ordinària.</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Imatge 2">
            <a:extLst>
              <a:ext uri="{FF2B5EF4-FFF2-40B4-BE49-F238E27FC236}">
                <a16:creationId xmlns:a16="http://schemas.microsoft.com/office/drawing/2014/main" id="{83A3D464-6527-1E9B-935E-8BA8BE37896E}"/>
              </a:ext>
            </a:extLst>
          </p:cNvPr>
          <p:cNvPicPr>
            <a:picLocks noChangeAspect="1"/>
          </p:cNvPicPr>
          <p:nvPr/>
        </p:nvPicPr>
        <p:blipFill>
          <a:blip r:embed="rId2"/>
          <a:stretch>
            <a:fillRect/>
          </a:stretch>
        </p:blipFill>
        <p:spPr>
          <a:xfrm>
            <a:off x="831850" y="1211155"/>
            <a:ext cx="5194300" cy="2222500"/>
          </a:xfrm>
          <a:prstGeom prst="rect">
            <a:avLst/>
          </a:prstGeom>
        </p:spPr>
      </p:pic>
      <p:pic>
        <p:nvPicPr>
          <p:cNvPr id="7" name="Imatge 6">
            <a:extLst>
              <a:ext uri="{FF2B5EF4-FFF2-40B4-BE49-F238E27FC236}">
                <a16:creationId xmlns:a16="http://schemas.microsoft.com/office/drawing/2014/main" id="{A56B12ED-2B5B-872F-312E-B55C64495A7C}"/>
              </a:ext>
            </a:extLst>
          </p:cNvPr>
          <p:cNvPicPr>
            <a:picLocks noChangeAspect="1"/>
          </p:cNvPicPr>
          <p:nvPr/>
        </p:nvPicPr>
        <p:blipFill>
          <a:blip r:embed="rId3"/>
          <a:stretch>
            <a:fillRect/>
          </a:stretch>
        </p:blipFill>
        <p:spPr>
          <a:xfrm>
            <a:off x="1094029" y="3739614"/>
            <a:ext cx="4669941" cy="3097036"/>
          </a:xfrm>
          <a:prstGeom prst="rect">
            <a:avLst/>
          </a:prstGeom>
        </p:spPr>
      </p:pic>
      <p:pic>
        <p:nvPicPr>
          <p:cNvPr id="4" name="Imatge 3">
            <a:extLst>
              <a:ext uri="{FF2B5EF4-FFF2-40B4-BE49-F238E27FC236}">
                <a16:creationId xmlns:a16="http://schemas.microsoft.com/office/drawing/2014/main" id="{26AB6EEF-72ED-A690-C1C2-11FF93D3CDD5}"/>
              </a:ext>
            </a:extLst>
          </p:cNvPr>
          <p:cNvPicPr>
            <a:picLocks noChangeAspect="1"/>
          </p:cNvPicPr>
          <p:nvPr/>
        </p:nvPicPr>
        <p:blipFill>
          <a:blip r:embed="rId4"/>
          <a:stretch>
            <a:fillRect/>
          </a:stretch>
        </p:blipFill>
        <p:spPr>
          <a:xfrm>
            <a:off x="424539" y="7232555"/>
            <a:ext cx="6044538" cy="1830142"/>
          </a:xfrm>
          <a:prstGeom prst="rect">
            <a:avLst/>
          </a:prstGeom>
        </p:spPr>
      </p:pic>
    </p:spTree>
    <p:extLst>
      <p:ext uri="{BB962C8B-B14F-4D97-AF65-F5344CB8AC3E}">
        <p14:creationId xmlns:p14="http://schemas.microsoft.com/office/powerpoint/2010/main" val="1607423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62BAF5A-1D84-4A95-A769-6725BAE4C67B}"/>
              </a:ext>
            </a:extLst>
          </p:cNvPr>
          <p:cNvSpPr txBox="1">
            <a:spLocks/>
          </p:cNvSpPr>
          <p:nvPr/>
        </p:nvSpPr>
        <p:spPr>
          <a:xfrm>
            <a:off x="670552" y="551496"/>
            <a:ext cx="2556780" cy="446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ESTALVI ECONÒMIC</a:t>
            </a:r>
          </a:p>
        </p:txBody>
      </p:sp>
      <p:sp>
        <p:nvSpPr>
          <p:cNvPr id="7" name="3 CuadroTexto">
            <a:extLst>
              <a:ext uri="{FF2B5EF4-FFF2-40B4-BE49-F238E27FC236}">
                <a16:creationId xmlns:a16="http://schemas.microsoft.com/office/drawing/2014/main" id="{2A46FC44-214F-4173-8E31-AEBE36566C66}"/>
              </a:ext>
            </a:extLst>
          </p:cNvPr>
          <p:cNvSpPr txBox="1"/>
          <p:nvPr/>
        </p:nvSpPr>
        <p:spPr>
          <a:xfrm>
            <a:off x="510362" y="7421526"/>
            <a:ext cx="587615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del gràfic anterior, des de 2021 els percentatges d’estalvi econòmic presenten una tendència a l’alça. S’ha de tenir en compte que a partir de 2023 el càlcul de l’estalvi econòmic es fa en base a la part fixa dels imports aprovats i adjudicats. Els anys anteriors han estat calculats en base als imports totals (part fixa i part variable).</a:t>
            </a:r>
          </a:p>
        </p:txBody>
      </p:sp>
      <p:sp>
        <p:nvSpPr>
          <p:cNvPr id="8" name="Contenidor de número de diapositiva 7">
            <a:extLst>
              <a:ext uri="{FF2B5EF4-FFF2-40B4-BE49-F238E27FC236}">
                <a16:creationId xmlns:a16="http://schemas.microsoft.com/office/drawing/2014/main" id="{5340AFDE-156B-4D05-9DF9-0A40A9ADBA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tge 4">
            <a:extLst>
              <a:ext uri="{FF2B5EF4-FFF2-40B4-BE49-F238E27FC236}">
                <a16:creationId xmlns:a16="http://schemas.microsoft.com/office/drawing/2014/main" id="{D94FC017-D792-B688-ECA5-B5D31AFD2D62}"/>
              </a:ext>
            </a:extLst>
          </p:cNvPr>
          <p:cNvPicPr>
            <a:picLocks noChangeAspect="1"/>
          </p:cNvPicPr>
          <p:nvPr/>
        </p:nvPicPr>
        <p:blipFill>
          <a:blip r:embed="rId2"/>
          <a:stretch>
            <a:fillRect/>
          </a:stretch>
        </p:blipFill>
        <p:spPr>
          <a:xfrm>
            <a:off x="708412" y="1399536"/>
            <a:ext cx="5480050" cy="2520950"/>
          </a:xfrm>
          <a:prstGeom prst="rect">
            <a:avLst/>
          </a:prstGeom>
        </p:spPr>
      </p:pic>
      <p:pic>
        <p:nvPicPr>
          <p:cNvPr id="6" name="Imatge 5">
            <a:extLst>
              <a:ext uri="{FF2B5EF4-FFF2-40B4-BE49-F238E27FC236}">
                <a16:creationId xmlns:a16="http://schemas.microsoft.com/office/drawing/2014/main" id="{E406690F-1C3A-9B10-DFA2-D0C30C44CEE1}"/>
              </a:ext>
            </a:extLst>
          </p:cNvPr>
          <p:cNvPicPr>
            <a:picLocks noChangeAspect="1"/>
          </p:cNvPicPr>
          <p:nvPr/>
        </p:nvPicPr>
        <p:blipFill>
          <a:blip r:embed="rId3"/>
          <a:stretch>
            <a:fillRect/>
          </a:stretch>
        </p:blipFill>
        <p:spPr>
          <a:xfrm>
            <a:off x="221942" y="4321827"/>
            <a:ext cx="6471821" cy="2489536"/>
          </a:xfrm>
          <a:prstGeom prst="rect">
            <a:avLst/>
          </a:prstGeom>
        </p:spPr>
      </p:pic>
    </p:spTree>
    <p:extLst>
      <p:ext uri="{BB962C8B-B14F-4D97-AF65-F5344CB8AC3E}">
        <p14:creationId xmlns:p14="http://schemas.microsoft.com/office/powerpoint/2010/main" val="35385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07B6105A-9E27-4B7F-99F1-3D5808F112D1}"/>
              </a:ext>
            </a:extLst>
          </p:cNvPr>
          <p:cNvSpPr txBox="1"/>
          <p:nvPr/>
        </p:nvSpPr>
        <p:spPr>
          <a:xfrm>
            <a:off x="471488" y="632966"/>
            <a:ext cx="5929312" cy="109260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CRITERIS D’EXTRACCIÓ DE LES 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 informe s’ha elaborat a partir de les dades obtingudes de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l’aplicació de Seguiment d’Expedients de Contractació, on la Direcció de Serveis de Compra Pública, la Subdirecció d’Edificació, la Direcció de Serveis de Suport a la Coordinació General, i les Àrees d’Infraestructures i Territori, d’Urbanisme, Habitatge i Regeneració Urbana i d’Espais Naturals i Infraestructura Verda introdueixen i actualitzen tota la informació de la contractació que gestionen en totes les seves fases d’aprovació, licitació, adjudicació, execució i extinció, a excepció de la contractació menor.</a:t>
            </a:r>
            <a:r>
              <a:rPr lang="ca-ES" sz="1600" dirty="0">
                <a:solidFill>
                  <a:prstClr val="black"/>
                </a:solidFill>
                <a:latin typeface="Arial" panose="020B0604020202020204" pitchFamily="34" charset="0"/>
                <a:cs typeface="Arial" panose="020B0604020202020204" pitchFamily="34" charset="0"/>
              </a:rPr>
              <a:t> També s’ha explotat la informació del Perfil de Contractant pel que fa a la contractació d’aquelles entitats del sector públic que no gestiona la Direcció de Serveis de Compra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highlight>
                <a:srgbClr val="00FF00"/>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El grau d’anàlisi i integració de les dades respon al nivell d’informació del que es disposa. En conseqüència, alguns apartats seran analitzats des d'un punt de vista agregat, és a dir, integrant el sector públic i d’altres de forma separada al no poder homogeneïtzar criteris.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només referida a l’àmbit de la Corporació sense incloure el seu sector públic, han estat proporcionades per la Intervenció General i es presenten en un epígraf diferenciat.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criteri escollit per delimitar la contractació d’aquest període ha estat la data d’adjudicació. Es recullen els expedients que han estat adjudicats des de l’1 de gener al </a:t>
            </a:r>
            <a:r>
              <a:rPr lang="ca-ES" sz="1600" dirty="0">
                <a:solidFill>
                  <a:prstClr val="black"/>
                </a:solidFill>
                <a:latin typeface="Arial" panose="020B0604020202020204" pitchFamily="34" charset="0"/>
                <a:cs typeface="Arial" panose="020B0604020202020204" pitchFamily="34" charset="0"/>
              </a:rPr>
              <a:t>31</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des</a:t>
            </a:r>
            <a:r>
              <a:rPr lang="ca-ES" sz="1600" dirty="0" err="1">
                <a:solidFill>
                  <a:prstClr val="black"/>
                </a:solidFill>
                <a:latin typeface="Arial" panose="020B0604020202020204" pitchFamily="34" charset="0"/>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2025.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Cada lot és considerat com una adjudicació diferenciada en tractar-se de contractes independents.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Finalment, i per a la correcta interpretació de les dades contingudes en aquest informe, cal tenir en compte les consideracions següents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imports es presenten en aquest informe sense 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les adjudicacions són expressades en termes de preus unitaris, es prenen com a imports els de la licitació, com a expressió màxima a que està subjecta la seva adjudicació.</a:t>
            </a:r>
          </a:p>
        </p:txBody>
      </p:sp>
      <p:sp>
        <p:nvSpPr>
          <p:cNvPr id="2" name="Contenidor de número de diapositiva 1">
            <a:extLst>
              <a:ext uri="{FF2B5EF4-FFF2-40B4-BE49-F238E27FC236}">
                <a16:creationId xmlns:a16="http://schemas.microsoft.com/office/drawing/2014/main" id="{40F5B794-7571-49EF-8D00-0BD42F0426F9}"/>
              </a:ext>
            </a:extLst>
          </p:cNvPr>
          <p:cNvSpPr>
            <a:spLocks noGrp="1"/>
          </p:cNvSpPr>
          <p:nvPr>
            <p:ph type="sldNum" sz="quarter" idx="12"/>
          </p:nvPr>
        </p:nvSpPr>
        <p:spPr>
          <a:xfrm>
            <a:off x="5937661" y="11300181"/>
            <a:ext cx="448851" cy="649111"/>
          </a:xfrm>
        </p:spPr>
        <p:txBody>
          <a:bodyPr/>
          <a:lstStyle/>
          <a:p>
            <a:fld id="{69A02D07-1340-466E-8F89-ABB91E672000}" type="slidenum">
              <a:rPr lang="ca-ES" b="1" smtClean="0">
                <a:solidFill>
                  <a:schemeClr val="tx1"/>
                </a:solidFill>
              </a:rPr>
              <a:t>8</a:t>
            </a:fld>
            <a:endParaRPr lang="ca-ES" b="1">
              <a:solidFill>
                <a:schemeClr val="tx1"/>
              </a:solidFill>
            </a:endParaRPr>
          </a:p>
        </p:txBody>
      </p:sp>
    </p:spTree>
    <p:extLst>
      <p:ext uri="{BB962C8B-B14F-4D97-AF65-F5344CB8AC3E}">
        <p14:creationId xmlns:p14="http://schemas.microsoft.com/office/powerpoint/2010/main" val="42942418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E15851D1-81E6-4C82-A3F9-9417A198DE6E}"/>
              </a:ext>
            </a:extLst>
          </p:cNvPr>
          <p:cNvSpPr txBox="1">
            <a:spLocks/>
          </p:cNvSpPr>
          <p:nvPr/>
        </p:nvSpPr>
        <p:spPr>
          <a:xfrm>
            <a:off x="581404" y="484724"/>
            <a:ext cx="2160240" cy="4847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CONCURRÈNCIA</a:t>
            </a:r>
          </a:p>
        </p:txBody>
      </p:sp>
      <p:sp>
        <p:nvSpPr>
          <p:cNvPr id="6" name="3 CuadroTexto">
            <a:extLst>
              <a:ext uri="{FF2B5EF4-FFF2-40B4-BE49-F238E27FC236}">
                <a16:creationId xmlns:a16="http://schemas.microsoft.com/office/drawing/2014/main" id="{0EEC2EA6-1479-4254-AF33-0DD4E9127A25}"/>
              </a:ext>
            </a:extLst>
          </p:cNvPr>
          <p:cNvSpPr txBox="1"/>
          <p:nvPr/>
        </p:nvSpPr>
        <p:spPr>
          <a:xfrm rot="10800000" flipH="1" flipV="1">
            <a:off x="792129" y="6995512"/>
            <a:ext cx="541424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Segons les dades que posen de manifest aquestes taules es constata que </a:t>
            </a:r>
            <a:r>
              <a:rPr kumimoji="0" lang="ca-ES" sz="1600" b="0" i="0" u="sng" strike="noStrike" kern="1200" cap="none" spc="0" normalizeH="0" baseline="0" noProof="0" dirty="0">
                <a:ln>
                  <a:noFill/>
                </a:ln>
                <a:solidFill>
                  <a:prstClr val="black"/>
                </a:solidFill>
                <a:effectLst/>
                <a:uLnTx/>
                <a:uFillTx/>
                <a:latin typeface="Arial"/>
                <a:ea typeface="+mn-ea"/>
                <a:cs typeface="+mn-cs"/>
              </a:rPr>
              <a:t>l’índex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(mitjana del nombre de licitadors per adjudicació en procediments oberts) des de 2021 es manté al voltant dels 4 licitadors per adjudicació, i se situa per sota dels índex obtinguts en els anys anteriors.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idor de número de diapositiva 7">
            <a:extLst>
              <a:ext uri="{FF2B5EF4-FFF2-40B4-BE49-F238E27FC236}">
                <a16:creationId xmlns:a16="http://schemas.microsoft.com/office/drawing/2014/main" id="{9A9E29F9-7548-4B3B-B12F-CD16B93830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matge 3">
            <a:extLst>
              <a:ext uri="{FF2B5EF4-FFF2-40B4-BE49-F238E27FC236}">
                <a16:creationId xmlns:a16="http://schemas.microsoft.com/office/drawing/2014/main" id="{8D0001C4-7E78-13FE-FE66-F992A8D77956}"/>
              </a:ext>
            </a:extLst>
          </p:cNvPr>
          <p:cNvPicPr>
            <a:picLocks noChangeAspect="1"/>
          </p:cNvPicPr>
          <p:nvPr/>
        </p:nvPicPr>
        <p:blipFill>
          <a:blip r:embed="rId2"/>
          <a:stretch>
            <a:fillRect/>
          </a:stretch>
        </p:blipFill>
        <p:spPr>
          <a:xfrm>
            <a:off x="1418824" y="1227080"/>
            <a:ext cx="3683000" cy="2552700"/>
          </a:xfrm>
          <a:prstGeom prst="rect">
            <a:avLst/>
          </a:prstGeom>
        </p:spPr>
      </p:pic>
      <p:pic>
        <p:nvPicPr>
          <p:cNvPr id="9" name="Imatge 8">
            <a:extLst>
              <a:ext uri="{FF2B5EF4-FFF2-40B4-BE49-F238E27FC236}">
                <a16:creationId xmlns:a16="http://schemas.microsoft.com/office/drawing/2014/main" id="{0D0C40E6-10F7-1238-D90E-8A936BF2D59C}"/>
              </a:ext>
            </a:extLst>
          </p:cNvPr>
          <p:cNvPicPr>
            <a:picLocks noChangeAspect="1"/>
          </p:cNvPicPr>
          <p:nvPr/>
        </p:nvPicPr>
        <p:blipFill>
          <a:blip r:embed="rId3"/>
          <a:stretch>
            <a:fillRect/>
          </a:stretch>
        </p:blipFill>
        <p:spPr>
          <a:xfrm>
            <a:off x="475964" y="4037427"/>
            <a:ext cx="5568721" cy="2830812"/>
          </a:xfrm>
          <a:prstGeom prst="rect">
            <a:avLst/>
          </a:prstGeom>
        </p:spPr>
      </p:pic>
      <p:pic>
        <p:nvPicPr>
          <p:cNvPr id="166" name="Imatge 165">
            <a:extLst>
              <a:ext uri="{FF2B5EF4-FFF2-40B4-BE49-F238E27FC236}">
                <a16:creationId xmlns:a16="http://schemas.microsoft.com/office/drawing/2014/main" id="{DB2C304E-054C-243B-17C8-7999462D4405}"/>
              </a:ext>
            </a:extLst>
          </p:cNvPr>
          <p:cNvPicPr>
            <a:picLocks noChangeAspect="1"/>
          </p:cNvPicPr>
          <p:nvPr/>
        </p:nvPicPr>
        <p:blipFill>
          <a:blip r:embed="rId4"/>
          <a:stretch>
            <a:fillRect/>
          </a:stretch>
        </p:blipFill>
        <p:spPr>
          <a:xfrm>
            <a:off x="1587500" y="8852462"/>
            <a:ext cx="3683000" cy="2406650"/>
          </a:xfrm>
          <a:prstGeom prst="rect">
            <a:avLst/>
          </a:prstGeom>
        </p:spPr>
      </p:pic>
    </p:spTree>
    <p:extLst>
      <p:ext uri="{BB962C8B-B14F-4D97-AF65-F5344CB8AC3E}">
        <p14:creationId xmlns:p14="http://schemas.microsoft.com/office/powerpoint/2010/main" val="42623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a:extLst>
              <a:ext uri="{FF2B5EF4-FFF2-40B4-BE49-F238E27FC236}">
                <a16:creationId xmlns:a16="http://schemas.microsoft.com/office/drawing/2014/main" id="{2CF3A31A-E6FC-4062-86E7-AD44D2FF1416}"/>
              </a:ext>
            </a:extLst>
          </p:cNvPr>
          <p:cNvSpPr txBox="1"/>
          <p:nvPr/>
        </p:nvSpPr>
        <p:spPr>
          <a:xfrm>
            <a:off x="493664" y="479247"/>
            <a:ext cx="598958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Els índexs de concurrència dels contractes de serveis i de subministraments</a:t>
            </a:r>
            <a:r>
              <a:rPr lang="ca-ES" sz="1600" dirty="0">
                <a:solidFill>
                  <a:prstClr val="black"/>
                </a:solidFill>
                <a:latin typeface="Arial"/>
              </a:rPr>
              <a:t> obtinguts en 2025 </a:t>
            </a:r>
            <a:r>
              <a:rPr kumimoji="0" lang="ca-ES" sz="1600" b="0" i="0" u="none" strike="noStrike" kern="1200" cap="none" spc="0" normalizeH="0" baseline="0" noProof="0" dirty="0">
                <a:ln>
                  <a:noFill/>
                </a:ln>
                <a:solidFill>
                  <a:prstClr val="black"/>
                </a:solidFill>
                <a:effectLst/>
                <a:uLnTx/>
                <a:uFillTx/>
                <a:latin typeface="Arial"/>
                <a:ea typeface="+mn-ea"/>
                <a:cs typeface="+mn-cs"/>
              </a:rPr>
              <a:t>no experimenten variacions remarcables respecte dels obtinguts al llarg d’aquest període.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índex de concurrència dels contractes d’obres aquests van experimentar un fort descens respecte als índexs obtinguts en anys anteriors a 2022. En 2024 i 2025 els índex obtinguts han estat superiors als de 2022 i 2023, i es manté una lleu tendència a l’alça.</a:t>
            </a:r>
          </a:p>
        </p:txBody>
      </p:sp>
      <p:sp>
        <p:nvSpPr>
          <p:cNvPr id="7" name="Contenidor de número de diapositiva 6">
            <a:extLst>
              <a:ext uri="{FF2B5EF4-FFF2-40B4-BE49-F238E27FC236}">
                <a16:creationId xmlns:a16="http://schemas.microsoft.com/office/drawing/2014/main" id="{2D638C5D-5849-4987-83D2-1E90B6F599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Imatge 3">
            <a:extLst>
              <a:ext uri="{FF2B5EF4-FFF2-40B4-BE49-F238E27FC236}">
                <a16:creationId xmlns:a16="http://schemas.microsoft.com/office/drawing/2014/main" id="{2FCA4B95-082D-7974-62FE-2C69DCBF1EF5}"/>
              </a:ext>
            </a:extLst>
          </p:cNvPr>
          <p:cNvPicPr>
            <a:picLocks noChangeAspect="1"/>
          </p:cNvPicPr>
          <p:nvPr/>
        </p:nvPicPr>
        <p:blipFill>
          <a:blip r:embed="rId2"/>
          <a:stretch>
            <a:fillRect/>
          </a:stretch>
        </p:blipFill>
        <p:spPr>
          <a:xfrm>
            <a:off x="643583" y="3086358"/>
            <a:ext cx="5742930" cy="3249450"/>
          </a:xfrm>
          <a:prstGeom prst="rect">
            <a:avLst/>
          </a:prstGeom>
        </p:spPr>
      </p:pic>
    </p:spTree>
    <p:extLst>
      <p:ext uri="{BB962C8B-B14F-4D97-AF65-F5344CB8AC3E}">
        <p14:creationId xmlns:p14="http://schemas.microsoft.com/office/powerpoint/2010/main" val="2641271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0D5746D-234A-9942-3E8F-FCC4423F43EE}"/>
              </a:ext>
            </a:extLst>
          </p:cNvPr>
          <p:cNvSpPr>
            <a:spLocks noGrp="1"/>
          </p:cNvSpPr>
          <p:nvPr>
            <p:ph type="sldNum" sz="quarter" idx="12"/>
          </p:nvPr>
        </p:nvSpPr>
        <p:spPr/>
        <p:txBody>
          <a:bodyPr/>
          <a:lstStyle/>
          <a:p>
            <a:fld id="{69A02D07-1340-466E-8F89-ABB91E672000}" type="slidenum">
              <a:rPr lang="ca-ES" smtClean="0"/>
              <a:t>82</a:t>
            </a:fld>
            <a:endParaRPr lang="ca-ES"/>
          </a:p>
        </p:txBody>
      </p:sp>
      <p:pic>
        <p:nvPicPr>
          <p:cNvPr id="3" name="Imatge 2">
            <a:extLst>
              <a:ext uri="{FF2B5EF4-FFF2-40B4-BE49-F238E27FC236}">
                <a16:creationId xmlns:a16="http://schemas.microsoft.com/office/drawing/2014/main" id="{7E6ECF71-225B-D0D2-DAE7-C782A6538580}"/>
              </a:ext>
            </a:extLst>
          </p:cNvPr>
          <p:cNvPicPr>
            <a:picLocks noChangeAspect="1"/>
          </p:cNvPicPr>
          <p:nvPr/>
        </p:nvPicPr>
        <p:blipFill>
          <a:blip r:embed="rId2"/>
          <a:stretch>
            <a:fillRect/>
          </a:stretch>
        </p:blipFill>
        <p:spPr>
          <a:xfrm>
            <a:off x="668298" y="387132"/>
            <a:ext cx="4438273" cy="432854"/>
          </a:xfrm>
          <a:prstGeom prst="rect">
            <a:avLst/>
          </a:prstGeom>
        </p:spPr>
      </p:pic>
      <p:sp>
        <p:nvSpPr>
          <p:cNvPr id="6" name="QuadreDeText 5">
            <a:extLst>
              <a:ext uri="{FF2B5EF4-FFF2-40B4-BE49-F238E27FC236}">
                <a16:creationId xmlns:a16="http://schemas.microsoft.com/office/drawing/2014/main" id="{815CEB57-582F-8FFF-2748-FD952F94D175}"/>
              </a:ext>
            </a:extLst>
          </p:cNvPr>
          <p:cNvSpPr txBox="1"/>
          <p:nvPr/>
        </p:nvSpPr>
        <p:spPr>
          <a:xfrm>
            <a:off x="433702" y="8471415"/>
            <a:ext cx="5990593"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exercici 2025, el percentatge de licitacions amb una sola oferta respecte del total de les adjudicacions per procediment obert es situa en el 17%, el que suposa un descens de 4 punts percentuals respecte de 2024. Aquest percentatge, doncs, suposa una confirmació de </a:t>
            </a:r>
            <a:r>
              <a:rPr lang="ca-ES" sz="1600" dirty="0">
                <a:solidFill>
                  <a:prstClr val="black"/>
                </a:solidFill>
                <a:latin typeface="Arial"/>
              </a:rPr>
              <a:t>la tendència a la baixa iniciada en 2022, on es va obtenir el </a:t>
            </a:r>
            <a:r>
              <a:rPr kumimoji="0" lang="ca-ES" sz="1600" b="0" i="0" u="none" strike="noStrike" kern="1200" cap="none" spc="0" normalizeH="0" baseline="0" noProof="0" dirty="0">
                <a:ln>
                  <a:noFill/>
                </a:ln>
                <a:solidFill>
                  <a:prstClr val="black"/>
                </a:solidFill>
                <a:effectLst/>
                <a:uLnTx/>
                <a:uFillTx/>
                <a:latin typeface="Arial"/>
                <a:ea typeface="+mn-ea"/>
                <a:cs typeface="+mn-cs"/>
              </a:rPr>
              <a:t>percentatge més </a:t>
            </a:r>
            <a:r>
              <a:rPr lang="ca-ES" sz="1600" dirty="0">
                <a:solidFill>
                  <a:prstClr val="black"/>
                </a:solidFill>
                <a:latin typeface="Arial"/>
              </a:rPr>
              <a:t>alt de tot el període 2016-2025.</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Imatge 3">
            <a:extLst>
              <a:ext uri="{FF2B5EF4-FFF2-40B4-BE49-F238E27FC236}">
                <a16:creationId xmlns:a16="http://schemas.microsoft.com/office/drawing/2014/main" id="{913980A9-4026-8143-FB0B-07CDEF033C81}"/>
              </a:ext>
            </a:extLst>
          </p:cNvPr>
          <p:cNvPicPr>
            <a:picLocks noChangeAspect="1"/>
          </p:cNvPicPr>
          <p:nvPr/>
        </p:nvPicPr>
        <p:blipFill>
          <a:blip r:embed="rId3"/>
          <a:stretch>
            <a:fillRect/>
          </a:stretch>
        </p:blipFill>
        <p:spPr>
          <a:xfrm>
            <a:off x="1866662" y="1510552"/>
            <a:ext cx="3124672" cy="2625006"/>
          </a:xfrm>
          <a:prstGeom prst="rect">
            <a:avLst/>
          </a:prstGeom>
        </p:spPr>
      </p:pic>
      <p:pic>
        <p:nvPicPr>
          <p:cNvPr id="8" name="Imatge 7">
            <a:extLst>
              <a:ext uri="{FF2B5EF4-FFF2-40B4-BE49-F238E27FC236}">
                <a16:creationId xmlns:a16="http://schemas.microsoft.com/office/drawing/2014/main" id="{6D9BA18C-355B-EDEB-30BC-073D1F55589A}"/>
              </a:ext>
            </a:extLst>
          </p:cNvPr>
          <p:cNvPicPr>
            <a:picLocks noChangeAspect="1"/>
          </p:cNvPicPr>
          <p:nvPr/>
        </p:nvPicPr>
        <p:blipFill>
          <a:blip r:embed="rId4"/>
          <a:stretch>
            <a:fillRect/>
          </a:stretch>
        </p:blipFill>
        <p:spPr>
          <a:xfrm>
            <a:off x="972099" y="4550530"/>
            <a:ext cx="4913802" cy="3090940"/>
          </a:xfrm>
          <a:prstGeom prst="rect">
            <a:avLst/>
          </a:prstGeom>
        </p:spPr>
      </p:pic>
    </p:spTree>
    <p:extLst>
      <p:ext uri="{BB962C8B-B14F-4D97-AF65-F5344CB8AC3E}">
        <p14:creationId xmlns:p14="http://schemas.microsoft.com/office/powerpoint/2010/main" val="1026212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256595"/>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NOMBRE</a:t>
            </a:r>
          </a:p>
        </p:txBody>
      </p:sp>
      <p:sp>
        <p:nvSpPr>
          <p:cNvPr id="10" name="QuadreDeText 9">
            <a:extLst>
              <a:ext uri="{FF2B5EF4-FFF2-40B4-BE49-F238E27FC236}">
                <a16:creationId xmlns:a16="http://schemas.microsoft.com/office/drawing/2014/main" id="{27625B61-C147-3713-8430-479ED03D079A}"/>
              </a:ext>
            </a:extLst>
          </p:cNvPr>
          <p:cNvSpPr txBox="1">
            <a:spLocks noGrp="1" noRot="1" noMove="1" noResize="1" noEditPoints="1" noAdjustHandles="1" noChangeArrowheads="1" noChangeShapeType="1"/>
          </p:cNvSpPr>
          <p:nvPr/>
        </p:nvSpPr>
        <p:spPr>
          <a:xfrm>
            <a:off x="512246" y="8745636"/>
            <a:ext cx="5833503" cy="35394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la vista del gràfic anterior, s’observa la tendència a la baixa del percentatge de licitacions </a:t>
            </a:r>
            <a:r>
              <a:rPr lang="ca-ES" sz="1600" dirty="0">
                <a:solidFill>
                  <a:prstClr val="black"/>
                </a:solidFill>
                <a:latin typeface="Arial" panose="020B0604020202020204" pitchFamily="34" charset="0"/>
                <a:cs typeface="Arial" panose="020B0604020202020204" pitchFamily="34" charset="0"/>
              </a:rPr>
              <a:t>amb una sola oferta en els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contractes de subministraments al llarg de tot aquest període, i s’obtenen, en els dos darrers anys, els percentatges més baixos.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contra, en els contractes de serveis la tendència és a l’alça fins al 2024. En 2025 s’ha produït un decrement de 9 punts percentuals respecte dels 3 anys anteriors</a:t>
            </a:r>
            <a:r>
              <a:rPr lang="ca-ES" sz="1600" dirty="0">
                <a:solidFill>
                  <a:prstClr val="black"/>
                </a:solidFill>
                <a:latin typeface="Arial" panose="020B0604020202020204" pitchFamily="34" charset="0"/>
                <a:cs typeface="Arial" panose="020B0604020202020204" pitchFamily="34" charset="0"/>
              </a:rPr>
              <a:t>, percentatge que es va mantenir estable en el 25%.</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Pel que fa als percentatges corresponents als contractes d'obres, que respecte a les altres tipologies són els més baixos, en 2023 </a:t>
            </a:r>
            <a:r>
              <a:rPr lang="ca-ES" sz="1600" dirty="0">
                <a:solidFill>
                  <a:prstClr val="black"/>
                </a:solidFill>
                <a:latin typeface="Arial" panose="020B0604020202020204" pitchFamily="34" charset="0"/>
                <a:cs typeface="Arial" panose="020B0604020202020204" pitchFamily="34" charset="0"/>
              </a:rPr>
              <a:t>el percentatge va experimentar un fort increment fins arribar al 27%. En 2024, però, aquest percentatge va baixar al 16% i en 2025 s’ha situat en el 13%.</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tge 3">
            <a:extLst>
              <a:ext uri="{FF2B5EF4-FFF2-40B4-BE49-F238E27FC236}">
                <a16:creationId xmlns:a16="http://schemas.microsoft.com/office/drawing/2014/main" id="{1F67099D-86E4-40BB-A9F3-78184D0B6CD2}"/>
              </a:ext>
            </a:extLst>
          </p:cNvPr>
          <p:cNvPicPr>
            <a:picLocks noChangeAspect="1"/>
          </p:cNvPicPr>
          <p:nvPr/>
        </p:nvPicPr>
        <p:blipFill>
          <a:blip r:embed="rId2"/>
          <a:stretch>
            <a:fillRect/>
          </a:stretch>
        </p:blipFill>
        <p:spPr>
          <a:xfrm>
            <a:off x="1393822" y="1032087"/>
            <a:ext cx="4070350" cy="2706426"/>
          </a:xfrm>
          <a:prstGeom prst="rect">
            <a:avLst/>
          </a:prstGeom>
        </p:spPr>
      </p:pic>
      <p:pic>
        <p:nvPicPr>
          <p:cNvPr id="8" name="Imatge 7">
            <a:extLst>
              <a:ext uri="{FF2B5EF4-FFF2-40B4-BE49-F238E27FC236}">
                <a16:creationId xmlns:a16="http://schemas.microsoft.com/office/drawing/2014/main" id="{73F4447B-1CBE-DDAB-8F5C-7E978CE56EFE}"/>
              </a:ext>
            </a:extLst>
          </p:cNvPr>
          <p:cNvPicPr>
            <a:picLocks noChangeAspect="1"/>
          </p:cNvPicPr>
          <p:nvPr/>
        </p:nvPicPr>
        <p:blipFill>
          <a:blip r:embed="rId3"/>
          <a:stretch>
            <a:fillRect/>
          </a:stretch>
        </p:blipFill>
        <p:spPr>
          <a:xfrm>
            <a:off x="408267" y="3929230"/>
            <a:ext cx="5937482" cy="4043447"/>
          </a:xfrm>
          <a:prstGeom prst="rect">
            <a:avLst/>
          </a:prstGeom>
        </p:spPr>
      </p:pic>
    </p:spTree>
    <p:extLst>
      <p:ext uri="{BB962C8B-B14F-4D97-AF65-F5344CB8AC3E}">
        <p14:creationId xmlns:p14="http://schemas.microsoft.com/office/powerpoint/2010/main" val="317020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a:xfrm>
            <a:off x="4900740" y="11319728"/>
            <a:ext cx="1543050"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547716"/>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IMPORT</a:t>
            </a:r>
          </a:p>
        </p:txBody>
      </p:sp>
      <p:sp>
        <p:nvSpPr>
          <p:cNvPr id="10" name="QuadreDeText 9">
            <a:extLst>
              <a:ext uri="{FF2B5EF4-FFF2-40B4-BE49-F238E27FC236}">
                <a16:creationId xmlns:a16="http://schemas.microsoft.com/office/drawing/2014/main" id="{27625B61-C147-3713-8430-479ED03D079A}"/>
              </a:ext>
            </a:extLst>
          </p:cNvPr>
          <p:cNvSpPr txBox="1"/>
          <p:nvPr/>
        </p:nvSpPr>
        <p:spPr>
          <a:xfrm>
            <a:off x="573202" y="8646160"/>
            <a:ext cx="5695517"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2025, el percentatges de l’import de les licitacions amb una sola oferta </a:t>
            </a:r>
            <a:r>
              <a:rPr lang="ca-ES" sz="1600" dirty="0">
                <a:solidFill>
                  <a:prstClr val="black"/>
                </a:solidFill>
                <a:latin typeface="Arial" panose="020B0604020202020204" pitchFamily="34" charset="0"/>
                <a:cs typeface="Arial" panose="020B0604020202020204" pitchFamily="34" charset="0"/>
              </a:rPr>
              <a:t>en els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contractes d’obres ha disminuït en 3 punts percentuals respecte de 2024, i s’ha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mantigut</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tendència a la baixa iniciada en 2022.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 percentatge en els contractes de serveis, en 2025, s’ha disparat 23 punts percentuals respecte de 2024</a:t>
            </a:r>
            <a:r>
              <a:rPr lang="ca-ES" sz="1600" dirty="0">
                <a:solidFill>
                  <a:prstClr val="black"/>
                </a:solidFill>
                <a:latin typeface="Arial" panose="020B0604020202020204" pitchFamily="34" charset="0"/>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els contractes de subministraments, el percentatge de licitacions amb una sola oferta, en 2025, s’ha mantingut respecte de 2024, continuant la tendència a la baixa des de 2022. </a:t>
            </a:r>
          </a:p>
        </p:txBody>
      </p:sp>
      <p:pic>
        <p:nvPicPr>
          <p:cNvPr id="3" name="Imatge 2">
            <a:extLst>
              <a:ext uri="{FF2B5EF4-FFF2-40B4-BE49-F238E27FC236}">
                <a16:creationId xmlns:a16="http://schemas.microsoft.com/office/drawing/2014/main" id="{5A50A06C-77A9-80CD-22CD-E84F284E093B}"/>
              </a:ext>
            </a:extLst>
          </p:cNvPr>
          <p:cNvPicPr>
            <a:picLocks noChangeAspect="1"/>
          </p:cNvPicPr>
          <p:nvPr/>
        </p:nvPicPr>
        <p:blipFill>
          <a:blip r:embed="rId2"/>
          <a:stretch>
            <a:fillRect/>
          </a:stretch>
        </p:blipFill>
        <p:spPr>
          <a:xfrm>
            <a:off x="1535010" y="1148654"/>
            <a:ext cx="3616110" cy="2843373"/>
          </a:xfrm>
          <a:prstGeom prst="rect">
            <a:avLst/>
          </a:prstGeom>
        </p:spPr>
      </p:pic>
      <p:pic>
        <p:nvPicPr>
          <p:cNvPr id="8" name="Imatge 7">
            <a:extLst>
              <a:ext uri="{FF2B5EF4-FFF2-40B4-BE49-F238E27FC236}">
                <a16:creationId xmlns:a16="http://schemas.microsoft.com/office/drawing/2014/main" id="{BEC58700-D5C7-EB11-2084-4EA9023AC4DE}"/>
              </a:ext>
            </a:extLst>
          </p:cNvPr>
          <p:cNvPicPr>
            <a:picLocks noChangeAspect="1"/>
          </p:cNvPicPr>
          <p:nvPr/>
        </p:nvPicPr>
        <p:blipFill>
          <a:blip r:embed="rId3"/>
          <a:stretch>
            <a:fillRect/>
          </a:stretch>
        </p:blipFill>
        <p:spPr>
          <a:xfrm>
            <a:off x="680720" y="4492552"/>
            <a:ext cx="5496560" cy="3805311"/>
          </a:xfrm>
          <a:prstGeom prst="rect">
            <a:avLst/>
          </a:prstGeom>
        </p:spPr>
      </p:pic>
    </p:spTree>
    <p:extLst>
      <p:ext uri="{BB962C8B-B14F-4D97-AF65-F5344CB8AC3E}">
        <p14:creationId xmlns:p14="http://schemas.microsoft.com/office/powerpoint/2010/main" val="182129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4D13BCB-3ED7-AAA3-ADBB-A6F1ED1CD0F1}"/>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9</a:t>
            </a:fld>
            <a:endParaRPr lang="ca-ES" b="1">
              <a:solidFill>
                <a:schemeClr val="tx1"/>
              </a:solidFill>
            </a:endParaRPr>
          </a:p>
        </p:txBody>
      </p:sp>
      <p:sp>
        <p:nvSpPr>
          <p:cNvPr id="3" name="QuadreDeText 2">
            <a:extLst>
              <a:ext uri="{FF2B5EF4-FFF2-40B4-BE49-F238E27FC236}">
                <a16:creationId xmlns:a16="http://schemas.microsoft.com/office/drawing/2014/main" id="{81FBBB10-A8AF-0727-27E3-596C2B091CFB}"/>
              </a:ext>
            </a:extLst>
          </p:cNvPr>
          <p:cNvSpPr txBox="1"/>
          <p:nvPr/>
        </p:nvSpPr>
        <p:spPr>
          <a:xfrm>
            <a:off x="1729946" y="6096000"/>
            <a:ext cx="3398108" cy="646331"/>
          </a:xfrm>
          <a:prstGeom prst="rect">
            <a:avLst/>
          </a:prstGeom>
          <a:noFill/>
        </p:spPr>
        <p:txBody>
          <a:bodyPr wrap="square" rtlCol="0">
            <a:spAutoFit/>
          </a:bodyPr>
          <a:lstStyle/>
          <a:p>
            <a:r>
              <a:rPr lang="ca-ES" sz="3600" b="1" dirty="0">
                <a:solidFill>
                  <a:srgbClr val="0000FF"/>
                </a:solidFill>
              </a:rPr>
              <a:t>ADJUDICACIONS</a:t>
            </a:r>
          </a:p>
        </p:txBody>
      </p:sp>
    </p:spTree>
    <p:extLst>
      <p:ext uri="{BB962C8B-B14F-4D97-AF65-F5344CB8AC3E}">
        <p14:creationId xmlns:p14="http://schemas.microsoft.com/office/powerpoint/2010/main" val="1516779659"/>
      </p:ext>
    </p:extLst>
  </p:cSld>
  <p:clrMapOvr>
    <a:masterClrMapping/>
  </p:clrMapOvr>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16198</TotalTime>
  <Words>9759</Words>
  <Application>Microsoft Office PowerPoint</Application>
  <PresentationFormat>Pantalla panoràmica</PresentationFormat>
  <Paragraphs>666</Paragraphs>
  <Slides>84</Slides>
  <Notes>5</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84</vt:i4>
      </vt:variant>
    </vt:vector>
  </HeadingPairs>
  <TitlesOfParts>
    <vt:vector size="89" baseType="lpstr">
      <vt:lpstr>Arial</vt:lpstr>
      <vt:lpstr>ArialMT</vt:lpstr>
      <vt:lpstr>Calibri</vt:lpstr>
      <vt:lpstr>Calibri Light</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FALGUERA LLOR, M.ALBA</dc:creator>
  <cp:lastModifiedBy>FALGUERA LLOR, M.ALBA</cp:lastModifiedBy>
  <cp:revision>219</cp:revision>
  <cp:lastPrinted>2026-02-09T12:43:24Z</cp:lastPrinted>
  <dcterms:created xsi:type="dcterms:W3CDTF">2023-02-24T11:26:33Z</dcterms:created>
  <dcterms:modified xsi:type="dcterms:W3CDTF">2026-04-10T07:45:05Z</dcterms:modified>
</cp:coreProperties>
</file>