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6" r:id="rId2"/>
    <p:sldId id="358" r:id="rId3"/>
    <p:sldId id="378" r:id="rId4"/>
    <p:sldId id="377" r:id="rId5"/>
    <p:sldId id="357" r:id="rId6"/>
    <p:sldId id="380" r:id="rId7"/>
    <p:sldId id="381" r:id="rId8"/>
    <p:sldId id="382" r:id="rId9"/>
    <p:sldId id="384" r:id="rId10"/>
    <p:sldId id="365" r:id="rId11"/>
    <p:sldId id="366" r:id="rId12"/>
    <p:sldId id="386" r:id="rId13"/>
    <p:sldId id="367" r:id="rId14"/>
    <p:sldId id="369" r:id="rId15"/>
    <p:sldId id="370" r:id="rId16"/>
    <p:sldId id="371" r:id="rId17"/>
    <p:sldId id="387" r:id="rId18"/>
    <p:sldId id="375" r:id="rId19"/>
  </p:sldIdLst>
  <p:sldSz cx="9144000" cy="6858000" type="screen4x3"/>
  <p:notesSz cx="6742113" cy="9872663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9FB"/>
    <a:srgbClr val="D3E7E9"/>
    <a:srgbClr val="BCDBDE"/>
    <a:srgbClr val="96C0C6"/>
    <a:srgbClr val="A7D4D9"/>
    <a:srgbClr val="2F93A7"/>
    <a:srgbClr val="9CCBD4"/>
    <a:srgbClr val="EBF6F9"/>
    <a:srgbClr val="E1EDEF"/>
    <a:srgbClr val="C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 mitjà 2 - èmfasi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 mitjà 2 - èmfasi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 mitjà 2 - èmfas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9" autoAdjust="0"/>
    <p:restoredTop sz="95195" autoAdjust="0"/>
  </p:normalViewPr>
  <p:slideViewPr>
    <p:cSldViewPr snapToGrid="0" snapToObjects="1">
      <p:cViewPr>
        <p:scale>
          <a:sx n="140" d="100"/>
          <a:sy n="140" d="100"/>
        </p:scale>
        <p:origin x="-732" y="1110"/>
      </p:cViewPr>
      <p:guideLst>
        <p:guide orient="horz" pos="1417"/>
        <p:guide pos="532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5" d="100"/>
          <a:sy n="85" d="100"/>
        </p:scale>
        <p:origin x="-3774" y="-96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18971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09CC2-338A-4AD9-ADAD-7ACA4F5BA879}" type="datetimeFigureOut">
              <a:rPr lang="ca-ES" smtClean="0"/>
              <a:t>16/1/2020</a:t>
            </a:fld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940B2-1616-4350-98BB-1F7F2B0CCE99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17849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18971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A5A0A-8583-411B-9318-126AF89DE181}" type="datetimeFigureOut">
              <a:rPr lang="ca-ES" smtClean="0"/>
              <a:t>16/1/2020</a:t>
            </a:fld>
            <a:endParaRPr lang="ca-ES" dirty="0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 dirty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344AD-1E6D-4DBA-A67C-0D4E2F0C4DC8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0878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8713" cy="3703638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44AD-1E6D-4DBA-A67C-0D4E2F0C4DC8}" type="slidenum">
              <a:rPr lang="ca-ES" smtClean="0"/>
              <a:t>1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94209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44AD-1E6D-4DBA-A67C-0D4E2F0C4DC8}" type="slidenum">
              <a:rPr lang="ca-ES" smtClean="0"/>
              <a:t>16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9545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44AD-1E6D-4DBA-A67C-0D4E2F0C4DC8}" type="slidenum">
              <a:rPr lang="ca-ES" smtClean="0"/>
              <a:t>17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9545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44AD-1E6D-4DBA-A67C-0D4E2F0C4DC8}" type="slidenum">
              <a:rPr lang="ca-ES" smtClean="0"/>
              <a:t>18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954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44AD-1E6D-4DBA-A67C-0D4E2F0C4DC8}" type="slidenum">
              <a:rPr lang="ca-ES" smtClean="0"/>
              <a:t>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7292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44AD-1E6D-4DBA-A67C-0D4E2F0C4DC8}" type="slidenum">
              <a:rPr lang="ca-ES" smtClean="0"/>
              <a:t>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30580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44AD-1E6D-4DBA-A67C-0D4E2F0C4DC8}" type="slidenum">
              <a:rPr lang="ca-ES" smtClean="0"/>
              <a:t>5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18920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44AD-1E6D-4DBA-A67C-0D4E2F0C4DC8}" type="slidenum">
              <a:rPr lang="ca-ES" smtClean="0"/>
              <a:t>7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451457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44AD-1E6D-4DBA-A67C-0D4E2F0C4DC8}" type="slidenum">
              <a:rPr lang="ca-ES" smtClean="0"/>
              <a:t>12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9545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44AD-1E6D-4DBA-A67C-0D4E2F0C4DC8}" type="slidenum">
              <a:rPr lang="ca-ES" smtClean="0"/>
              <a:t>13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9545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44AD-1E6D-4DBA-A67C-0D4E2F0C4DC8}" type="slidenum">
              <a:rPr lang="ca-ES" smtClean="0"/>
              <a:t>14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9545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44AD-1E6D-4DBA-A67C-0D4E2F0C4DC8}" type="slidenum">
              <a:rPr lang="ca-ES" smtClean="0"/>
              <a:t>15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954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9CE2-3F7A-4C1C-B779-2DF86CD7179E}" type="datetime1">
              <a:rPr lang="es-ES" smtClean="0"/>
              <a:t>16/01/2020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0D3E-6A50-274B-854F-A25D016359EA}" type="slidenum">
              <a:rPr lang="es-ES" smtClean="0"/>
              <a:t>‹#›</a:t>
            </a:fld>
            <a:endParaRPr lang="es-ES" dirty="0"/>
          </a:p>
        </p:txBody>
      </p:sp>
      <p:pic>
        <p:nvPicPr>
          <p:cNvPr id="7" name="Imagen 1" descr="Sin título-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8332789"/>
            <a:ext cx="5889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86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322-20A2-49D9-BE3C-B356E78125E1}" type="datetime1">
              <a:rPr lang="es-ES" smtClean="0"/>
              <a:t>16/01/2020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0D3E-6A50-274B-854F-A25D016359EA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658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7AD4-DD18-4B3D-A9AA-7DA19F783FCB}" type="datetime1">
              <a:rPr lang="es-ES" smtClean="0"/>
              <a:t>16/01/2020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0D3E-6A50-274B-854F-A25D016359EA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7266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A91F-3032-4242-943D-3FC399B02650}" type="datetime1">
              <a:rPr lang="es-ES" smtClean="0"/>
              <a:t>16/01/2020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0D3E-6A50-274B-854F-A25D016359EA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325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B2E4-5CBE-47A1-BAD9-2A86FFB4B8E5}" type="datetime1">
              <a:rPr lang="es-ES" smtClean="0"/>
              <a:t>16/01/2020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0D3E-6A50-274B-854F-A25D016359EA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226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8B64-75C8-4D2C-B45D-563C1AB227B6}" type="datetime1">
              <a:rPr lang="es-ES" smtClean="0"/>
              <a:t>16/01/2020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0D3E-6A50-274B-854F-A25D016359EA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966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98DD-3C7E-486D-AF29-789BEA9E43D7}" type="datetime1">
              <a:rPr lang="es-ES" smtClean="0"/>
              <a:t>16/01/2020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0D3E-6A50-274B-854F-A25D016359EA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926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C59C-47EB-4A0F-94B5-2E7E879D5F83}" type="datetime1">
              <a:rPr lang="es-ES" smtClean="0"/>
              <a:t>16/01/2020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0D3E-6A50-274B-854F-A25D016359EA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22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AFD7-6377-429D-94DA-E444BBED6103}" type="datetime1">
              <a:rPr lang="es-ES" smtClean="0"/>
              <a:t>16/01/2020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0D3E-6A50-274B-854F-A25D016359EA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2009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7EC2-2538-46FA-9321-3EE7AA30F029}" type="datetime1">
              <a:rPr lang="es-ES" smtClean="0"/>
              <a:t>16/01/2020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0D3E-6A50-274B-854F-A25D016359EA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691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77E-EA42-44A6-885C-E6181C03B8A9}" type="datetime1">
              <a:rPr lang="es-ES" smtClean="0"/>
              <a:t>16/01/2020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0D3E-6A50-274B-854F-A25D016359EA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540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BB620-790B-4CF7-BB77-591641A31E37}" type="datetime1">
              <a:rPr lang="es-ES" smtClean="0"/>
              <a:t>16/01/2020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90D3E-6A50-274B-854F-A25D016359EA}" type="slidenum">
              <a:rPr lang="es-ES" smtClean="0"/>
              <a:t>‹#›</a:t>
            </a:fld>
            <a:endParaRPr lang="es-E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3" y="323691"/>
            <a:ext cx="1113160" cy="35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71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microsoft.com/office/2007/relationships/hdphoto" Target="../media/hdphoto4.wdp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5.png"/><Relationship Id="rId10" Type="http://schemas.microsoft.com/office/2007/relationships/hdphoto" Target="../media/hdphoto4.wdp"/><Relationship Id="rId4" Type="http://schemas.openxmlformats.org/officeDocument/2006/relationships/image" Target="../media/image44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8.png"/><Relationship Id="rId3" Type="http://schemas.openxmlformats.org/officeDocument/2006/relationships/image" Target="../media/image43.png"/><Relationship Id="rId7" Type="http://schemas.openxmlformats.org/officeDocument/2006/relationships/image" Target="../media/image4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16.png"/><Relationship Id="rId5" Type="http://schemas.openxmlformats.org/officeDocument/2006/relationships/image" Target="../media/image45.png"/><Relationship Id="rId15" Type="http://schemas.microsoft.com/office/2007/relationships/hdphoto" Target="../media/hdphoto4.wdp"/><Relationship Id="rId10" Type="http://schemas.openxmlformats.org/officeDocument/2006/relationships/image" Target="../media/image24.png"/><Relationship Id="rId4" Type="http://schemas.openxmlformats.org/officeDocument/2006/relationships/image" Target="../media/image44.png"/><Relationship Id="rId9" Type="http://schemas.openxmlformats.org/officeDocument/2006/relationships/image" Target="../media/image23.png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microsoft.com/office/2007/relationships/hdphoto" Target="../media/hdphoto4.wdp"/><Relationship Id="rId3" Type="http://schemas.openxmlformats.org/officeDocument/2006/relationships/image" Target="../media/image48.png"/><Relationship Id="rId7" Type="http://schemas.openxmlformats.org/officeDocument/2006/relationships/image" Target="../media/image42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microsoft.com/office/2007/relationships/hdphoto" Target="../media/hdphoto2.wdp"/><Relationship Id="rId5" Type="http://schemas.openxmlformats.org/officeDocument/2006/relationships/image" Target="../media/image44.png"/><Relationship Id="rId10" Type="http://schemas.openxmlformats.org/officeDocument/2006/relationships/image" Target="../media/image36.png"/><Relationship Id="rId4" Type="http://schemas.openxmlformats.org/officeDocument/2006/relationships/image" Target="../media/image43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5.png"/><Relationship Id="rId10" Type="http://schemas.microsoft.com/office/2007/relationships/hdphoto" Target="../media/hdphoto4.wdp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12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7.png"/><Relationship Id="rId5" Type="http://schemas.openxmlformats.org/officeDocument/2006/relationships/image" Target="../media/image52.jpeg"/><Relationship Id="rId10" Type="http://schemas.openxmlformats.org/officeDocument/2006/relationships/image" Target="../media/image56.jpe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5" y="85725"/>
            <a:ext cx="1943100" cy="8001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Rectangle 4"/>
          <p:cNvSpPr/>
          <p:nvPr/>
        </p:nvSpPr>
        <p:spPr>
          <a:xfrm>
            <a:off x="244551" y="85725"/>
            <a:ext cx="1708074" cy="800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Rectangle 2"/>
          <p:cNvSpPr/>
          <p:nvPr/>
        </p:nvSpPr>
        <p:spPr>
          <a:xfrm>
            <a:off x="4162425" y="6083301"/>
            <a:ext cx="952500" cy="698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Rectangle 3"/>
          <p:cNvSpPr/>
          <p:nvPr/>
        </p:nvSpPr>
        <p:spPr>
          <a:xfrm>
            <a:off x="-85062" y="3598565"/>
            <a:ext cx="9229062" cy="3246736"/>
          </a:xfrm>
          <a:prstGeom prst="rect">
            <a:avLst/>
          </a:prstGeom>
          <a:blipFill dpi="0" rotWithShape="1">
            <a:blip r:embed="rId3">
              <a:alphaModFix amt="89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n 5" descr="DB vertical 201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50" y="5493065"/>
            <a:ext cx="850900" cy="1206500"/>
          </a:xfrm>
          <a:prstGeom prst="rect">
            <a:avLst/>
          </a:prstGeom>
        </p:spPr>
      </p:pic>
      <p:sp>
        <p:nvSpPr>
          <p:cNvPr id="8" name="CuadroTexto 1"/>
          <p:cNvSpPr txBox="1"/>
          <p:nvPr/>
        </p:nvSpPr>
        <p:spPr>
          <a:xfrm>
            <a:off x="244551" y="1004715"/>
            <a:ext cx="86549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detecció d’expectatives i necessitats </a:t>
            </a:r>
          </a:p>
          <a:p>
            <a:pPr algn="ctr"/>
            <a:r>
              <a:rPr lang="ca-E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dels governs locals</a:t>
            </a:r>
          </a:p>
          <a:p>
            <a:pPr algn="ctr"/>
            <a:endParaRPr lang="ca-E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de les enquestes de satisfacció </a:t>
            </a:r>
          </a:p>
          <a:p>
            <a:pPr algn="ctr"/>
            <a:r>
              <a:rPr lang="ca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Catàleg de serveis: 2014 - 2018</a:t>
            </a:r>
            <a:endParaRPr lang="ca-E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1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Rectangle 386"/>
          <p:cNvSpPr/>
          <p:nvPr/>
        </p:nvSpPr>
        <p:spPr>
          <a:xfrm>
            <a:off x="1077820" y="1953979"/>
            <a:ext cx="3830791" cy="4279365"/>
          </a:xfrm>
          <a:prstGeom prst="rect">
            <a:avLst/>
          </a:prstGeom>
          <a:blipFill dpi="0" rotWithShape="1">
            <a:blip r:embed="rId2">
              <a:alphaModFix amt="17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2" name="Oval 171"/>
          <p:cNvSpPr>
            <a:spLocks noChangeAspect="1"/>
          </p:cNvSpPr>
          <p:nvPr/>
        </p:nvSpPr>
        <p:spPr>
          <a:xfrm>
            <a:off x="3953040" y="2434238"/>
            <a:ext cx="519474" cy="528508"/>
          </a:xfrm>
          <a:prstGeom prst="ellipse">
            <a:avLst/>
          </a:prstGeom>
          <a:solidFill>
            <a:srgbClr val="CBE0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96" name="Rectangle 95"/>
          <p:cNvSpPr/>
          <p:nvPr/>
        </p:nvSpPr>
        <p:spPr>
          <a:xfrm>
            <a:off x="5325383" y="5911789"/>
            <a:ext cx="198003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ca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augmenta la resposta </a:t>
            </a:r>
          </a:p>
          <a:p>
            <a:pPr lvl="0">
              <a:lnSpc>
                <a:spcPts val="1400"/>
              </a:lnSpc>
              <a:defRPr/>
            </a:pPr>
            <a:r>
              <a:rPr lang="ca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perquè s’envia un correu recordatori als ens locals</a:t>
            </a:r>
            <a:endParaRPr lang="ca-E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433513" y="2408942"/>
            <a:ext cx="2391662" cy="63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ca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 mitjana </a:t>
            </a:r>
          </a:p>
          <a:p>
            <a:pPr lvl="0">
              <a:lnSpc>
                <a:spcPts val="1400"/>
              </a:lnSpc>
              <a:defRPr/>
            </a:pPr>
            <a:r>
              <a:rPr lang="ca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els </a:t>
            </a:r>
            <a:r>
              <a:rPr lang="ca-E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ens locals </a:t>
            </a:r>
            <a:endParaRPr lang="ca-ES" sz="14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lvl="0">
              <a:lnSpc>
                <a:spcPts val="1400"/>
              </a:lnSpc>
              <a:defRPr/>
            </a:pPr>
            <a:r>
              <a:rPr lang="ca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triguen en contestar-la</a:t>
            </a:r>
            <a:endParaRPr lang="ca-E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8" name="Agrupa 7"/>
          <p:cNvGrpSpPr/>
          <p:nvPr/>
        </p:nvGrpSpPr>
        <p:grpSpPr>
          <a:xfrm>
            <a:off x="254568" y="1979162"/>
            <a:ext cx="7337370" cy="3863292"/>
            <a:chOff x="452966" y="2168570"/>
            <a:chExt cx="7337370" cy="3863292"/>
          </a:xfrm>
        </p:grpSpPr>
        <p:grpSp>
          <p:nvGrpSpPr>
            <p:cNvPr id="5" name="Agrupa 4"/>
            <p:cNvGrpSpPr/>
            <p:nvPr/>
          </p:nvGrpSpPr>
          <p:grpSpPr>
            <a:xfrm>
              <a:off x="452966" y="5668106"/>
              <a:ext cx="7337370" cy="363756"/>
              <a:chOff x="452966" y="5547456"/>
              <a:chExt cx="7337370" cy="363756"/>
            </a:xfrm>
          </p:grpSpPr>
          <p:sp>
            <p:nvSpPr>
              <p:cNvPr id="354" name="Rectangle 353"/>
              <p:cNvSpPr/>
              <p:nvPr/>
            </p:nvSpPr>
            <p:spPr>
              <a:xfrm>
                <a:off x="1095044" y="5553806"/>
                <a:ext cx="884855" cy="357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1000"/>
                  </a:lnSpc>
                  <a:defRPr/>
                </a:pPr>
                <a:r>
                  <a:rPr lang="ca-ES" sz="1200" b="1" cap="small" dirty="0">
                    <a:solidFill>
                      <a:srgbClr val="4D868E"/>
                    </a:solidFill>
                    <a:latin typeface="+mj-lt"/>
                    <a:cs typeface="Arial" panose="020B0604020202020204" pitchFamily="34" charset="0"/>
                  </a:rPr>
                  <a:t>e</a:t>
                </a:r>
                <a:r>
                  <a:rPr lang="ca-ES" sz="1200" b="1" cap="small" dirty="0" smtClean="0">
                    <a:solidFill>
                      <a:srgbClr val="4D868E"/>
                    </a:solidFill>
                    <a:latin typeface="+mj-lt"/>
                    <a:cs typeface="Arial" panose="020B0604020202020204" pitchFamily="34" charset="0"/>
                  </a:rPr>
                  <a:t>l mateix dia</a:t>
                </a:r>
                <a:endParaRPr lang="ca-ES" sz="1200" b="1" cap="small" dirty="0">
                  <a:solidFill>
                    <a:srgbClr val="4D868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1762588" y="5609463"/>
                <a:ext cx="357760" cy="200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  <a:defRPr/>
                </a:pPr>
                <a:r>
                  <a:rPr lang="ca-ES" sz="1200" b="1" cap="small" dirty="0" smtClean="0">
                    <a:solidFill>
                      <a:srgbClr val="4D868E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endParaRPr lang="ca-ES" sz="1200" b="1" cap="small" dirty="0">
                  <a:solidFill>
                    <a:srgbClr val="4D868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2143450" y="5609463"/>
                <a:ext cx="357760" cy="200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  <a:defRPr/>
                </a:pPr>
                <a:r>
                  <a:rPr lang="ca-ES" sz="1200" b="1" cap="small" dirty="0" smtClean="0">
                    <a:solidFill>
                      <a:srgbClr val="4D868E"/>
                    </a:solidFill>
                    <a:latin typeface="+mj-lt"/>
                    <a:cs typeface="Arial" panose="020B0604020202020204" pitchFamily="34" charset="0"/>
                  </a:rPr>
                  <a:t>2</a:t>
                </a:r>
                <a:endParaRPr lang="ca-ES" sz="1200" b="1" cap="small" dirty="0">
                  <a:solidFill>
                    <a:srgbClr val="4D868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2514787" y="5609463"/>
                <a:ext cx="357760" cy="200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  <a:defRPr/>
                </a:pPr>
                <a:r>
                  <a:rPr lang="ca-ES" sz="1200" b="1" cap="small" dirty="0" smtClean="0">
                    <a:solidFill>
                      <a:srgbClr val="4D868E"/>
                    </a:solidFill>
                    <a:latin typeface="+mj-lt"/>
                    <a:cs typeface="Arial" panose="020B0604020202020204" pitchFamily="34" charset="0"/>
                  </a:rPr>
                  <a:t>3</a:t>
                </a:r>
                <a:endParaRPr lang="ca-ES" sz="1200" b="1" cap="small" dirty="0">
                  <a:solidFill>
                    <a:srgbClr val="4D868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2886124" y="5609463"/>
                <a:ext cx="357760" cy="200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  <a:defRPr/>
                </a:pPr>
                <a:r>
                  <a:rPr lang="ca-ES" sz="1200" b="1" cap="small" dirty="0" smtClean="0">
                    <a:solidFill>
                      <a:srgbClr val="4D868E"/>
                    </a:solidFill>
                    <a:latin typeface="+mj-lt"/>
                    <a:cs typeface="Arial" panose="020B0604020202020204" pitchFamily="34" charset="0"/>
                  </a:rPr>
                  <a:t>4</a:t>
                </a:r>
                <a:endParaRPr lang="ca-ES" sz="1200" b="1" cap="small" dirty="0">
                  <a:solidFill>
                    <a:srgbClr val="4D868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3257461" y="5609463"/>
                <a:ext cx="357760" cy="200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  <a:defRPr/>
                </a:pPr>
                <a:r>
                  <a:rPr lang="ca-ES" sz="1200" b="1" cap="small" dirty="0" smtClean="0">
                    <a:solidFill>
                      <a:srgbClr val="4D868E"/>
                    </a:solidFill>
                    <a:latin typeface="+mj-lt"/>
                    <a:cs typeface="Arial" panose="020B0604020202020204" pitchFamily="34" charset="0"/>
                  </a:rPr>
                  <a:t>5</a:t>
                </a:r>
                <a:endParaRPr lang="ca-ES" sz="1200" b="1" cap="small" dirty="0">
                  <a:solidFill>
                    <a:srgbClr val="4D868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3628798" y="5609463"/>
                <a:ext cx="357760" cy="200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  <a:defRPr/>
                </a:pPr>
                <a:r>
                  <a:rPr lang="ca-ES" sz="1200" b="1" cap="small" dirty="0" smtClean="0">
                    <a:solidFill>
                      <a:srgbClr val="4D868E"/>
                    </a:solidFill>
                    <a:latin typeface="+mj-lt"/>
                    <a:cs typeface="Arial" panose="020B0604020202020204" pitchFamily="34" charset="0"/>
                  </a:rPr>
                  <a:t>6</a:t>
                </a:r>
                <a:endParaRPr lang="ca-ES" sz="1200" b="1" cap="small" dirty="0">
                  <a:solidFill>
                    <a:srgbClr val="4D868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4000135" y="5609463"/>
                <a:ext cx="357760" cy="200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  <a:defRPr/>
                </a:pPr>
                <a:r>
                  <a:rPr lang="ca-ES" sz="1200" b="1" cap="small" dirty="0" smtClean="0">
                    <a:solidFill>
                      <a:srgbClr val="4D868E"/>
                    </a:solidFill>
                    <a:latin typeface="+mj-lt"/>
                    <a:cs typeface="Arial" panose="020B0604020202020204" pitchFamily="34" charset="0"/>
                  </a:rPr>
                  <a:t>7</a:t>
                </a:r>
                <a:endParaRPr lang="ca-ES" sz="1200" b="1" cap="small" dirty="0">
                  <a:solidFill>
                    <a:srgbClr val="4D868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4371472" y="5609463"/>
                <a:ext cx="357760" cy="200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  <a:defRPr/>
                </a:pPr>
                <a:r>
                  <a:rPr lang="ca-ES" sz="1200" b="1" cap="small" dirty="0" smtClean="0">
                    <a:solidFill>
                      <a:srgbClr val="4D868E"/>
                    </a:solidFill>
                    <a:latin typeface="+mj-lt"/>
                    <a:cs typeface="Arial" panose="020B0604020202020204" pitchFamily="34" charset="0"/>
                  </a:rPr>
                  <a:t>8</a:t>
                </a:r>
                <a:endParaRPr lang="ca-ES" sz="1200" b="1" cap="small" dirty="0">
                  <a:solidFill>
                    <a:srgbClr val="4D868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4742809" y="5609463"/>
                <a:ext cx="357760" cy="200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  <a:defRPr/>
                </a:pPr>
                <a:r>
                  <a:rPr lang="ca-ES" sz="1200" b="1" cap="small" dirty="0" smtClean="0">
                    <a:solidFill>
                      <a:srgbClr val="4D868E"/>
                    </a:solidFill>
                    <a:latin typeface="+mj-lt"/>
                    <a:cs typeface="Arial" panose="020B0604020202020204" pitchFamily="34" charset="0"/>
                  </a:rPr>
                  <a:t>9</a:t>
                </a:r>
                <a:endParaRPr lang="ca-ES" sz="1200" b="1" cap="small" dirty="0">
                  <a:solidFill>
                    <a:srgbClr val="4D868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5114146" y="5609463"/>
                <a:ext cx="357760" cy="200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  <a:defRPr/>
                </a:pPr>
                <a:r>
                  <a:rPr lang="ca-ES" sz="1200" b="1" cap="small" dirty="0" smtClean="0">
                    <a:solidFill>
                      <a:srgbClr val="4D868E"/>
                    </a:solidFill>
                    <a:latin typeface="+mj-lt"/>
                    <a:cs typeface="Arial" panose="020B0604020202020204" pitchFamily="34" charset="0"/>
                  </a:rPr>
                  <a:t>10</a:t>
                </a:r>
                <a:endParaRPr lang="ca-ES" sz="1200" b="1" cap="small" dirty="0">
                  <a:solidFill>
                    <a:srgbClr val="4D868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65" name="Rectangle 364"/>
              <p:cNvSpPr/>
              <p:nvPr/>
            </p:nvSpPr>
            <p:spPr>
              <a:xfrm>
                <a:off x="5485483" y="5609463"/>
                <a:ext cx="357760" cy="200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  <a:defRPr/>
                </a:pPr>
                <a:r>
                  <a:rPr lang="ca-ES" sz="1200" b="1" cap="small" dirty="0" smtClean="0">
                    <a:solidFill>
                      <a:srgbClr val="4D868E"/>
                    </a:solidFill>
                    <a:latin typeface="+mj-lt"/>
                    <a:cs typeface="Arial" panose="020B0604020202020204" pitchFamily="34" charset="0"/>
                  </a:rPr>
                  <a:t>11</a:t>
                </a:r>
                <a:endParaRPr lang="ca-ES" sz="1200" b="1" cap="small" dirty="0">
                  <a:solidFill>
                    <a:srgbClr val="4D868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5856820" y="5609463"/>
                <a:ext cx="357760" cy="200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  <a:defRPr/>
                </a:pPr>
                <a:r>
                  <a:rPr lang="ca-ES" sz="1200" b="1" cap="small" dirty="0" smtClean="0">
                    <a:solidFill>
                      <a:srgbClr val="4D868E"/>
                    </a:solidFill>
                    <a:latin typeface="+mj-lt"/>
                    <a:cs typeface="Arial" panose="020B0604020202020204" pitchFamily="34" charset="0"/>
                  </a:rPr>
                  <a:t>12</a:t>
                </a:r>
                <a:endParaRPr lang="ca-ES" sz="1200" b="1" cap="small" dirty="0">
                  <a:solidFill>
                    <a:srgbClr val="4D868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6228157" y="5609463"/>
                <a:ext cx="357760" cy="200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  <a:defRPr/>
                </a:pPr>
                <a:r>
                  <a:rPr lang="ca-ES" sz="1200" b="1" cap="small" dirty="0" smtClean="0">
                    <a:solidFill>
                      <a:srgbClr val="4D868E"/>
                    </a:solidFill>
                    <a:latin typeface="+mj-lt"/>
                    <a:cs typeface="Arial" panose="020B0604020202020204" pitchFamily="34" charset="0"/>
                  </a:rPr>
                  <a:t>13</a:t>
                </a:r>
                <a:endParaRPr lang="ca-ES" sz="1200" b="1" cap="small" dirty="0">
                  <a:solidFill>
                    <a:srgbClr val="4D868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6599495" y="5609463"/>
                <a:ext cx="357760" cy="200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  <a:defRPr/>
                </a:pPr>
                <a:r>
                  <a:rPr lang="ca-ES" sz="1200" b="1" cap="small" dirty="0" smtClean="0">
                    <a:solidFill>
                      <a:srgbClr val="4D868E"/>
                    </a:solidFill>
                    <a:latin typeface="+mj-lt"/>
                    <a:cs typeface="Arial" panose="020B0604020202020204" pitchFamily="34" charset="0"/>
                  </a:rPr>
                  <a:t>14</a:t>
                </a:r>
                <a:endParaRPr lang="ca-ES" sz="1200" b="1" cap="small" dirty="0">
                  <a:solidFill>
                    <a:srgbClr val="4D868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6603501" y="5553806"/>
                <a:ext cx="1186835" cy="357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000"/>
                  </a:lnSpc>
                  <a:defRPr/>
                </a:pPr>
                <a:r>
                  <a:rPr lang="ca-ES" sz="1200" b="1" cap="small" dirty="0" smtClean="0">
                    <a:solidFill>
                      <a:srgbClr val="4D868E"/>
                    </a:solidFill>
                    <a:latin typeface="+mj-lt"/>
                    <a:cs typeface="Arial" panose="020B0604020202020204" pitchFamily="34" charset="0"/>
                  </a:rPr>
                  <a:t>més de 2 </a:t>
                </a:r>
              </a:p>
              <a:p>
                <a:pPr algn="ctr">
                  <a:lnSpc>
                    <a:spcPts val="1000"/>
                  </a:lnSpc>
                  <a:defRPr/>
                </a:pPr>
                <a:r>
                  <a:rPr lang="ca-ES" sz="1200" b="1" cap="small" dirty="0" smtClean="0">
                    <a:solidFill>
                      <a:srgbClr val="4D868E"/>
                    </a:solidFill>
                    <a:latin typeface="+mj-lt"/>
                    <a:cs typeface="Arial" panose="020B0604020202020204" pitchFamily="34" charset="0"/>
                  </a:rPr>
                  <a:t>setmanes</a:t>
                </a:r>
                <a:endParaRPr lang="ca-ES" sz="1200" b="1" cap="small" dirty="0">
                  <a:solidFill>
                    <a:srgbClr val="4D868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cxnSp>
            <p:nvCxnSpPr>
              <p:cNvPr id="370" name="Connector recte 369"/>
              <p:cNvCxnSpPr/>
              <p:nvPr/>
            </p:nvCxnSpPr>
            <p:spPr>
              <a:xfrm>
                <a:off x="452966" y="5547456"/>
                <a:ext cx="7013854" cy="6350"/>
              </a:xfrm>
              <a:prstGeom prst="line">
                <a:avLst/>
              </a:prstGeom>
              <a:ln w="12700">
                <a:solidFill>
                  <a:srgbClr val="4D868E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Agrupa 99"/>
            <p:cNvGrpSpPr/>
            <p:nvPr/>
          </p:nvGrpSpPr>
          <p:grpSpPr>
            <a:xfrm>
              <a:off x="1458578" y="2168570"/>
              <a:ext cx="5975384" cy="3648730"/>
              <a:chOff x="1458578" y="2168570"/>
              <a:chExt cx="5975384" cy="3648730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1518733" y="2168570"/>
                <a:ext cx="612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200" b="1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27,2</a:t>
                </a:r>
                <a:r>
                  <a:rPr lang="ca-ES" sz="1200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%</a:t>
                </a:r>
                <a:endParaRPr lang="ca-ES" sz="1200" cap="small" dirty="0">
                  <a:solidFill>
                    <a:srgbClr val="A8192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821962" y="3677228"/>
                <a:ext cx="612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200" b="1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11,1</a:t>
                </a:r>
                <a:r>
                  <a:rPr lang="ca-ES" sz="1200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%</a:t>
                </a:r>
                <a:endParaRPr lang="ca-ES" sz="1200" cap="small" dirty="0">
                  <a:solidFill>
                    <a:srgbClr val="A8192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646103" y="3258762"/>
                <a:ext cx="612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200" b="1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13,9</a:t>
                </a:r>
                <a:r>
                  <a:rPr lang="ca-ES" sz="1200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%</a:t>
                </a:r>
                <a:endParaRPr lang="ca-ES" sz="1200" cap="small" dirty="0">
                  <a:solidFill>
                    <a:srgbClr val="A8192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1503863" y="2265105"/>
                <a:ext cx="72008" cy="72008"/>
              </a:xfrm>
              <a:prstGeom prst="ellipse">
                <a:avLst/>
              </a:prstGeom>
              <a:solidFill>
                <a:srgbClr val="A81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rgbClr val="A8192D"/>
                  </a:solidFill>
                </a:endParaRPr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>
                <a:off x="1915585" y="3514756"/>
                <a:ext cx="72008" cy="72008"/>
              </a:xfrm>
              <a:prstGeom prst="ellipse">
                <a:avLst/>
              </a:prstGeom>
              <a:solidFill>
                <a:srgbClr val="A81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rgbClr val="A8192D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022991" y="4846498"/>
                <a:ext cx="612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200" b="1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3,4</a:t>
                </a:r>
                <a:r>
                  <a:rPr lang="ca-ES" sz="1200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%</a:t>
                </a:r>
                <a:endParaRPr lang="ca-ES" sz="1200" cap="small" dirty="0">
                  <a:solidFill>
                    <a:srgbClr val="A8192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2381018" y="4571298"/>
                <a:ext cx="612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200" b="1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5,4</a:t>
                </a:r>
                <a:r>
                  <a:rPr lang="ca-ES" sz="1200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%</a:t>
                </a:r>
                <a:endParaRPr lang="ca-ES" sz="1200" cap="small" dirty="0">
                  <a:solidFill>
                    <a:srgbClr val="A8192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2760222" y="4926009"/>
                <a:ext cx="612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200" b="1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2,9</a:t>
                </a:r>
                <a:r>
                  <a:rPr lang="ca-ES" sz="1200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%</a:t>
                </a:r>
                <a:endParaRPr lang="ca-ES" sz="1200" cap="small" dirty="0">
                  <a:solidFill>
                    <a:srgbClr val="A8192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3126832" y="5096457"/>
                <a:ext cx="612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200" b="1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1,8</a:t>
                </a:r>
                <a:r>
                  <a:rPr lang="ca-ES" sz="1200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%</a:t>
                </a:r>
                <a:endParaRPr lang="ca-ES" sz="1200" cap="small" dirty="0">
                  <a:solidFill>
                    <a:srgbClr val="A8192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3503641" y="5077506"/>
                <a:ext cx="612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200" b="1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1,9</a:t>
                </a:r>
                <a:r>
                  <a:rPr lang="ca-ES" sz="1200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%</a:t>
                </a:r>
                <a:endParaRPr lang="ca-ES" sz="1200" cap="small" dirty="0">
                  <a:solidFill>
                    <a:srgbClr val="A8192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881689" y="5125112"/>
                <a:ext cx="612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200" b="1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1,6</a:t>
                </a:r>
                <a:r>
                  <a:rPr lang="ca-ES" sz="1200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%</a:t>
                </a:r>
                <a:endParaRPr lang="ca-ES" sz="1200" cap="small" dirty="0">
                  <a:solidFill>
                    <a:srgbClr val="A8192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243954" y="5240278"/>
                <a:ext cx="612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200" b="1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0,9</a:t>
                </a:r>
                <a:r>
                  <a:rPr lang="ca-ES" sz="1200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%</a:t>
                </a:r>
                <a:endParaRPr lang="ca-ES" sz="1200" cap="small" dirty="0">
                  <a:solidFill>
                    <a:srgbClr val="A8192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621607" y="5173162"/>
                <a:ext cx="612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200" b="1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1,3</a:t>
                </a:r>
                <a:r>
                  <a:rPr lang="ca-ES" sz="1200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%</a:t>
                </a:r>
                <a:endParaRPr lang="ca-ES" sz="1200" cap="small" dirty="0">
                  <a:solidFill>
                    <a:srgbClr val="A8192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4989647" y="3900956"/>
                <a:ext cx="612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200" b="1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9,7</a:t>
                </a:r>
                <a:r>
                  <a:rPr lang="ca-ES" sz="1200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%</a:t>
                </a:r>
                <a:endParaRPr lang="ca-ES" sz="1200" cap="small" dirty="0">
                  <a:solidFill>
                    <a:srgbClr val="A8192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5371472" y="4163923"/>
                <a:ext cx="612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200" b="1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8,0</a:t>
                </a:r>
                <a:r>
                  <a:rPr lang="ca-ES" sz="1200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%</a:t>
                </a:r>
                <a:endParaRPr lang="ca-ES" sz="1200" cap="small" dirty="0">
                  <a:solidFill>
                    <a:srgbClr val="A8192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5738496" y="4644625"/>
                <a:ext cx="612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200" b="1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4,7</a:t>
                </a:r>
                <a:r>
                  <a:rPr lang="ca-ES" sz="1200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%</a:t>
                </a:r>
                <a:endParaRPr lang="ca-ES" sz="1200" cap="small" dirty="0">
                  <a:solidFill>
                    <a:srgbClr val="A8192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090848" y="4753538"/>
                <a:ext cx="612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200" b="1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4,1</a:t>
                </a:r>
                <a:r>
                  <a:rPr lang="ca-ES" sz="1200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%</a:t>
                </a:r>
                <a:endParaRPr lang="ca-ES" sz="1200" cap="small" dirty="0">
                  <a:solidFill>
                    <a:srgbClr val="A8192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6471476" y="5057065"/>
                <a:ext cx="612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200" b="1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2,1</a:t>
                </a:r>
                <a:r>
                  <a:rPr lang="ca-ES" sz="1200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%</a:t>
                </a:r>
                <a:endParaRPr lang="ca-ES" sz="1200" cap="small" dirty="0">
                  <a:solidFill>
                    <a:srgbClr val="A8192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" name="Oval 121"/>
              <p:cNvSpPr>
                <a:spLocks noChangeAspect="1"/>
              </p:cNvSpPr>
              <p:nvPr/>
            </p:nvSpPr>
            <p:spPr>
              <a:xfrm>
                <a:off x="2291060" y="5101342"/>
                <a:ext cx="72008" cy="72008"/>
              </a:xfrm>
              <a:prstGeom prst="ellipse">
                <a:avLst/>
              </a:prstGeom>
              <a:solidFill>
                <a:srgbClr val="A81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rgbClr val="A8192D"/>
                  </a:solidFill>
                </a:endParaRPr>
              </a:p>
            </p:txBody>
          </p:sp>
          <p:sp>
            <p:nvSpPr>
              <p:cNvPr id="123" name="Oval 122"/>
              <p:cNvSpPr>
                <a:spLocks noChangeAspect="1"/>
              </p:cNvSpPr>
              <p:nvPr/>
            </p:nvSpPr>
            <p:spPr>
              <a:xfrm>
                <a:off x="2650392" y="4829246"/>
                <a:ext cx="72008" cy="72008"/>
              </a:xfrm>
              <a:prstGeom prst="ellipse">
                <a:avLst/>
              </a:prstGeom>
              <a:solidFill>
                <a:srgbClr val="A81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rgbClr val="A8192D"/>
                  </a:solidFill>
                </a:endParaRPr>
              </a:p>
            </p:txBody>
          </p:sp>
          <p:sp>
            <p:nvSpPr>
              <p:cNvPr id="124" name="Oval 123"/>
              <p:cNvSpPr>
                <a:spLocks noChangeAspect="1"/>
              </p:cNvSpPr>
              <p:nvPr/>
            </p:nvSpPr>
            <p:spPr>
              <a:xfrm>
                <a:off x="3027969" y="5183514"/>
                <a:ext cx="72008" cy="72008"/>
              </a:xfrm>
              <a:prstGeom prst="ellipse">
                <a:avLst/>
              </a:prstGeom>
              <a:solidFill>
                <a:srgbClr val="A81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rgbClr val="A8192D"/>
                  </a:solidFill>
                </a:endParaRPr>
              </a:p>
            </p:txBody>
          </p:sp>
          <p:sp>
            <p:nvSpPr>
              <p:cNvPr id="125" name="Oval 124"/>
              <p:cNvSpPr>
                <a:spLocks noChangeAspect="1"/>
              </p:cNvSpPr>
              <p:nvPr/>
            </p:nvSpPr>
            <p:spPr>
              <a:xfrm>
                <a:off x="3398132" y="5342500"/>
                <a:ext cx="72008" cy="72008"/>
              </a:xfrm>
              <a:prstGeom prst="ellipse">
                <a:avLst/>
              </a:prstGeom>
              <a:solidFill>
                <a:srgbClr val="A81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rgbClr val="A8192D"/>
                  </a:solidFill>
                </a:endParaRPr>
              </a:p>
            </p:txBody>
          </p:sp>
          <p:sp>
            <p:nvSpPr>
              <p:cNvPr id="126" name="Oval 125"/>
              <p:cNvSpPr>
                <a:spLocks noChangeAspect="1"/>
              </p:cNvSpPr>
              <p:nvPr/>
            </p:nvSpPr>
            <p:spPr>
              <a:xfrm>
                <a:off x="3776746" y="5335715"/>
                <a:ext cx="72008" cy="72008"/>
              </a:xfrm>
              <a:prstGeom prst="ellipse">
                <a:avLst/>
              </a:prstGeom>
              <a:solidFill>
                <a:srgbClr val="A81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rgbClr val="A8192D"/>
                  </a:solidFill>
                </a:endParaRPr>
              </a:p>
            </p:txBody>
          </p:sp>
          <p:sp>
            <p:nvSpPr>
              <p:cNvPr id="127" name="Oval 126"/>
              <p:cNvSpPr>
                <a:spLocks noChangeAspect="1"/>
              </p:cNvSpPr>
              <p:nvPr/>
            </p:nvSpPr>
            <p:spPr>
              <a:xfrm>
                <a:off x="4146601" y="5373530"/>
                <a:ext cx="72008" cy="72008"/>
              </a:xfrm>
              <a:prstGeom prst="ellipse">
                <a:avLst/>
              </a:prstGeom>
              <a:solidFill>
                <a:srgbClr val="A81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rgbClr val="A8192D"/>
                  </a:solidFill>
                </a:endParaRPr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4884327" y="5432931"/>
                <a:ext cx="72008" cy="72008"/>
              </a:xfrm>
              <a:prstGeom prst="ellipse">
                <a:avLst/>
              </a:prstGeom>
              <a:solidFill>
                <a:srgbClr val="A81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rgbClr val="A8192D"/>
                  </a:solidFill>
                </a:endParaRPr>
              </a:p>
            </p:txBody>
          </p:sp>
          <p:sp>
            <p:nvSpPr>
              <p:cNvPr id="129" name="Oval 128"/>
              <p:cNvSpPr>
                <a:spLocks noChangeAspect="1"/>
              </p:cNvSpPr>
              <p:nvPr/>
            </p:nvSpPr>
            <p:spPr>
              <a:xfrm>
                <a:off x="5255411" y="4142304"/>
                <a:ext cx="72008" cy="72008"/>
              </a:xfrm>
              <a:prstGeom prst="ellipse">
                <a:avLst/>
              </a:prstGeom>
              <a:solidFill>
                <a:srgbClr val="A81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rgbClr val="A8192D"/>
                  </a:solidFill>
                </a:endParaRPr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>
                <a:off x="5635305" y="4415945"/>
                <a:ext cx="72008" cy="72008"/>
              </a:xfrm>
              <a:prstGeom prst="ellipse">
                <a:avLst/>
              </a:prstGeom>
              <a:solidFill>
                <a:srgbClr val="A81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rgbClr val="A8192D"/>
                  </a:solidFill>
                </a:endParaRPr>
              </a:p>
            </p:txBody>
          </p: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6006236" y="4896703"/>
                <a:ext cx="72008" cy="72008"/>
              </a:xfrm>
              <a:prstGeom prst="ellipse">
                <a:avLst/>
              </a:prstGeom>
              <a:solidFill>
                <a:srgbClr val="A81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rgbClr val="A8192D"/>
                  </a:solidFill>
                </a:endParaRPr>
              </a:p>
            </p:txBody>
          </p:sp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>
                <a:off x="6356733" y="4998232"/>
                <a:ext cx="72008" cy="72008"/>
              </a:xfrm>
              <a:prstGeom prst="ellipse">
                <a:avLst/>
              </a:prstGeom>
              <a:solidFill>
                <a:srgbClr val="A8192D">
                  <a:alpha val="79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rgbClr val="A8192D"/>
                  </a:solidFill>
                </a:endParaRPr>
              </a:p>
            </p:txBody>
          </p:sp>
          <p:sp>
            <p:nvSpPr>
              <p:cNvPr id="133" name="Oval 132"/>
              <p:cNvSpPr>
                <a:spLocks noChangeAspect="1"/>
              </p:cNvSpPr>
              <p:nvPr/>
            </p:nvSpPr>
            <p:spPr>
              <a:xfrm>
                <a:off x="6742003" y="5314034"/>
                <a:ext cx="72008" cy="72008"/>
              </a:xfrm>
              <a:prstGeom prst="ellipse">
                <a:avLst/>
              </a:prstGeom>
              <a:solidFill>
                <a:srgbClr val="A8192D">
                  <a:alpha val="79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rgbClr val="A8192D"/>
                  </a:solidFill>
                </a:endParaRPr>
              </a:p>
            </p:txBody>
          </p:sp>
          <p:sp>
            <p:nvSpPr>
              <p:cNvPr id="134" name="Oval 133"/>
              <p:cNvSpPr>
                <a:spLocks noChangeAspect="1"/>
              </p:cNvSpPr>
              <p:nvPr/>
            </p:nvSpPr>
            <p:spPr>
              <a:xfrm>
                <a:off x="7087262" y="3933919"/>
                <a:ext cx="72008" cy="72008"/>
              </a:xfrm>
              <a:prstGeom prst="ellipse">
                <a:avLst/>
              </a:prstGeom>
              <a:solidFill>
                <a:srgbClr val="A8192D">
                  <a:alpha val="79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rgbClr val="A8192D"/>
                  </a:solidFill>
                </a:endParaRPr>
              </a:p>
            </p:txBody>
          </p:sp>
          <p:pic>
            <p:nvPicPr>
              <p:cNvPr id="136" name="Imatge 13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458578" y="2384710"/>
                <a:ext cx="170571" cy="204000"/>
              </a:xfrm>
              <a:prstGeom prst="rect">
                <a:avLst/>
              </a:prstGeom>
            </p:spPr>
          </p:pic>
          <p:pic>
            <p:nvPicPr>
              <p:cNvPr id="137" name="Imatge 13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43868" y="5249403"/>
                <a:ext cx="170571" cy="204000"/>
              </a:xfrm>
              <a:prstGeom prst="rect">
                <a:avLst/>
              </a:prstGeom>
            </p:spPr>
          </p:pic>
          <p:pic>
            <p:nvPicPr>
              <p:cNvPr id="138" name="Imatge 1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64419" y="3622566"/>
                <a:ext cx="170571" cy="204000"/>
              </a:xfrm>
              <a:prstGeom prst="rect">
                <a:avLst/>
              </a:prstGeom>
            </p:spPr>
          </p:pic>
          <p:pic>
            <p:nvPicPr>
              <p:cNvPr id="139" name="Imatge 13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606909" y="4963513"/>
                <a:ext cx="170571" cy="204000"/>
              </a:xfrm>
              <a:prstGeom prst="rect">
                <a:avLst/>
              </a:prstGeom>
            </p:spPr>
          </p:pic>
          <p:pic>
            <p:nvPicPr>
              <p:cNvPr id="140" name="Imatge 13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84829" y="5306787"/>
                <a:ext cx="170571" cy="204000"/>
              </a:xfrm>
              <a:prstGeom prst="rect">
                <a:avLst/>
              </a:prstGeom>
            </p:spPr>
          </p:pic>
          <p:pic>
            <p:nvPicPr>
              <p:cNvPr id="141" name="Imatge 14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6492" y="5467237"/>
                <a:ext cx="170571" cy="204000"/>
              </a:xfrm>
              <a:prstGeom prst="rect">
                <a:avLst/>
              </a:prstGeom>
            </p:spPr>
          </p:pic>
          <p:pic>
            <p:nvPicPr>
              <p:cNvPr id="142" name="Imatge 14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26041" y="5466245"/>
                <a:ext cx="170571" cy="204000"/>
              </a:xfrm>
              <a:prstGeom prst="rect">
                <a:avLst/>
              </a:prstGeom>
            </p:spPr>
          </p:pic>
          <p:pic>
            <p:nvPicPr>
              <p:cNvPr id="143" name="Imatge 1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04144" y="5479747"/>
                <a:ext cx="170571" cy="204000"/>
              </a:xfrm>
              <a:prstGeom prst="rect">
                <a:avLst/>
              </a:prstGeom>
            </p:spPr>
          </p:pic>
          <p:pic>
            <p:nvPicPr>
              <p:cNvPr id="144" name="Imatge 14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66695" y="5613300"/>
                <a:ext cx="170571" cy="204000"/>
              </a:xfrm>
              <a:prstGeom prst="rect">
                <a:avLst/>
              </a:prstGeom>
            </p:spPr>
          </p:pic>
          <p:pic>
            <p:nvPicPr>
              <p:cNvPr id="145" name="Imatge 14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39923" y="5531608"/>
                <a:ext cx="170571" cy="204000"/>
              </a:xfrm>
              <a:prstGeom prst="rect">
                <a:avLst/>
              </a:prstGeom>
            </p:spPr>
          </p:pic>
          <p:pic>
            <p:nvPicPr>
              <p:cNvPr id="147" name="Imatge 14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582860" y="4551012"/>
                <a:ext cx="170571" cy="204000"/>
              </a:xfrm>
              <a:prstGeom prst="rect">
                <a:avLst/>
              </a:prstGeom>
            </p:spPr>
          </p:pic>
          <p:pic>
            <p:nvPicPr>
              <p:cNvPr id="148" name="Imatge 14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57182" y="5040400"/>
                <a:ext cx="170571" cy="204000"/>
              </a:xfrm>
              <a:prstGeom prst="rect">
                <a:avLst/>
              </a:prstGeom>
            </p:spPr>
          </p:pic>
          <p:pic>
            <p:nvPicPr>
              <p:cNvPr id="149" name="Imatge 14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09534" y="5137142"/>
                <a:ext cx="170571" cy="204000"/>
              </a:xfrm>
              <a:prstGeom prst="rect">
                <a:avLst/>
              </a:prstGeom>
            </p:spPr>
          </p:pic>
          <p:pic>
            <p:nvPicPr>
              <p:cNvPr id="150" name="Imatge 14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88733" y="5461125"/>
                <a:ext cx="170571" cy="204000"/>
              </a:xfrm>
              <a:prstGeom prst="rect">
                <a:avLst/>
              </a:prstGeom>
            </p:spPr>
          </p:pic>
          <p:pic>
            <p:nvPicPr>
              <p:cNvPr id="151" name="Imatge 1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040170" y="4062396"/>
                <a:ext cx="170571" cy="204000"/>
              </a:xfrm>
              <a:prstGeom prst="rect">
                <a:avLst/>
              </a:prstGeom>
            </p:spPr>
          </p:pic>
          <p:pic>
            <p:nvPicPr>
              <p:cNvPr id="146" name="Imatge 14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10121" y="4270704"/>
                <a:ext cx="170571" cy="204000"/>
              </a:xfrm>
              <a:prstGeom prst="rect">
                <a:avLst/>
              </a:prstGeom>
            </p:spPr>
          </p:pic>
        </p:grpSp>
      </p:grpSp>
      <p:sp>
        <p:nvSpPr>
          <p:cNvPr id="167" name="Oval 166"/>
          <p:cNvSpPr>
            <a:spLocks noChangeAspect="1"/>
          </p:cNvSpPr>
          <p:nvPr/>
        </p:nvSpPr>
        <p:spPr>
          <a:xfrm>
            <a:off x="4185246" y="5449044"/>
            <a:ext cx="72008" cy="72008"/>
          </a:xfrm>
          <a:prstGeom prst="ellipse">
            <a:avLst/>
          </a:prstGeom>
          <a:solidFill>
            <a:srgbClr val="A81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A8192D"/>
              </a:solidFill>
            </a:endParaRPr>
          </a:p>
        </p:txBody>
      </p:sp>
      <p:cxnSp>
        <p:nvCxnSpPr>
          <p:cNvPr id="10" name="Connector recte 9"/>
          <p:cNvCxnSpPr>
            <a:stCxn id="172" idx="4"/>
            <a:endCxn id="167" idx="0"/>
          </p:cNvCxnSpPr>
          <p:nvPr/>
        </p:nvCxnSpPr>
        <p:spPr>
          <a:xfrm>
            <a:off x="4212777" y="2962746"/>
            <a:ext cx="8473" cy="2486298"/>
          </a:xfrm>
          <a:prstGeom prst="line">
            <a:avLst/>
          </a:prstGeom>
          <a:ln w="6350">
            <a:solidFill>
              <a:srgbClr val="B0113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3980852" y="2535838"/>
            <a:ext cx="485312" cy="40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  <a:defRPr/>
            </a:pPr>
            <a:r>
              <a:rPr lang="ca-ES" b="1" dirty="0">
                <a:solidFill>
                  <a:srgbClr val="A8192D"/>
                </a:solidFill>
                <a:cs typeface="Arial" panose="020B0604020202020204" pitchFamily="34" charset="0"/>
              </a:rPr>
              <a:t>7,7 </a:t>
            </a:r>
            <a:endParaRPr lang="ca-ES" b="1" dirty="0" smtClean="0">
              <a:solidFill>
                <a:srgbClr val="A8192D"/>
              </a:solidFill>
              <a:cs typeface="Arial" panose="020B0604020202020204" pitchFamily="34" charset="0"/>
            </a:endParaRPr>
          </a:p>
          <a:p>
            <a:pPr lvl="0">
              <a:lnSpc>
                <a:spcPts val="1200"/>
              </a:lnSpc>
              <a:defRPr/>
            </a:pPr>
            <a:r>
              <a:rPr lang="ca-ES" sz="1400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dies</a:t>
            </a:r>
            <a:endParaRPr lang="ca-ES" sz="1400" cap="small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3" name="Oval 172"/>
          <p:cNvSpPr>
            <a:spLocks noChangeAspect="1"/>
          </p:cNvSpPr>
          <p:nvPr/>
        </p:nvSpPr>
        <p:spPr>
          <a:xfrm>
            <a:off x="4315952" y="5306435"/>
            <a:ext cx="72008" cy="72008"/>
          </a:xfrm>
          <a:prstGeom prst="ellipse">
            <a:avLst/>
          </a:prstGeom>
          <a:solidFill>
            <a:srgbClr val="A81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A8192D"/>
              </a:solidFill>
            </a:endParaRPr>
          </a:p>
        </p:txBody>
      </p:sp>
      <p:sp>
        <p:nvSpPr>
          <p:cNvPr id="174" name="Oval 173"/>
          <p:cNvSpPr>
            <a:spLocks noChangeAspect="1"/>
          </p:cNvSpPr>
          <p:nvPr/>
        </p:nvSpPr>
        <p:spPr>
          <a:xfrm>
            <a:off x="5057754" y="5442694"/>
            <a:ext cx="72008" cy="72008"/>
          </a:xfrm>
          <a:prstGeom prst="ellipse">
            <a:avLst/>
          </a:prstGeom>
          <a:solidFill>
            <a:srgbClr val="A81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A8192D"/>
              </a:solidFill>
            </a:endParaRPr>
          </a:p>
        </p:txBody>
      </p:sp>
      <p:cxnSp>
        <p:nvCxnSpPr>
          <p:cNvPr id="176" name="Connector recte 175"/>
          <p:cNvCxnSpPr/>
          <p:nvPr/>
        </p:nvCxnSpPr>
        <p:spPr>
          <a:xfrm>
            <a:off x="5094628" y="5693391"/>
            <a:ext cx="0" cy="260953"/>
          </a:xfrm>
          <a:prstGeom prst="line">
            <a:avLst/>
          </a:prstGeom>
          <a:ln w="6350">
            <a:solidFill>
              <a:srgbClr val="B0113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>
            <a:spLocks noChangeAspect="1"/>
          </p:cNvSpPr>
          <p:nvPr/>
        </p:nvSpPr>
        <p:spPr>
          <a:xfrm>
            <a:off x="4844909" y="5960532"/>
            <a:ext cx="519474" cy="528508"/>
          </a:xfrm>
          <a:prstGeom prst="ellipse">
            <a:avLst/>
          </a:prstGeom>
          <a:solidFill>
            <a:srgbClr val="CBE0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178" name="Rectangle 177"/>
          <p:cNvSpPr/>
          <p:nvPr/>
        </p:nvSpPr>
        <p:spPr>
          <a:xfrm>
            <a:off x="4821920" y="6068482"/>
            <a:ext cx="564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defRPr/>
            </a:pPr>
            <a:r>
              <a:rPr lang="ca-ES" b="1" dirty="0" smtClean="0">
                <a:solidFill>
                  <a:srgbClr val="A8192D"/>
                </a:solidFill>
                <a:cs typeface="Arial" panose="020B0604020202020204" pitchFamily="34" charset="0"/>
              </a:rPr>
              <a:t>10</a:t>
            </a:r>
            <a:r>
              <a:rPr lang="ca-ES" dirty="0" smtClean="0">
                <a:solidFill>
                  <a:srgbClr val="A8192D"/>
                </a:solidFill>
                <a:cs typeface="Arial" panose="020B0604020202020204" pitchFamily="34" charset="0"/>
              </a:rPr>
              <a:t>è</a:t>
            </a:r>
          </a:p>
          <a:p>
            <a:pPr algn="ctr">
              <a:lnSpc>
                <a:spcPts val="1200"/>
              </a:lnSpc>
              <a:defRPr/>
            </a:pPr>
            <a:r>
              <a:rPr lang="ca-ES" sz="1400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dia</a:t>
            </a:r>
            <a:endParaRPr lang="ca-ES" sz="1400" cap="small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-164879" y="5208211"/>
            <a:ext cx="1974608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  <a:defRPr/>
            </a:pPr>
            <a:r>
              <a:rPr lang="ca-ES" sz="1200" b="1" dirty="0" smtClean="0">
                <a:solidFill>
                  <a:srgbClr val="A8192D"/>
                </a:solidFill>
                <a:latin typeface="+mj-lt"/>
                <a:cs typeface="Arial" panose="020B0604020202020204" pitchFamily="34" charset="0"/>
              </a:rPr>
              <a:t>% de resposta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Contenidor de peu de pàgina 6"/>
          <p:cNvSpPr>
            <a:spLocks noGrp="1"/>
          </p:cNvSpPr>
          <p:nvPr>
            <p:ph type="ftr" sz="quarter" idx="11"/>
          </p:nvPr>
        </p:nvSpPr>
        <p:spPr>
          <a:xfrm>
            <a:off x="3124200" y="6360168"/>
            <a:ext cx="2895600" cy="365125"/>
          </a:xfrm>
        </p:spPr>
        <p:txBody>
          <a:bodyPr/>
          <a:lstStyle/>
          <a:p>
            <a:fld id="{A52C1CB1-F4C9-4FA1-B5FC-2960D3CFD1B6}" type="slidenum">
              <a:rPr lang="es-ES" smtClean="0"/>
              <a:t>10</a:t>
            </a:fld>
            <a:endParaRPr lang="es-ES" dirty="0"/>
          </a:p>
        </p:txBody>
      </p:sp>
      <p:sp>
        <p:nvSpPr>
          <p:cNvPr id="181" name="Rectangle 180"/>
          <p:cNvSpPr/>
          <p:nvPr/>
        </p:nvSpPr>
        <p:spPr>
          <a:xfrm>
            <a:off x="1061049" y="634187"/>
            <a:ext cx="7021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3200" dirty="0" smtClean="0">
                <a:solidFill>
                  <a:srgbClr val="A8192D"/>
                </a:solidFill>
                <a:cs typeface="Arial" panose="020B0604020202020204" pitchFamily="34" charset="0"/>
              </a:rPr>
              <a:t>Enquestes de satisfacció </a:t>
            </a:r>
            <a:r>
              <a:rPr lang="ca-ES" sz="3200" b="1" dirty="0" smtClean="0">
                <a:solidFill>
                  <a:srgbClr val="A8192D"/>
                </a:solidFill>
                <a:cs typeface="Arial" panose="020B0604020202020204" pitchFamily="34" charset="0"/>
              </a:rPr>
              <a:t>rebudes</a:t>
            </a:r>
            <a:endParaRPr lang="ca-ES" sz="3200" b="1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Agrupa 3"/>
          <p:cNvGrpSpPr/>
          <p:nvPr/>
        </p:nvGrpSpPr>
        <p:grpSpPr>
          <a:xfrm>
            <a:off x="7154556" y="1960272"/>
            <a:ext cx="2642704" cy="1910853"/>
            <a:chOff x="7164081" y="1303047"/>
            <a:chExt cx="2642704" cy="1910853"/>
          </a:xfrm>
        </p:grpSpPr>
        <p:sp>
          <p:nvSpPr>
            <p:cNvPr id="21" name="Rectangle 20"/>
            <p:cNvSpPr/>
            <p:nvPr/>
          </p:nvSpPr>
          <p:spPr>
            <a:xfrm>
              <a:off x="7303772" y="1303047"/>
              <a:ext cx="1572650" cy="18887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7345755" y="1810749"/>
              <a:ext cx="597782" cy="200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700"/>
                </a:lnSpc>
                <a:defRPr/>
              </a:pPr>
              <a:r>
                <a:rPr lang="ca-ES" sz="12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2014</a:t>
              </a:r>
              <a:endParaRPr lang="ca-ES" sz="1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8041233" y="1316092"/>
              <a:ext cx="823092" cy="485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ts val="1000"/>
                </a:lnSpc>
                <a:defRPr/>
              </a:pPr>
              <a:r>
                <a:rPr lang="ca-ES" sz="1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Temps mig </a:t>
              </a:r>
            </a:p>
            <a:p>
              <a:pPr lvl="0" algn="r">
                <a:lnSpc>
                  <a:spcPts val="1000"/>
                </a:lnSpc>
                <a:defRPr/>
              </a:pPr>
              <a:r>
                <a:rPr lang="ca-ES" sz="1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de </a:t>
              </a:r>
              <a:r>
                <a:rPr lang="ca-ES" sz="10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resposta</a:t>
              </a:r>
            </a:p>
            <a:p>
              <a:pPr lvl="0" algn="r">
                <a:lnSpc>
                  <a:spcPts val="1000"/>
                </a:lnSpc>
                <a:defRPr/>
              </a:pPr>
              <a:r>
                <a:rPr lang="ca-ES" sz="1000" b="1" cap="small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dies</a:t>
              </a:r>
              <a:endParaRPr lang="ca-ES" sz="1200" b="1" cap="small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43777" y="2049968"/>
              <a:ext cx="597782" cy="200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700"/>
                </a:lnSpc>
                <a:defRPr/>
              </a:pPr>
              <a:r>
                <a:rPr lang="ca-ES" sz="12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2015</a:t>
              </a:r>
              <a:endParaRPr lang="ca-ES" sz="1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7343777" y="2288942"/>
              <a:ext cx="597782" cy="200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700"/>
                </a:lnSpc>
                <a:defRPr/>
              </a:pPr>
              <a:r>
                <a:rPr lang="ca-ES" sz="12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2016</a:t>
              </a:r>
              <a:endParaRPr lang="ca-ES" sz="1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343777" y="2527916"/>
              <a:ext cx="597782" cy="200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700"/>
                </a:lnSpc>
                <a:defRPr/>
              </a:pPr>
              <a:r>
                <a:rPr lang="ca-ES" sz="12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2017</a:t>
              </a:r>
              <a:endParaRPr lang="ca-ES" sz="1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343777" y="2775516"/>
              <a:ext cx="597782" cy="200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700"/>
                </a:lnSpc>
                <a:defRPr/>
              </a:pPr>
              <a:r>
                <a:rPr lang="ca-ES" sz="12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2018</a:t>
              </a:r>
              <a:endParaRPr lang="ca-ES" sz="1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393510" y="1425766"/>
              <a:ext cx="451533" cy="200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ts val="700"/>
                </a:lnSpc>
                <a:defRPr/>
              </a:pPr>
              <a:r>
                <a:rPr lang="ca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Any</a:t>
              </a:r>
              <a:endParaRPr lang="ca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8238665" y="1802145"/>
              <a:ext cx="481085" cy="200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700"/>
                </a:lnSpc>
                <a:defRPr/>
              </a:pPr>
              <a:r>
                <a:rPr lang="ca-ES" sz="1200" b="1" cap="small" dirty="0" smtClean="0">
                  <a:solidFill>
                    <a:srgbClr val="4D868E"/>
                  </a:solidFill>
                  <a:latin typeface="+mj-lt"/>
                  <a:cs typeface="Arial" panose="020B0604020202020204" pitchFamily="34" charset="0"/>
                </a:rPr>
                <a:t>12,8</a:t>
              </a:r>
              <a:endParaRPr lang="ca-ES" sz="1200" b="1" cap="small" dirty="0">
                <a:solidFill>
                  <a:srgbClr val="4D868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8238665" y="2039323"/>
              <a:ext cx="481085" cy="200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700"/>
                </a:lnSpc>
                <a:defRPr/>
              </a:pPr>
              <a:r>
                <a:rPr lang="ca-ES" sz="1200" b="1" cap="small" dirty="0" smtClean="0">
                  <a:solidFill>
                    <a:srgbClr val="4D868E"/>
                  </a:solidFill>
                  <a:latin typeface="+mj-lt"/>
                  <a:cs typeface="Arial" panose="020B0604020202020204" pitchFamily="34" charset="0"/>
                </a:rPr>
                <a:t>8,6</a:t>
              </a:r>
              <a:endParaRPr lang="ca-ES" sz="1200" b="1" cap="small" dirty="0">
                <a:solidFill>
                  <a:srgbClr val="4D868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8238665" y="2286085"/>
              <a:ext cx="481085" cy="200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700"/>
                </a:lnSpc>
                <a:defRPr/>
              </a:pPr>
              <a:r>
                <a:rPr lang="ca-ES" sz="1200" b="1" cap="small" dirty="0" smtClean="0">
                  <a:solidFill>
                    <a:srgbClr val="4D868E"/>
                  </a:solidFill>
                  <a:latin typeface="+mj-lt"/>
                  <a:cs typeface="Arial" panose="020B0604020202020204" pitchFamily="34" charset="0"/>
                </a:rPr>
                <a:t>8,0</a:t>
              </a:r>
              <a:endParaRPr lang="ca-ES" sz="1200" b="1" cap="small" dirty="0">
                <a:solidFill>
                  <a:srgbClr val="4D868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8238665" y="2524221"/>
              <a:ext cx="481085" cy="200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700"/>
                </a:lnSpc>
                <a:defRPr/>
              </a:pPr>
              <a:r>
                <a:rPr lang="ca-ES" sz="1200" b="1" cap="small" dirty="0" smtClean="0">
                  <a:solidFill>
                    <a:srgbClr val="4D868E"/>
                  </a:solidFill>
                  <a:latin typeface="+mj-lt"/>
                  <a:cs typeface="Arial" panose="020B0604020202020204" pitchFamily="34" charset="0"/>
                </a:rPr>
                <a:t>8,0</a:t>
              </a:r>
              <a:endParaRPr lang="ca-ES" sz="1200" b="1" cap="small" dirty="0">
                <a:solidFill>
                  <a:srgbClr val="4D868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8238665" y="2770983"/>
              <a:ext cx="481085" cy="200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700"/>
                </a:lnSpc>
                <a:defRPr/>
              </a:pPr>
              <a:r>
                <a:rPr lang="ca-ES" sz="1200" b="1" cap="small" dirty="0" smtClean="0">
                  <a:solidFill>
                    <a:srgbClr val="4D868E"/>
                  </a:solidFill>
                  <a:latin typeface="+mj-lt"/>
                  <a:cs typeface="Arial" panose="020B0604020202020204" pitchFamily="34" charset="0"/>
                </a:rPr>
                <a:t>7,2</a:t>
              </a:r>
              <a:endParaRPr lang="ca-ES" sz="1200" b="1" cap="small" dirty="0">
                <a:solidFill>
                  <a:srgbClr val="4D868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8238665" y="3017745"/>
              <a:ext cx="481085" cy="182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700"/>
                </a:lnSpc>
                <a:defRPr/>
              </a:pPr>
              <a:r>
                <a:rPr lang="ca-ES" sz="1200" b="1" cap="small" dirty="0" smtClean="0">
                  <a:solidFill>
                    <a:srgbClr val="4D868E"/>
                  </a:solidFill>
                  <a:latin typeface="+mj-lt"/>
                  <a:cs typeface="Arial" panose="020B0604020202020204" pitchFamily="34" charset="0"/>
                </a:rPr>
                <a:t>5,7</a:t>
              </a:r>
              <a:endParaRPr lang="ca-ES" sz="1200" b="1" cap="small" dirty="0">
                <a:solidFill>
                  <a:srgbClr val="4D868E"/>
                </a:solidFill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211" name="Connector recte 210"/>
            <p:cNvCxnSpPr/>
            <p:nvPr/>
          </p:nvCxnSpPr>
          <p:spPr>
            <a:xfrm flipV="1">
              <a:off x="7237220" y="1994704"/>
              <a:ext cx="2514919" cy="8413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ctor recte 211"/>
            <p:cNvCxnSpPr/>
            <p:nvPr/>
          </p:nvCxnSpPr>
          <p:spPr>
            <a:xfrm flipV="1">
              <a:off x="7237220" y="2244858"/>
              <a:ext cx="2514919" cy="8413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or recte 212"/>
            <p:cNvCxnSpPr/>
            <p:nvPr/>
          </p:nvCxnSpPr>
          <p:spPr>
            <a:xfrm flipV="1">
              <a:off x="7225726" y="2466266"/>
              <a:ext cx="2514919" cy="8413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or recte 213"/>
            <p:cNvCxnSpPr/>
            <p:nvPr/>
          </p:nvCxnSpPr>
          <p:spPr>
            <a:xfrm flipV="1">
              <a:off x="7222858" y="2713552"/>
              <a:ext cx="2514919" cy="8413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or recte 214"/>
            <p:cNvCxnSpPr/>
            <p:nvPr/>
          </p:nvCxnSpPr>
          <p:spPr>
            <a:xfrm flipV="1">
              <a:off x="7291866" y="2955080"/>
              <a:ext cx="2514919" cy="8413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or recte 168"/>
            <p:cNvCxnSpPr/>
            <p:nvPr/>
          </p:nvCxnSpPr>
          <p:spPr>
            <a:xfrm flipV="1">
              <a:off x="7164081" y="1758934"/>
              <a:ext cx="2514919" cy="8413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ectangle 181"/>
            <p:cNvSpPr/>
            <p:nvPr/>
          </p:nvSpPr>
          <p:spPr>
            <a:xfrm>
              <a:off x="7349513" y="3013589"/>
              <a:ext cx="597782" cy="200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700"/>
                </a:lnSpc>
                <a:defRPr/>
              </a:pPr>
              <a:r>
                <a:rPr lang="ca-ES" sz="12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2019</a:t>
              </a:r>
              <a:endParaRPr lang="ca-ES" sz="1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935828" y="1245438"/>
            <a:ext cx="7278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Dies </a:t>
            </a: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que passen des de que s’envia el qüestionari fins que es rep la resposta</a:t>
            </a: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55" name="Connector recte 154"/>
          <p:cNvCxnSpPr/>
          <p:nvPr/>
        </p:nvCxnSpPr>
        <p:spPr>
          <a:xfrm>
            <a:off x="1336993" y="2450744"/>
            <a:ext cx="8473" cy="3024000"/>
          </a:xfrm>
          <a:prstGeom prst="line">
            <a:avLst/>
          </a:prstGeom>
          <a:ln w="635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254568" y="5427710"/>
            <a:ext cx="987304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ca-ES" sz="1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Dies</a:t>
            </a:r>
            <a:endParaRPr lang="ca-ES" sz="1200" b="1" cap="small" dirty="0">
              <a:solidFill>
                <a:schemeClr val="accent5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7" name="Connector recte 156"/>
          <p:cNvCxnSpPr/>
          <p:nvPr/>
        </p:nvCxnSpPr>
        <p:spPr>
          <a:xfrm>
            <a:off x="1744483" y="3710242"/>
            <a:ext cx="0" cy="1764000"/>
          </a:xfrm>
          <a:prstGeom prst="line">
            <a:avLst/>
          </a:prstGeom>
          <a:ln w="635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Connector recte 157"/>
          <p:cNvCxnSpPr/>
          <p:nvPr/>
        </p:nvCxnSpPr>
        <p:spPr>
          <a:xfrm>
            <a:off x="2121971" y="5334304"/>
            <a:ext cx="0" cy="144000"/>
          </a:xfrm>
          <a:prstGeom prst="line">
            <a:avLst/>
          </a:prstGeom>
          <a:ln w="635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Connector recte 158"/>
          <p:cNvCxnSpPr/>
          <p:nvPr/>
        </p:nvCxnSpPr>
        <p:spPr>
          <a:xfrm>
            <a:off x="2486973" y="5053433"/>
            <a:ext cx="461" cy="432000"/>
          </a:xfrm>
          <a:prstGeom prst="line">
            <a:avLst/>
          </a:prstGeom>
          <a:ln w="635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 recte 160"/>
          <p:cNvCxnSpPr/>
          <p:nvPr/>
        </p:nvCxnSpPr>
        <p:spPr>
          <a:xfrm>
            <a:off x="2864893" y="5414019"/>
            <a:ext cx="0" cy="72000"/>
          </a:xfrm>
          <a:prstGeom prst="line">
            <a:avLst/>
          </a:prstGeom>
          <a:ln w="635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Connector recte 164"/>
          <p:cNvCxnSpPr/>
          <p:nvPr/>
        </p:nvCxnSpPr>
        <p:spPr>
          <a:xfrm>
            <a:off x="4719567" y="5441029"/>
            <a:ext cx="0" cy="36000"/>
          </a:xfrm>
          <a:prstGeom prst="line">
            <a:avLst/>
          </a:prstGeom>
          <a:ln w="635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Connector recte 165"/>
          <p:cNvCxnSpPr/>
          <p:nvPr/>
        </p:nvCxnSpPr>
        <p:spPr>
          <a:xfrm>
            <a:off x="5468470" y="4649007"/>
            <a:ext cx="461" cy="828000"/>
          </a:xfrm>
          <a:prstGeom prst="line">
            <a:avLst/>
          </a:prstGeom>
          <a:ln w="635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Connector recte 167"/>
          <p:cNvCxnSpPr/>
          <p:nvPr/>
        </p:nvCxnSpPr>
        <p:spPr>
          <a:xfrm>
            <a:off x="5091133" y="4368105"/>
            <a:ext cx="2200" cy="1116000"/>
          </a:xfrm>
          <a:prstGeom prst="line">
            <a:avLst/>
          </a:prstGeom>
          <a:ln w="635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onnector recte 170"/>
          <p:cNvCxnSpPr/>
          <p:nvPr/>
        </p:nvCxnSpPr>
        <p:spPr>
          <a:xfrm>
            <a:off x="5841497" y="5126288"/>
            <a:ext cx="461" cy="360000"/>
          </a:xfrm>
          <a:prstGeom prst="line">
            <a:avLst/>
          </a:prstGeom>
          <a:ln w="635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Connector recte 179"/>
          <p:cNvCxnSpPr/>
          <p:nvPr/>
        </p:nvCxnSpPr>
        <p:spPr>
          <a:xfrm>
            <a:off x="6199279" y="5226113"/>
            <a:ext cx="7917" cy="252000"/>
          </a:xfrm>
          <a:prstGeom prst="line">
            <a:avLst/>
          </a:prstGeom>
          <a:ln w="635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Connector recte 183"/>
          <p:cNvCxnSpPr/>
          <p:nvPr/>
        </p:nvCxnSpPr>
        <p:spPr>
          <a:xfrm>
            <a:off x="6922984" y="4146532"/>
            <a:ext cx="4073" cy="1332000"/>
          </a:xfrm>
          <a:prstGeom prst="line">
            <a:avLst/>
          </a:prstGeom>
          <a:ln w="635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QuadreDeText 12"/>
          <p:cNvSpPr txBox="1"/>
          <p:nvPr/>
        </p:nvSpPr>
        <p:spPr>
          <a:xfrm>
            <a:off x="1218249" y="2404715"/>
            <a:ext cx="15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800" dirty="0" smtClean="0"/>
              <a:t>&lt;</a:t>
            </a:r>
            <a:endParaRPr lang="ca-ES" sz="800" dirty="0"/>
          </a:p>
        </p:txBody>
      </p:sp>
      <p:sp>
        <p:nvSpPr>
          <p:cNvPr id="296" name="QuadreDeText 295"/>
          <p:cNvSpPr txBox="1"/>
          <p:nvPr/>
        </p:nvSpPr>
        <p:spPr>
          <a:xfrm>
            <a:off x="1263621" y="2446984"/>
            <a:ext cx="1500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800" dirty="0" smtClean="0"/>
              <a:t>&gt;</a:t>
            </a:r>
            <a:endParaRPr lang="ca-ES" sz="800" dirty="0"/>
          </a:p>
        </p:txBody>
      </p:sp>
    </p:spTree>
    <p:extLst>
      <p:ext uri="{BB962C8B-B14F-4D97-AF65-F5344CB8AC3E}">
        <p14:creationId xmlns:p14="http://schemas.microsoft.com/office/powerpoint/2010/main" val="40200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7" name="Connector recte 186"/>
          <p:cNvCxnSpPr/>
          <p:nvPr/>
        </p:nvCxnSpPr>
        <p:spPr>
          <a:xfrm flipH="1" flipV="1">
            <a:off x="2548544" y="1931162"/>
            <a:ext cx="474370" cy="255332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Connector recte 185"/>
          <p:cNvCxnSpPr>
            <a:endCxn id="73" idx="0"/>
          </p:cNvCxnSpPr>
          <p:nvPr/>
        </p:nvCxnSpPr>
        <p:spPr>
          <a:xfrm flipV="1">
            <a:off x="2074113" y="1914148"/>
            <a:ext cx="461671" cy="120214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Agrupa 51"/>
          <p:cNvGrpSpPr/>
          <p:nvPr/>
        </p:nvGrpSpPr>
        <p:grpSpPr>
          <a:xfrm>
            <a:off x="295762" y="1815307"/>
            <a:ext cx="3535940" cy="3067109"/>
            <a:chOff x="243471" y="346076"/>
            <a:chExt cx="3535940" cy="3067109"/>
          </a:xfrm>
        </p:grpSpPr>
        <p:cxnSp>
          <p:nvCxnSpPr>
            <p:cNvPr id="185" name="Connector recte 184"/>
            <p:cNvCxnSpPr>
              <a:endCxn id="179" idx="6"/>
            </p:cNvCxnSpPr>
            <p:nvPr/>
          </p:nvCxnSpPr>
          <p:spPr>
            <a:xfrm>
              <a:off x="1510394" y="1447996"/>
              <a:ext cx="541023" cy="2118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or recte 103"/>
            <p:cNvCxnSpPr>
              <a:stCxn id="74" idx="3"/>
              <a:endCxn id="168" idx="7"/>
            </p:cNvCxnSpPr>
            <p:nvPr/>
          </p:nvCxnSpPr>
          <p:spPr>
            <a:xfrm flipH="1">
              <a:off x="574930" y="484576"/>
              <a:ext cx="419074" cy="47442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Connector recte 369"/>
            <p:cNvCxnSpPr/>
            <p:nvPr/>
          </p:nvCxnSpPr>
          <p:spPr>
            <a:xfrm flipV="1">
              <a:off x="363734" y="3135361"/>
              <a:ext cx="3292375" cy="1000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243471" y="1261590"/>
              <a:ext cx="612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200" b="1" cap="small" dirty="0" smtClean="0">
                  <a:solidFill>
                    <a:srgbClr val="A8192D"/>
                  </a:solidFill>
                  <a:cs typeface="Arial" panose="020B0604020202020204" pitchFamily="34" charset="0"/>
                </a:rPr>
                <a:t>19,9</a:t>
              </a:r>
              <a:r>
                <a:rPr lang="ca-ES" sz="1200" cap="small" dirty="0" smtClean="0">
                  <a:solidFill>
                    <a:srgbClr val="A8192D"/>
                  </a:solidFill>
                  <a:cs typeface="Arial" panose="020B0604020202020204" pitchFamily="34" charset="0"/>
                </a:rPr>
                <a:t>%</a:t>
              </a:r>
              <a:endParaRPr lang="ca-ES" sz="1200" cap="small" dirty="0">
                <a:solidFill>
                  <a:srgbClr val="A8192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8" name="Oval 167"/>
            <p:cNvSpPr>
              <a:spLocks noChangeAspect="1"/>
            </p:cNvSpPr>
            <p:nvPr/>
          </p:nvSpPr>
          <p:spPr>
            <a:xfrm>
              <a:off x="513467" y="948457"/>
              <a:ext cx="72008" cy="72008"/>
            </a:xfrm>
            <a:prstGeom prst="ellipse">
              <a:avLst/>
            </a:prstGeom>
            <a:solidFill>
              <a:srgbClr val="A819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rgbClr val="A8192D"/>
                </a:solidFill>
              </a:endParaRPr>
            </a:p>
          </p:txBody>
        </p:sp>
        <p:sp>
          <p:nvSpPr>
            <p:cNvPr id="179" name="Oval 178"/>
            <p:cNvSpPr>
              <a:spLocks noChangeAspect="1"/>
            </p:cNvSpPr>
            <p:nvPr/>
          </p:nvSpPr>
          <p:spPr>
            <a:xfrm>
              <a:off x="1979409" y="1623811"/>
              <a:ext cx="72008" cy="72008"/>
            </a:xfrm>
            <a:prstGeom prst="ellipse">
              <a:avLst/>
            </a:prstGeom>
            <a:solidFill>
              <a:srgbClr val="A819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rgbClr val="A8192D"/>
                </a:solidFill>
              </a:endParaRPr>
            </a:p>
          </p:txBody>
        </p:sp>
        <p:sp>
          <p:nvSpPr>
            <p:cNvPr id="182" name="Oval 181"/>
            <p:cNvSpPr>
              <a:spLocks noChangeAspect="1"/>
            </p:cNvSpPr>
            <p:nvPr/>
          </p:nvSpPr>
          <p:spPr>
            <a:xfrm>
              <a:off x="3410733" y="3099357"/>
              <a:ext cx="72008" cy="72008"/>
            </a:xfrm>
            <a:prstGeom prst="ellipse">
              <a:avLst/>
            </a:prstGeom>
            <a:solidFill>
              <a:srgbClr val="A819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rgbClr val="A8192D"/>
                </a:solidFill>
              </a:endParaRPr>
            </a:p>
          </p:txBody>
        </p:sp>
        <p:cxnSp>
          <p:nvCxnSpPr>
            <p:cNvPr id="188" name="Connector recte 187"/>
            <p:cNvCxnSpPr>
              <a:stCxn id="182" idx="1"/>
            </p:cNvCxnSpPr>
            <p:nvPr/>
          </p:nvCxnSpPr>
          <p:spPr>
            <a:xfrm flipH="1" flipV="1">
              <a:off x="2974373" y="2998301"/>
              <a:ext cx="446905" cy="11160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ectangle 188"/>
            <p:cNvSpPr/>
            <p:nvPr/>
          </p:nvSpPr>
          <p:spPr>
            <a:xfrm>
              <a:off x="694413" y="743466"/>
              <a:ext cx="612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200" b="1" cap="small" dirty="0" smtClean="0">
                  <a:solidFill>
                    <a:srgbClr val="A8192D"/>
                  </a:solidFill>
                  <a:cs typeface="Arial" panose="020B0604020202020204" pitchFamily="34" charset="0"/>
                </a:rPr>
                <a:t>24,8</a:t>
              </a:r>
              <a:r>
                <a:rPr lang="ca-ES" sz="1200" cap="small" dirty="0" smtClean="0">
                  <a:solidFill>
                    <a:srgbClr val="A8192D"/>
                  </a:solidFill>
                  <a:cs typeface="Arial" panose="020B0604020202020204" pitchFamily="34" charset="0"/>
                </a:rPr>
                <a:t>%</a:t>
              </a:r>
              <a:endParaRPr lang="ca-ES" sz="1200" cap="small" dirty="0">
                <a:solidFill>
                  <a:srgbClr val="A8192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1202218" y="1715494"/>
              <a:ext cx="612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200" b="1" cap="small" dirty="0" smtClean="0">
                  <a:solidFill>
                    <a:srgbClr val="A8192D"/>
                  </a:solidFill>
                  <a:cs typeface="Arial" panose="020B0604020202020204" pitchFamily="34" charset="0"/>
                </a:rPr>
                <a:t>15,7</a:t>
              </a:r>
              <a:r>
                <a:rPr lang="ca-ES" sz="1200" cap="small" dirty="0" smtClean="0">
                  <a:solidFill>
                    <a:srgbClr val="A8192D"/>
                  </a:solidFill>
                  <a:cs typeface="Arial" panose="020B0604020202020204" pitchFamily="34" charset="0"/>
                </a:rPr>
                <a:t>%</a:t>
              </a:r>
              <a:endParaRPr lang="ca-ES" sz="1200" cap="small" dirty="0">
                <a:solidFill>
                  <a:srgbClr val="A8192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701082" y="1944043"/>
              <a:ext cx="612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200" b="1" cap="small" dirty="0" smtClean="0">
                  <a:solidFill>
                    <a:srgbClr val="A8192D"/>
                  </a:solidFill>
                  <a:cs typeface="Arial" panose="020B0604020202020204" pitchFamily="34" charset="0"/>
                </a:rPr>
                <a:t>13,9</a:t>
              </a:r>
              <a:r>
                <a:rPr lang="ca-ES" sz="1200" cap="small" dirty="0" smtClean="0">
                  <a:solidFill>
                    <a:srgbClr val="A8192D"/>
                  </a:solidFill>
                  <a:cs typeface="Arial" panose="020B0604020202020204" pitchFamily="34" charset="0"/>
                </a:rPr>
                <a:t>%</a:t>
              </a:r>
              <a:endParaRPr lang="ca-ES" sz="1200" cap="small" dirty="0">
                <a:solidFill>
                  <a:srgbClr val="A8192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2458033" y="346076"/>
              <a:ext cx="612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200" b="1" cap="small" dirty="0" smtClean="0">
                  <a:solidFill>
                    <a:srgbClr val="A8192D"/>
                  </a:solidFill>
                  <a:cs typeface="Arial" panose="020B0604020202020204" pitchFamily="34" charset="0"/>
                </a:rPr>
                <a:t>24,6</a:t>
              </a:r>
              <a:r>
                <a:rPr lang="ca-ES" sz="1200" cap="small" dirty="0" smtClean="0">
                  <a:solidFill>
                    <a:srgbClr val="A8192D"/>
                  </a:solidFill>
                  <a:cs typeface="Arial" panose="020B0604020202020204" pitchFamily="34" charset="0"/>
                </a:rPr>
                <a:t>%</a:t>
              </a:r>
              <a:endParaRPr lang="ca-ES" sz="1200" cap="small" dirty="0">
                <a:solidFill>
                  <a:srgbClr val="A8192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407904" y="2785739"/>
              <a:ext cx="612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200" b="1" cap="small" dirty="0" smtClean="0">
                  <a:solidFill>
                    <a:srgbClr val="A8192D"/>
                  </a:solidFill>
                  <a:cs typeface="Arial" panose="020B0604020202020204" pitchFamily="34" charset="0"/>
                </a:rPr>
                <a:t>1,0</a:t>
              </a:r>
              <a:r>
                <a:rPr lang="ca-ES" sz="1200" cap="small" dirty="0" smtClean="0">
                  <a:solidFill>
                    <a:srgbClr val="A8192D"/>
                  </a:solidFill>
                  <a:cs typeface="Arial" panose="020B0604020202020204" pitchFamily="34" charset="0"/>
                </a:rPr>
                <a:t>%</a:t>
              </a:r>
              <a:endParaRPr lang="ca-ES" sz="1200" cap="small" dirty="0">
                <a:solidFill>
                  <a:srgbClr val="A8192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3167411" y="2819608"/>
              <a:ext cx="612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200" b="1" cap="small" dirty="0" smtClean="0">
                  <a:solidFill>
                    <a:srgbClr val="A8192D"/>
                  </a:solidFill>
                  <a:cs typeface="Arial" panose="020B0604020202020204" pitchFamily="34" charset="0"/>
                </a:rPr>
                <a:t>0,0</a:t>
              </a:r>
              <a:r>
                <a:rPr lang="ca-ES" sz="1200" cap="small" dirty="0" smtClean="0">
                  <a:solidFill>
                    <a:srgbClr val="A8192D"/>
                  </a:solidFill>
                  <a:cs typeface="Arial" panose="020B0604020202020204" pitchFamily="34" charset="0"/>
                </a:rPr>
                <a:t>%</a:t>
              </a:r>
              <a:endParaRPr lang="ca-ES" sz="1200" cap="small" dirty="0">
                <a:solidFill>
                  <a:srgbClr val="A8192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56196" y="3184021"/>
              <a:ext cx="374400" cy="229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000"/>
                </a:lnSpc>
                <a:defRPr/>
              </a:pPr>
              <a:r>
                <a:rPr lang="ca-ES" sz="12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dl</a:t>
              </a:r>
              <a:endParaRPr lang="ca-ES" sz="1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842359" y="3184020"/>
              <a:ext cx="374400" cy="229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000"/>
                </a:lnSpc>
                <a:defRPr/>
              </a:pPr>
              <a:r>
                <a:rPr lang="ca-ES" sz="12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dm</a:t>
              </a:r>
              <a:endParaRPr lang="ca-ES" sz="1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1328522" y="3184020"/>
              <a:ext cx="374400" cy="229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000"/>
                </a:lnSpc>
                <a:defRPr/>
              </a:pPr>
              <a:r>
                <a:rPr lang="ca-ES" sz="12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dc</a:t>
              </a:r>
              <a:endParaRPr lang="ca-ES" sz="1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814685" y="3184020"/>
              <a:ext cx="374400" cy="229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000"/>
                </a:lnSpc>
                <a:defRPr/>
              </a:pPr>
              <a:r>
                <a:rPr lang="ca-ES" sz="1200" b="1" cap="small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dj</a:t>
              </a:r>
              <a:endParaRPr lang="ca-ES" sz="1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2300848" y="3184020"/>
              <a:ext cx="374400" cy="229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000"/>
                </a:lnSpc>
                <a:defRPr/>
              </a:pPr>
              <a:r>
                <a:rPr lang="ca-ES" sz="12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dv</a:t>
              </a:r>
              <a:endParaRPr lang="ca-ES" sz="1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2787011" y="3184020"/>
              <a:ext cx="374400" cy="229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000"/>
                </a:lnSpc>
                <a:defRPr/>
              </a:pPr>
              <a:r>
                <a:rPr lang="ca-ES" sz="12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ds</a:t>
              </a:r>
              <a:endParaRPr lang="ca-ES" sz="1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273176" y="3184020"/>
              <a:ext cx="374400" cy="229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000"/>
                </a:lnSpc>
                <a:defRPr/>
              </a:pPr>
              <a:r>
                <a:rPr lang="ca-ES" sz="12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dg</a:t>
              </a:r>
              <a:endParaRPr lang="ca-ES" sz="1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2934619" y="2962297"/>
              <a:ext cx="72008" cy="72008"/>
            </a:xfrm>
            <a:prstGeom prst="ellipse">
              <a:avLst/>
            </a:prstGeom>
            <a:solidFill>
              <a:srgbClr val="A819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rgbClr val="A8192D"/>
                </a:solidFill>
              </a:endParaRPr>
            </a:p>
          </p:txBody>
        </p:sp>
        <p:sp>
          <p:nvSpPr>
            <p:cNvPr id="171" name="Oval 170"/>
            <p:cNvSpPr>
              <a:spLocks noChangeAspect="1"/>
            </p:cNvSpPr>
            <p:nvPr/>
          </p:nvSpPr>
          <p:spPr>
            <a:xfrm>
              <a:off x="1478623" y="1413669"/>
              <a:ext cx="72008" cy="72008"/>
            </a:xfrm>
            <a:prstGeom prst="ellipse">
              <a:avLst/>
            </a:prstGeom>
            <a:solidFill>
              <a:srgbClr val="A819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rgbClr val="A8192D"/>
                </a:solidFill>
              </a:endParaRPr>
            </a:p>
          </p:txBody>
        </p:sp>
      </p:grpSp>
      <p:sp>
        <p:nvSpPr>
          <p:cNvPr id="216" name="Oval 215"/>
          <p:cNvSpPr>
            <a:spLocks noChangeAspect="1"/>
          </p:cNvSpPr>
          <p:nvPr/>
        </p:nvSpPr>
        <p:spPr>
          <a:xfrm>
            <a:off x="408487" y="4894857"/>
            <a:ext cx="373915" cy="380420"/>
          </a:xfrm>
          <a:prstGeom prst="ellipse">
            <a:avLst/>
          </a:prstGeom>
          <a:solidFill>
            <a:srgbClr val="CBE0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217" name="Rectangle 216"/>
          <p:cNvSpPr/>
          <p:nvPr/>
        </p:nvSpPr>
        <p:spPr>
          <a:xfrm>
            <a:off x="393340" y="4894857"/>
            <a:ext cx="404207" cy="36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defRPr/>
            </a:pPr>
            <a:r>
              <a:rPr lang="ca-ES" sz="11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6,9</a:t>
            </a:r>
          </a:p>
          <a:p>
            <a:pPr lvl="0" algn="ctr">
              <a:lnSpc>
                <a:spcPts val="900"/>
              </a:lnSpc>
              <a:defRPr/>
            </a:pPr>
            <a:r>
              <a:rPr lang="ca-ES" sz="1000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dies</a:t>
            </a:r>
          </a:p>
        </p:txBody>
      </p:sp>
      <p:sp>
        <p:nvSpPr>
          <p:cNvPr id="225" name="Oval 224"/>
          <p:cNvSpPr>
            <a:spLocks noChangeAspect="1"/>
          </p:cNvSpPr>
          <p:nvPr/>
        </p:nvSpPr>
        <p:spPr>
          <a:xfrm>
            <a:off x="1867219" y="4894857"/>
            <a:ext cx="373915" cy="380420"/>
          </a:xfrm>
          <a:prstGeom prst="ellipse">
            <a:avLst/>
          </a:prstGeom>
          <a:solidFill>
            <a:srgbClr val="CBE0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226" name="Rectangle 225"/>
          <p:cNvSpPr/>
          <p:nvPr/>
        </p:nvSpPr>
        <p:spPr>
          <a:xfrm>
            <a:off x="1852072" y="4894856"/>
            <a:ext cx="404207" cy="37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defRPr/>
            </a:pPr>
            <a:r>
              <a:rPr lang="ca-ES" sz="11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8,6</a:t>
            </a:r>
            <a:endParaRPr lang="ca-ES" sz="11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0" algn="ctr">
              <a:lnSpc>
                <a:spcPts val="900"/>
              </a:lnSpc>
              <a:defRPr/>
            </a:pPr>
            <a:r>
              <a:rPr lang="ca-ES" sz="1000" cap="small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38652" y="1276656"/>
            <a:ext cx="3541081" cy="45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  <a:defRPr/>
            </a:pPr>
            <a:r>
              <a:rPr lang="ca-ES" sz="1400" b="1" dirty="0" smtClean="0">
                <a:solidFill>
                  <a:srgbClr val="A8192D"/>
                </a:solidFill>
                <a:latin typeface="+mj-lt"/>
                <a:cs typeface="Arial" panose="020B0604020202020204" pitchFamily="34" charset="0"/>
              </a:rPr>
              <a:t>% d’enquestes enviades </a:t>
            </a:r>
            <a:r>
              <a:rPr lang="ca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per </a:t>
            </a:r>
            <a:r>
              <a:rPr lang="ca-ES" sz="16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dia de la setmana </a:t>
            </a:r>
            <a:r>
              <a:rPr lang="ca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i </a:t>
            </a:r>
            <a:r>
              <a:rPr lang="ca-ES" sz="1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temps mig de resposta</a:t>
            </a:r>
            <a:endParaRPr lang="ca-ES" sz="14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6" name="Imatge 1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1624" y="4539615"/>
            <a:ext cx="170571" cy="204000"/>
          </a:xfrm>
          <a:prstGeom prst="rect">
            <a:avLst/>
          </a:prstGeom>
        </p:spPr>
      </p:pic>
      <p:cxnSp>
        <p:nvCxnSpPr>
          <p:cNvPr id="184" name="Connector recte 183"/>
          <p:cNvCxnSpPr>
            <a:endCxn id="171" idx="1"/>
          </p:cNvCxnSpPr>
          <p:nvPr/>
        </p:nvCxnSpPr>
        <p:spPr>
          <a:xfrm>
            <a:off x="1090863" y="1947457"/>
            <a:ext cx="450596" cy="9459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9" name="Imatge 20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101" y="2529222"/>
            <a:ext cx="170571" cy="204000"/>
          </a:xfrm>
          <a:prstGeom prst="rect">
            <a:avLst/>
          </a:prstGeom>
        </p:spPr>
      </p:pic>
      <p:pic>
        <p:nvPicPr>
          <p:cNvPr id="210" name="Imatge 2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069" y="2003570"/>
            <a:ext cx="170571" cy="204000"/>
          </a:xfrm>
          <a:prstGeom prst="rect">
            <a:avLst/>
          </a:prstGeom>
        </p:spPr>
      </p:pic>
      <p:pic>
        <p:nvPicPr>
          <p:cNvPr id="211" name="Imatge 2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5628" y="2985896"/>
            <a:ext cx="170571" cy="204000"/>
          </a:xfrm>
          <a:prstGeom prst="rect">
            <a:avLst/>
          </a:prstGeom>
        </p:spPr>
      </p:pic>
      <p:sp>
        <p:nvSpPr>
          <p:cNvPr id="212" name="Rectangle 211"/>
          <p:cNvSpPr/>
          <p:nvPr/>
        </p:nvSpPr>
        <p:spPr>
          <a:xfrm>
            <a:off x="338652" y="5533659"/>
            <a:ext cx="3602404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  <a:defRPr/>
            </a:pPr>
            <a:r>
              <a:rPr lang="ca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Els correus que s’envien </a:t>
            </a:r>
            <a:r>
              <a:rPr lang="ca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dilluns</a:t>
            </a:r>
            <a:r>
              <a:rPr lang="ca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i </a:t>
            </a:r>
            <a:r>
              <a:rPr lang="ca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dimarts</a:t>
            </a:r>
            <a:r>
              <a:rPr lang="ca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es responen un dia abans que els que s’envien els </a:t>
            </a:r>
            <a:r>
              <a:rPr lang="ca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dimecres, dijous i divendres</a:t>
            </a:r>
            <a:r>
              <a:rPr lang="ca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. Uns pocs correus es van enviar en dissabte i diumenge per motius informàtics.</a:t>
            </a:r>
            <a:endParaRPr lang="ca-ES" sz="1400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14" name="Imatge 2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1637" y="3203059"/>
            <a:ext cx="170571" cy="204000"/>
          </a:xfrm>
          <a:prstGeom prst="rect">
            <a:avLst/>
          </a:prstGeom>
        </p:spPr>
      </p:pic>
      <p:sp>
        <p:nvSpPr>
          <p:cNvPr id="73" name="Oval 72"/>
          <p:cNvSpPr>
            <a:spLocks noChangeAspect="1"/>
          </p:cNvSpPr>
          <p:nvPr/>
        </p:nvSpPr>
        <p:spPr>
          <a:xfrm>
            <a:off x="2499780" y="1914148"/>
            <a:ext cx="72008" cy="72008"/>
          </a:xfrm>
          <a:prstGeom prst="ellipse">
            <a:avLst/>
          </a:prstGeom>
          <a:solidFill>
            <a:srgbClr val="A81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A8192D"/>
              </a:solidFill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1035750" y="1892344"/>
            <a:ext cx="72008" cy="72008"/>
          </a:xfrm>
          <a:prstGeom prst="ellipse">
            <a:avLst/>
          </a:prstGeom>
          <a:solidFill>
            <a:srgbClr val="A81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A8192D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55892" y="4343254"/>
            <a:ext cx="1665593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ca-ES" sz="1200" dirty="0" smtClean="0">
                <a:solidFill>
                  <a:srgbClr val="B01135"/>
                </a:solidFill>
                <a:latin typeface="+mj-lt"/>
                <a:cs typeface="Arial" panose="020B0604020202020204" pitchFamily="34" charset="0"/>
              </a:rPr>
              <a:t>% de correus enviats</a:t>
            </a:r>
            <a:endParaRPr lang="ca-ES" sz="1200" cap="small" dirty="0">
              <a:solidFill>
                <a:srgbClr val="B01135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21772" y="5249898"/>
            <a:ext cx="2011535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ca-ES" sz="12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Temps mig de resposta</a:t>
            </a:r>
            <a:endParaRPr lang="ca-ES" sz="1200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9" name="Oval 218"/>
          <p:cNvSpPr>
            <a:spLocks noChangeAspect="1"/>
          </p:cNvSpPr>
          <p:nvPr/>
        </p:nvSpPr>
        <p:spPr>
          <a:xfrm>
            <a:off x="894731" y="4894857"/>
            <a:ext cx="373915" cy="380420"/>
          </a:xfrm>
          <a:prstGeom prst="ellipse">
            <a:avLst/>
          </a:prstGeom>
          <a:solidFill>
            <a:srgbClr val="CBE0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76" name="Rectangle 75"/>
          <p:cNvSpPr/>
          <p:nvPr/>
        </p:nvSpPr>
        <p:spPr>
          <a:xfrm>
            <a:off x="879746" y="4894854"/>
            <a:ext cx="404207" cy="36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defRPr/>
            </a:pPr>
            <a:r>
              <a:rPr lang="ca-ES" sz="11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7,1</a:t>
            </a:r>
          </a:p>
          <a:p>
            <a:pPr lvl="0" algn="ctr">
              <a:lnSpc>
                <a:spcPts val="900"/>
              </a:lnSpc>
              <a:defRPr/>
            </a:pPr>
            <a:r>
              <a:rPr lang="ca-ES" sz="1000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dies</a:t>
            </a:r>
          </a:p>
        </p:txBody>
      </p:sp>
      <p:sp>
        <p:nvSpPr>
          <p:cNvPr id="222" name="Oval 221"/>
          <p:cNvSpPr>
            <a:spLocks noChangeAspect="1"/>
          </p:cNvSpPr>
          <p:nvPr/>
        </p:nvSpPr>
        <p:spPr>
          <a:xfrm>
            <a:off x="1380975" y="4894857"/>
            <a:ext cx="373915" cy="380420"/>
          </a:xfrm>
          <a:prstGeom prst="ellipse">
            <a:avLst/>
          </a:prstGeom>
          <a:solidFill>
            <a:srgbClr val="CBE0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77" name="Rectangle 76"/>
          <p:cNvSpPr/>
          <p:nvPr/>
        </p:nvSpPr>
        <p:spPr>
          <a:xfrm>
            <a:off x="1365909" y="4894855"/>
            <a:ext cx="404207" cy="36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defRPr/>
            </a:pPr>
            <a:r>
              <a:rPr lang="ca-ES" sz="11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8,3</a:t>
            </a:r>
          </a:p>
          <a:p>
            <a:pPr lvl="0" algn="ctr">
              <a:lnSpc>
                <a:spcPts val="900"/>
              </a:lnSpc>
              <a:defRPr/>
            </a:pPr>
            <a:r>
              <a:rPr lang="ca-ES" sz="1000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dies</a:t>
            </a: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2353463" y="4894857"/>
            <a:ext cx="373915" cy="380420"/>
          </a:xfrm>
          <a:prstGeom prst="ellipse">
            <a:avLst/>
          </a:prstGeom>
          <a:solidFill>
            <a:srgbClr val="CBE0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78" name="Rectangle 77"/>
          <p:cNvSpPr/>
          <p:nvPr/>
        </p:nvSpPr>
        <p:spPr>
          <a:xfrm>
            <a:off x="2340131" y="4901746"/>
            <a:ext cx="404207" cy="36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defRPr/>
            </a:pPr>
            <a:r>
              <a:rPr lang="ca-ES" sz="11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8,2</a:t>
            </a:r>
            <a:endParaRPr lang="ca-ES" sz="11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0" algn="ctr">
              <a:lnSpc>
                <a:spcPts val="900"/>
              </a:lnSpc>
              <a:defRPr/>
            </a:pPr>
            <a:r>
              <a:rPr lang="ca-ES" sz="1000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dies</a:t>
            </a:r>
            <a:endParaRPr lang="ca-ES" sz="1000" cap="small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1" name="Oval 230"/>
          <p:cNvSpPr>
            <a:spLocks noChangeAspect="1"/>
          </p:cNvSpPr>
          <p:nvPr/>
        </p:nvSpPr>
        <p:spPr>
          <a:xfrm>
            <a:off x="2839707" y="4894857"/>
            <a:ext cx="373915" cy="380420"/>
          </a:xfrm>
          <a:prstGeom prst="ellipse">
            <a:avLst/>
          </a:prstGeom>
          <a:solidFill>
            <a:srgbClr val="CBE0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84" name="Rectangle 83"/>
          <p:cNvSpPr/>
          <p:nvPr/>
        </p:nvSpPr>
        <p:spPr>
          <a:xfrm>
            <a:off x="2824560" y="4901747"/>
            <a:ext cx="404207" cy="36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defRPr/>
            </a:pPr>
            <a:r>
              <a:rPr lang="ca-ES" sz="11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7,0</a:t>
            </a:r>
            <a:endParaRPr lang="ca-ES" sz="11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0" algn="ctr">
              <a:lnSpc>
                <a:spcPts val="900"/>
              </a:lnSpc>
              <a:defRPr/>
            </a:pPr>
            <a:r>
              <a:rPr lang="ca-ES" sz="1000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dies</a:t>
            </a:r>
            <a:endParaRPr lang="ca-ES" sz="1000" cap="small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4" name="Oval 233"/>
          <p:cNvSpPr>
            <a:spLocks noChangeAspect="1"/>
          </p:cNvSpPr>
          <p:nvPr/>
        </p:nvSpPr>
        <p:spPr>
          <a:xfrm>
            <a:off x="3325952" y="4894857"/>
            <a:ext cx="373915" cy="380420"/>
          </a:xfrm>
          <a:prstGeom prst="ellipse">
            <a:avLst/>
          </a:prstGeom>
          <a:solidFill>
            <a:srgbClr val="CBE0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86" name="Rectangle 85"/>
          <p:cNvSpPr/>
          <p:nvPr/>
        </p:nvSpPr>
        <p:spPr>
          <a:xfrm>
            <a:off x="3310805" y="4895340"/>
            <a:ext cx="404207" cy="36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defRPr/>
            </a:pPr>
            <a:r>
              <a:rPr lang="ca-ES" sz="11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1,0</a:t>
            </a:r>
            <a:endParaRPr lang="ca-ES" sz="11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0" algn="ctr">
              <a:lnSpc>
                <a:spcPts val="900"/>
              </a:lnSpc>
              <a:defRPr/>
            </a:pPr>
            <a:r>
              <a:rPr lang="ca-ES" sz="1000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dies</a:t>
            </a:r>
            <a:endParaRPr lang="ca-ES" sz="1000" cap="small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908249" y="3844382"/>
            <a:ext cx="72008" cy="72008"/>
          </a:xfrm>
          <a:prstGeom prst="ellipse">
            <a:avLst/>
          </a:prstGeom>
          <a:solidFill>
            <a:srgbClr val="A81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A8192D"/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3909251" y="3745109"/>
            <a:ext cx="61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1200" b="1" cap="small" dirty="0" smtClean="0">
                <a:solidFill>
                  <a:srgbClr val="A8192D"/>
                </a:solidFill>
                <a:cs typeface="Arial" panose="020B0604020202020204" pitchFamily="34" charset="0"/>
              </a:rPr>
              <a:t>5,9</a:t>
            </a:r>
            <a:r>
              <a:rPr lang="ca-ES" sz="1200" cap="small" dirty="0" smtClean="0">
                <a:solidFill>
                  <a:srgbClr val="A8192D"/>
                </a:solidFill>
                <a:cs typeface="Arial" panose="020B0604020202020204" pitchFamily="34" charset="0"/>
              </a:rPr>
              <a:t>%</a:t>
            </a:r>
            <a:endParaRPr lang="ca-ES" sz="1200" cap="small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4810080" y="2001108"/>
            <a:ext cx="61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1200" b="1" cap="small" dirty="0" smtClean="0">
                <a:solidFill>
                  <a:srgbClr val="A8192D"/>
                </a:solidFill>
                <a:cs typeface="Arial" panose="020B0604020202020204" pitchFamily="34" charset="0"/>
              </a:rPr>
              <a:t>23,0</a:t>
            </a:r>
            <a:r>
              <a:rPr lang="ca-ES" sz="1200" cap="small" dirty="0" smtClean="0">
                <a:solidFill>
                  <a:srgbClr val="A8192D"/>
                </a:solidFill>
                <a:cs typeface="Arial" panose="020B0604020202020204" pitchFamily="34" charset="0"/>
              </a:rPr>
              <a:t>%</a:t>
            </a:r>
            <a:endParaRPr lang="ca-ES" sz="1200" cap="small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5103157" y="3291867"/>
            <a:ext cx="61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1200" b="1" cap="small" dirty="0" smtClean="0">
                <a:solidFill>
                  <a:srgbClr val="A8192D"/>
                </a:solidFill>
                <a:cs typeface="Arial" panose="020B0604020202020204" pitchFamily="34" charset="0"/>
              </a:rPr>
              <a:t>9,2</a:t>
            </a:r>
            <a:r>
              <a:rPr lang="ca-ES" sz="1200" cap="small" dirty="0" smtClean="0">
                <a:solidFill>
                  <a:srgbClr val="A8192D"/>
                </a:solidFill>
                <a:cs typeface="Arial" panose="020B0604020202020204" pitchFamily="34" charset="0"/>
              </a:rPr>
              <a:t>%</a:t>
            </a:r>
            <a:endParaRPr lang="ca-ES" sz="1200" cap="small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6089491" y="2846911"/>
            <a:ext cx="61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1200" b="1" cap="small" dirty="0" smtClean="0">
                <a:solidFill>
                  <a:srgbClr val="A8192D"/>
                </a:solidFill>
                <a:cs typeface="Arial" panose="020B0604020202020204" pitchFamily="34" charset="0"/>
              </a:rPr>
              <a:t>13,4</a:t>
            </a:r>
            <a:r>
              <a:rPr lang="ca-ES" sz="1200" cap="small" dirty="0" smtClean="0">
                <a:solidFill>
                  <a:srgbClr val="A8192D"/>
                </a:solidFill>
                <a:cs typeface="Arial" panose="020B0604020202020204" pitchFamily="34" charset="0"/>
              </a:rPr>
              <a:t>%</a:t>
            </a:r>
            <a:endParaRPr lang="ca-ES" sz="1200" cap="small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5320280" y="3620824"/>
            <a:ext cx="61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1200" b="1" cap="small" dirty="0" smtClean="0">
                <a:solidFill>
                  <a:srgbClr val="A8192D"/>
                </a:solidFill>
                <a:cs typeface="Arial" panose="020B0604020202020204" pitchFamily="34" charset="0"/>
              </a:rPr>
              <a:t>5,9</a:t>
            </a:r>
            <a:r>
              <a:rPr lang="ca-ES" sz="1200" cap="small" dirty="0" smtClean="0">
                <a:solidFill>
                  <a:srgbClr val="A8192D"/>
                </a:solidFill>
                <a:cs typeface="Arial" panose="020B0604020202020204" pitchFamily="34" charset="0"/>
              </a:rPr>
              <a:t>%</a:t>
            </a:r>
            <a:endParaRPr lang="ca-ES" sz="1200" cap="small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5703151" y="3043576"/>
            <a:ext cx="61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1200" b="1" cap="small" dirty="0" smtClean="0">
                <a:solidFill>
                  <a:srgbClr val="A8192D"/>
                </a:solidFill>
                <a:cs typeface="Arial" panose="020B0604020202020204" pitchFamily="34" charset="0"/>
              </a:rPr>
              <a:t>11,4</a:t>
            </a:r>
            <a:r>
              <a:rPr lang="ca-ES" sz="1200" cap="small" dirty="0" smtClean="0">
                <a:solidFill>
                  <a:srgbClr val="A8192D"/>
                </a:solidFill>
                <a:cs typeface="Arial" panose="020B0604020202020204" pitchFamily="34" charset="0"/>
              </a:rPr>
              <a:t>%</a:t>
            </a:r>
            <a:endParaRPr lang="ca-ES" sz="1200" cap="small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6592404" y="3383172"/>
            <a:ext cx="61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1200" b="1" cap="small" dirty="0" smtClean="0">
                <a:solidFill>
                  <a:srgbClr val="A8192D"/>
                </a:solidFill>
                <a:cs typeface="Arial" panose="020B0604020202020204" pitchFamily="34" charset="0"/>
              </a:rPr>
              <a:t>8,2</a:t>
            </a:r>
            <a:r>
              <a:rPr lang="ca-ES" sz="1200" cap="small" dirty="0" smtClean="0">
                <a:solidFill>
                  <a:srgbClr val="A8192D"/>
                </a:solidFill>
                <a:cs typeface="Arial" panose="020B0604020202020204" pitchFamily="34" charset="0"/>
              </a:rPr>
              <a:t>%</a:t>
            </a:r>
            <a:endParaRPr lang="ca-ES" sz="1200" cap="small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6914305" y="3909240"/>
            <a:ext cx="61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1200" b="1" cap="small" dirty="0" smtClean="0">
                <a:solidFill>
                  <a:srgbClr val="A8192D"/>
                </a:solidFill>
                <a:cs typeface="Arial" panose="020B0604020202020204" pitchFamily="34" charset="0"/>
              </a:rPr>
              <a:t>3,3</a:t>
            </a:r>
            <a:r>
              <a:rPr lang="ca-ES" sz="1200" cap="small" dirty="0" smtClean="0">
                <a:solidFill>
                  <a:srgbClr val="A8192D"/>
                </a:solidFill>
                <a:cs typeface="Arial" panose="020B0604020202020204" pitchFamily="34" charset="0"/>
              </a:rPr>
              <a:t>%</a:t>
            </a:r>
            <a:endParaRPr lang="ca-ES" sz="1200" cap="small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7255256" y="4054987"/>
            <a:ext cx="61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1200" b="1" cap="small" dirty="0" smtClean="0">
                <a:solidFill>
                  <a:srgbClr val="A8192D"/>
                </a:solidFill>
                <a:cs typeface="Arial" panose="020B0604020202020204" pitchFamily="34" charset="0"/>
              </a:rPr>
              <a:t>2,0</a:t>
            </a:r>
            <a:r>
              <a:rPr lang="ca-ES" sz="1200" cap="small" dirty="0" smtClean="0">
                <a:solidFill>
                  <a:srgbClr val="A8192D"/>
                </a:solidFill>
                <a:cs typeface="Arial" panose="020B0604020202020204" pitchFamily="34" charset="0"/>
              </a:rPr>
              <a:t>%</a:t>
            </a:r>
            <a:endParaRPr lang="ca-ES" sz="1200" cap="small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8042470" y="3600621"/>
            <a:ext cx="61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1200" b="1" cap="small" dirty="0" smtClean="0">
                <a:solidFill>
                  <a:srgbClr val="A8192D"/>
                </a:solidFill>
                <a:cs typeface="Arial" panose="020B0604020202020204" pitchFamily="34" charset="0"/>
              </a:rPr>
              <a:t>6,1</a:t>
            </a:r>
            <a:r>
              <a:rPr lang="ca-ES" sz="1200" cap="small" dirty="0" smtClean="0">
                <a:solidFill>
                  <a:srgbClr val="A8192D"/>
                </a:solidFill>
                <a:cs typeface="Arial" panose="020B0604020202020204" pitchFamily="34" charset="0"/>
              </a:rPr>
              <a:t>%</a:t>
            </a:r>
            <a:endParaRPr lang="ca-ES" sz="1200" cap="small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8437168" y="3758726"/>
            <a:ext cx="61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1200" b="1" cap="small" dirty="0" smtClean="0">
                <a:solidFill>
                  <a:srgbClr val="A8192D"/>
                </a:solidFill>
                <a:cs typeface="Arial" panose="020B0604020202020204" pitchFamily="34" charset="0"/>
              </a:rPr>
              <a:t>4,7</a:t>
            </a:r>
            <a:r>
              <a:rPr lang="ca-ES" sz="1200" cap="small" dirty="0" smtClean="0">
                <a:solidFill>
                  <a:srgbClr val="A8192D"/>
                </a:solidFill>
                <a:cs typeface="Arial" panose="020B0604020202020204" pitchFamily="34" charset="0"/>
              </a:rPr>
              <a:t>%</a:t>
            </a:r>
            <a:endParaRPr lang="ca-ES" sz="1200" cap="small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grpSp>
        <p:nvGrpSpPr>
          <p:cNvPr id="60" name="Agrupa 59"/>
          <p:cNvGrpSpPr/>
          <p:nvPr/>
        </p:nvGrpSpPr>
        <p:grpSpPr>
          <a:xfrm>
            <a:off x="4235543" y="2103604"/>
            <a:ext cx="4708528" cy="2777425"/>
            <a:chOff x="4235543" y="1755444"/>
            <a:chExt cx="4708528" cy="2777425"/>
          </a:xfrm>
        </p:grpSpPr>
        <p:grpSp>
          <p:nvGrpSpPr>
            <p:cNvPr id="18" name="Agrupa 17"/>
            <p:cNvGrpSpPr/>
            <p:nvPr/>
          </p:nvGrpSpPr>
          <p:grpSpPr>
            <a:xfrm>
              <a:off x="4235543" y="4256593"/>
              <a:ext cx="4708528" cy="276276"/>
              <a:chOff x="3979518" y="4176128"/>
              <a:chExt cx="4708528" cy="276276"/>
            </a:xfrm>
          </p:grpSpPr>
          <p:cxnSp>
            <p:nvCxnSpPr>
              <p:cNvPr id="91" name="Connector recte 90"/>
              <p:cNvCxnSpPr/>
              <p:nvPr/>
            </p:nvCxnSpPr>
            <p:spPr>
              <a:xfrm flipV="1">
                <a:off x="3998981" y="4176128"/>
                <a:ext cx="4663569" cy="14469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Rectangle 91"/>
              <p:cNvSpPr/>
              <p:nvPr/>
            </p:nvSpPr>
            <p:spPr>
              <a:xfrm>
                <a:off x="3979518" y="4223239"/>
                <a:ext cx="396365" cy="229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1000"/>
                  </a:lnSpc>
                  <a:defRPr/>
                </a:pPr>
                <a:r>
                  <a:rPr lang="ca-ES" sz="1200" b="1" cap="small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gn</a:t>
                </a:r>
                <a:endParaRPr lang="ca-ES" sz="1200" b="1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359383" y="4223239"/>
                <a:ext cx="410632" cy="229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1000"/>
                  </a:lnSpc>
                  <a:defRPr/>
                </a:pPr>
                <a:r>
                  <a:rPr lang="ca-ES" sz="1200" b="1" cap="small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fb</a:t>
                </a:r>
                <a:endParaRPr lang="ca-ES" sz="1200" b="1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4754564" y="4223238"/>
                <a:ext cx="410632" cy="229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1000"/>
                  </a:lnSpc>
                  <a:defRPr/>
                </a:pPr>
                <a:r>
                  <a:rPr lang="ca-ES" sz="1200" b="1" cap="small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mç</a:t>
                </a:r>
                <a:endParaRPr lang="ca-ES" sz="1200" b="1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155962" y="4223239"/>
                <a:ext cx="410632" cy="229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1000"/>
                  </a:lnSpc>
                  <a:defRPr/>
                </a:pPr>
                <a:r>
                  <a:rPr lang="ca-ES" sz="1200" b="1" cap="small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ab</a:t>
                </a:r>
                <a:endParaRPr lang="ca-ES" sz="1200" b="1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535902" y="4223239"/>
                <a:ext cx="410632" cy="229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1000"/>
                  </a:lnSpc>
                  <a:defRPr/>
                </a:pPr>
                <a:r>
                  <a:rPr lang="ca-ES" sz="1200" b="1" cap="smal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mg</a:t>
                </a:r>
                <a:endParaRPr lang="ca-ES" sz="1200" b="1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911591" y="4223239"/>
                <a:ext cx="410632" cy="229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1000"/>
                  </a:lnSpc>
                  <a:defRPr/>
                </a:pPr>
                <a:r>
                  <a:rPr lang="ca-ES" sz="1200" b="1" cap="small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jn</a:t>
                </a:r>
                <a:endParaRPr lang="ca-ES" sz="1200" b="1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302484" y="4223239"/>
                <a:ext cx="410632" cy="229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1000"/>
                  </a:lnSpc>
                  <a:defRPr/>
                </a:pPr>
                <a:r>
                  <a:rPr lang="ca-ES" sz="1200" b="1" cap="small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jl</a:t>
                </a:r>
                <a:endParaRPr lang="ca-ES" sz="1200" b="1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686799" y="4223239"/>
                <a:ext cx="410632" cy="229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1000"/>
                  </a:lnSpc>
                  <a:defRPr/>
                </a:pPr>
                <a:r>
                  <a:rPr lang="ca-ES" sz="1200" b="1" cap="small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ag</a:t>
                </a:r>
                <a:endParaRPr lang="ca-ES" sz="1200" b="1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105618" y="4223239"/>
                <a:ext cx="410632" cy="229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1000"/>
                  </a:lnSpc>
                  <a:defRPr/>
                </a:pPr>
                <a:r>
                  <a:rPr lang="ca-ES" sz="1200" b="1" cap="small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st</a:t>
                </a:r>
                <a:endParaRPr lang="ca-ES" sz="1200" b="1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478018" y="4223239"/>
                <a:ext cx="410632" cy="229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1000"/>
                  </a:lnSpc>
                  <a:defRPr/>
                </a:pPr>
                <a:r>
                  <a:rPr lang="ca-ES" sz="1200" b="1" cap="smal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oc</a:t>
                </a:r>
                <a:endParaRPr lang="ca-ES" sz="1200" b="1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872200" y="4223239"/>
                <a:ext cx="410632" cy="229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1000"/>
                  </a:lnSpc>
                  <a:defRPr/>
                </a:pPr>
                <a:r>
                  <a:rPr lang="ca-ES" sz="1200" b="1" cap="small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nv</a:t>
                </a:r>
                <a:endParaRPr lang="ca-ES" sz="1200" b="1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8277414" y="4223239"/>
                <a:ext cx="410632" cy="229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1000"/>
                  </a:lnSpc>
                  <a:defRPr/>
                </a:pPr>
                <a:r>
                  <a:rPr lang="ca-ES" sz="1200" b="1" cap="smal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dc</a:t>
                </a:r>
                <a:endParaRPr lang="ca-ES" sz="1200" b="1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9" name="Agrupa 58"/>
            <p:cNvGrpSpPr/>
            <p:nvPr/>
          </p:nvGrpSpPr>
          <p:grpSpPr>
            <a:xfrm>
              <a:off x="4324588" y="1755444"/>
              <a:ext cx="4480434" cy="2579677"/>
              <a:chOff x="4324588" y="1755444"/>
              <a:chExt cx="4480434" cy="2579677"/>
            </a:xfrm>
          </p:grpSpPr>
          <p:grpSp>
            <p:nvGrpSpPr>
              <p:cNvPr id="57" name="Agrupa 56"/>
              <p:cNvGrpSpPr/>
              <p:nvPr/>
            </p:nvGrpSpPr>
            <p:grpSpPr>
              <a:xfrm>
                <a:off x="4434032" y="1755444"/>
                <a:ext cx="4272057" cy="2298955"/>
                <a:chOff x="4434032" y="1755444"/>
                <a:chExt cx="4272057" cy="2298955"/>
              </a:xfrm>
            </p:grpSpPr>
            <p:cxnSp>
              <p:nvCxnSpPr>
                <p:cNvPr id="114" name="Connector recte 113"/>
                <p:cNvCxnSpPr>
                  <a:stCxn id="115" idx="0"/>
                  <a:endCxn id="121" idx="0"/>
                </p:cNvCxnSpPr>
                <p:nvPr/>
              </p:nvCxnSpPr>
              <p:spPr>
                <a:xfrm flipV="1">
                  <a:off x="4434032" y="1755444"/>
                  <a:ext cx="385867" cy="184990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Connector recte 132"/>
                <p:cNvCxnSpPr>
                  <a:stCxn id="122" idx="1"/>
                  <a:endCxn id="121" idx="0"/>
                </p:cNvCxnSpPr>
                <p:nvPr/>
              </p:nvCxnSpPr>
              <p:spPr>
                <a:xfrm flipH="1" flipV="1">
                  <a:off x="4819899" y="1755444"/>
                  <a:ext cx="381380" cy="149964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onnector recte 136"/>
                <p:cNvCxnSpPr>
                  <a:stCxn id="122" idx="5"/>
                  <a:endCxn id="123" idx="1"/>
                </p:cNvCxnSpPr>
                <p:nvPr/>
              </p:nvCxnSpPr>
              <p:spPr>
                <a:xfrm>
                  <a:off x="5252197" y="3306002"/>
                  <a:ext cx="344103" cy="292944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Connector recte 146"/>
                <p:cNvCxnSpPr>
                  <a:stCxn id="123" idx="7"/>
                  <a:endCxn id="124" idx="7"/>
                </p:cNvCxnSpPr>
                <p:nvPr/>
              </p:nvCxnSpPr>
              <p:spPr>
                <a:xfrm flipV="1">
                  <a:off x="5647218" y="3021380"/>
                  <a:ext cx="382327" cy="57756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Connector recte 152"/>
                <p:cNvCxnSpPr>
                  <a:stCxn id="124" idx="7"/>
                  <a:endCxn id="125" idx="2"/>
                </p:cNvCxnSpPr>
                <p:nvPr/>
              </p:nvCxnSpPr>
              <p:spPr>
                <a:xfrm flipV="1">
                  <a:off x="6029545" y="2852833"/>
                  <a:ext cx="325472" cy="168547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Connector recte 157"/>
                <p:cNvCxnSpPr>
                  <a:stCxn id="125" idx="5"/>
                  <a:endCxn id="126" idx="5"/>
                </p:cNvCxnSpPr>
                <p:nvPr/>
              </p:nvCxnSpPr>
              <p:spPr>
                <a:xfrm>
                  <a:off x="6416480" y="2878292"/>
                  <a:ext cx="374376" cy="526361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Connector recte 172"/>
                <p:cNvCxnSpPr>
                  <a:stCxn id="126" idx="5"/>
                  <a:endCxn id="127" idx="5"/>
                </p:cNvCxnSpPr>
                <p:nvPr/>
              </p:nvCxnSpPr>
              <p:spPr>
                <a:xfrm>
                  <a:off x="6790856" y="3404653"/>
                  <a:ext cx="391667" cy="532404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Connector recte 173"/>
                <p:cNvCxnSpPr>
                  <a:stCxn id="127" idx="5"/>
                  <a:endCxn id="128" idx="2"/>
                </p:cNvCxnSpPr>
                <p:nvPr/>
              </p:nvCxnSpPr>
              <p:spPr>
                <a:xfrm>
                  <a:off x="7182523" y="3937057"/>
                  <a:ext cx="340699" cy="117342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Connector recte 179"/>
                <p:cNvCxnSpPr>
                  <a:stCxn id="129" idx="3"/>
                  <a:endCxn id="128" idx="7"/>
                </p:cNvCxnSpPr>
                <p:nvPr/>
              </p:nvCxnSpPr>
              <p:spPr>
                <a:xfrm flipH="1">
                  <a:off x="7584685" y="3557685"/>
                  <a:ext cx="334109" cy="471255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Connector recte 182"/>
                <p:cNvCxnSpPr>
                  <a:stCxn id="320" idx="1"/>
                  <a:endCxn id="129" idx="6"/>
                </p:cNvCxnSpPr>
                <p:nvPr/>
              </p:nvCxnSpPr>
              <p:spPr>
                <a:xfrm flipH="1" flipV="1">
                  <a:off x="7980257" y="3532226"/>
                  <a:ext cx="339427" cy="46171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Connector recte 195"/>
                <p:cNvCxnSpPr>
                  <a:stCxn id="131" idx="2"/>
                  <a:endCxn id="320" idx="6"/>
                </p:cNvCxnSpPr>
                <p:nvPr/>
              </p:nvCxnSpPr>
              <p:spPr>
                <a:xfrm flipH="1" flipV="1">
                  <a:off x="8381147" y="3603856"/>
                  <a:ext cx="324942" cy="152219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Agrupa 57"/>
              <p:cNvGrpSpPr/>
              <p:nvPr/>
            </p:nvGrpSpPr>
            <p:grpSpPr>
              <a:xfrm>
                <a:off x="4324588" y="1755444"/>
                <a:ext cx="4480434" cy="2579677"/>
                <a:chOff x="4324588" y="1755444"/>
                <a:chExt cx="4480434" cy="2579677"/>
              </a:xfrm>
            </p:grpSpPr>
            <p:sp>
              <p:nvSpPr>
                <p:cNvPr id="115" name="Oval 114"/>
                <p:cNvSpPr>
                  <a:spLocks noChangeAspect="1"/>
                </p:cNvSpPr>
                <p:nvPr/>
              </p:nvSpPr>
              <p:spPr>
                <a:xfrm>
                  <a:off x="4398028" y="3605344"/>
                  <a:ext cx="72008" cy="72008"/>
                </a:xfrm>
                <a:prstGeom prst="ellipse">
                  <a:avLst/>
                </a:prstGeom>
                <a:solidFill>
                  <a:srgbClr val="A8192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>
                    <a:solidFill>
                      <a:srgbClr val="A8192D"/>
                    </a:solidFill>
                  </a:endParaRPr>
                </a:p>
              </p:txBody>
            </p:sp>
            <p:sp>
              <p:nvSpPr>
                <p:cNvPr id="121" name="Oval 120"/>
                <p:cNvSpPr>
                  <a:spLocks noChangeAspect="1"/>
                </p:cNvSpPr>
                <p:nvPr/>
              </p:nvSpPr>
              <p:spPr>
                <a:xfrm>
                  <a:off x="4783895" y="1755444"/>
                  <a:ext cx="72008" cy="72008"/>
                </a:xfrm>
                <a:prstGeom prst="ellipse">
                  <a:avLst/>
                </a:prstGeom>
                <a:solidFill>
                  <a:srgbClr val="A8192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>
                    <a:solidFill>
                      <a:srgbClr val="A8192D"/>
                    </a:solidFill>
                  </a:endParaRPr>
                </a:p>
              </p:txBody>
            </p:sp>
            <p:sp>
              <p:nvSpPr>
                <p:cNvPr id="122" name="Oval 121"/>
                <p:cNvSpPr>
                  <a:spLocks noChangeAspect="1"/>
                </p:cNvSpPr>
                <p:nvPr/>
              </p:nvSpPr>
              <p:spPr>
                <a:xfrm>
                  <a:off x="5190734" y="3244539"/>
                  <a:ext cx="72008" cy="72008"/>
                </a:xfrm>
                <a:prstGeom prst="ellipse">
                  <a:avLst/>
                </a:prstGeom>
                <a:solidFill>
                  <a:srgbClr val="A8192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>
                    <a:solidFill>
                      <a:srgbClr val="A8192D"/>
                    </a:solidFill>
                  </a:endParaRPr>
                </a:p>
              </p:txBody>
            </p:sp>
            <p:sp>
              <p:nvSpPr>
                <p:cNvPr id="123" name="Oval 122"/>
                <p:cNvSpPr>
                  <a:spLocks noChangeAspect="1"/>
                </p:cNvSpPr>
                <p:nvPr/>
              </p:nvSpPr>
              <p:spPr>
                <a:xfrm>
                  <a:off x="5585755" y="3588401"/>
                  <a:ext cx="72008" cy="72008"/>
                </a:xfrm>
                <a:prstGeom prst="ellipse">
                  <a:avLst/>
                </a:prstGeom>
                <a:solidFill>
                  <a:srgbClr val="A8192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>
                    <a:solidFill>
                      <a:srgbClr val="A8192D"/>
                    </a:solidFill>
                  </a:endParaRPr>
                </a:p>
              </p:txBody>
            </p:sp>
            <p:sp>
              <p:nvSpPr>
                <p:cNvPr id="124" name="Oval 123"/>
                <p:cNvSpPr>
                  <a:spLocks noChangeAspect="1"/>
                </p:cNvSpPr>
                <p:nvPr/>
              </p:nvSpPr>
              <p:spPr>
                <a:xfrm>
                  <a:off x="5968082" y="3010835"/>
                  <a:ext cx="72008" cy="72008"/>
                </a:xfrm>
                <a:prstGeom prst="ellipse">
                  <a:avLst/>
                </a:prstGeom>
                <a:solidFill>
                  <a:srgbClr val="A8192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>
                    <a:solidFill>
                      <a:srgbClr val="A8192D"/>
                    </a:solidFill>
                  </a:endParaRPr>
                </a:p>
              </p:txBody>
            </p:sp>
            <p:sp>
              <p:nvSpPr>
                <p:cNvPr id="125" name="Oval 124"/>
                <p:cNvSpPr>
                  <a:spLocks noChangeAspect="1"/>
                </p:cNvSpPr>
                <p:nvPr/>
              </p:nvSpPr>
              <p:spPr>
                <a:xfrm>
                  <a:off x="6355017" y="2816829"/>
                  <a:ext cx="72008" cy="72008"/>
                </a:xfrm>
                <a:prstGeom prst="ellipse">
                  <a:avLst/>
                </a:prstGeom>
                <a:solidFill>
                  <a:srgbClr val="A8192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>
                    <a:solidFill>
                      <a:srgbClr val="A8192D"/>
                    </a:solidFill>
                  </a:endParaRPr>
                </a:p>
              </p:txBody>
            </p:sp>
            <p:sp>
              <p:nvSpPr>
                <p:cNvPr id="126" name="Oval 125"/>
                <p:cNvSpPr>
                  <a:spLocks noChangeAspect="1"/>
                </p:cNvSpPr>
                <p:nvPr/>
              </p:nvSpPr>
              <p:spPr>
                <a:xfrm>
                  <a:off x="6729393" y="3343190"/>
                  <a:ext cx="72008" cy="72008"/>
                </a:xfrm>
                <a:prstGeom prst="ellipse">
                  <a:avLst/>
                </a:prstGeom>
                <a:solidFill>
                  <a:srgbClr val="A8192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>
                    <a:solidFill>
                      <a:srgbClr val="A8192D"/>
                    </a:solidFill>
                  </a:endParaRPr>
                </a:p>
              </p:txBody>
            </p:sp>
            <p:sp>
              <p:nvSpPr>
                <p:cNvPr id="127" name="Oval 126"/>
                <p:cNvSpPr>
                  <a:spLocks noChangeAspect="1"/>
                </p:cNvSpPr>
                <p:nvPr/>
              </p:nvSpPr>
              <p:spPr>
                <a:xfrm>
                  <a:off x="7121060" y="3875594"/>
                  <a:ext cx="72008" cy="72008"/>
                </a:xfrm>
                <a:prstGeom prst="ellipse">
                  <a:avLst/>
                </a:prstGeom>
                <a:solidFill>
                  <a:srgbClr val="A8192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>
                    <a:solidFill>
                      <a:srgbClr val="A8192D"/>
                    </a:solidFill>
                  </a:endParaRPr>
                </a:p>
              </p:txBody>
            </p:sp>
            <p:sp>
              <p:nvSpPr>
                <p:cNvPr id="128" name="Oval 127"/>
                <p:cNvSpPr>
                  <a:spLocks noChangeAspect="1"/>
                </p:cNvSpPr>
                <p:nvPr/>
              </p:nvSpPr>
              <p:spPr>
                <a:xfrm>
                  <a:off x="7523222" y="4018395"/>
                  <a:ext cx="72008" cy="72008"/>
                </a:xfrm>
                <a:prstGeom prst="ellipse">
                  <a:avLst/>
                </a:prstGeom>
                <a:solidFill>
                  <a:srgbClr val="A8192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>
                    <a:solidFill>
                      <a:srgbClr val="A8192D"/>
                    </a:solidFill>
                  </a:endParaRPr>
                </a:p>
              </p:txBody>
            </p:sp>
            <p:sp>
              <p:nvSpPr>
                <p:cNvPr id="131" name="Oval 130"/>
                <p:cNvSpPr>
                  <a:spLocks noChangeAspect="1"/>
                </p:cNvSpPr>
                <p:nvPr/>
              </p:nvSpPr>
              <p:spPr>
                <a:xfrm>
                  <a:off x="8706089" y="3720071"/>
                  <a:ext cx="72008" cy="72008"/>
                </a:xfrm>
                <a:prstGeom prst="ellipse">
                  <a:avLst/>
                </a:prstGeom>
                <a:solidFill>
                  <a:srgbClr val="A8192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>
                    <a:solidFill>
                      <a:srgbClr val="A8192D"/>
                    </a:solidFill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7639500" y="3179407"/>
                  <a:ext cx="612000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>
                    <a:defRPr/>
                  </a:pPr>
                  <a:r>
                    <a:rPr lang="ca-ES" sz="1200" b="1" cap="small" dirty="0" smtClean="0">
                      <a:solidFill>
                        <a:srgbClr val="A8192D"/>
                      </a:solidFill>
                      <a:cs typeface="Arial" panose="020B0604020202020204" pitchFamily="34" charset="0"/>
                    </a:rPr>
                    <a:t>6,8</a:t>
                  </a:r>
                  <a:r>
                    <a:rPr lang="ca-ES" sz="1200" cap="small" dirty="0" smtClean="0">
                      <a:solidFill>
                        <a:srgbClr val="A8192D"/>
                      </a:solidFill>
                      <a:cs typeface="Arial" panose="020B0604020202020204" pitchFamily="34" charset="0"/>
                    </a:rPr>
                    <a:t>%</a:t>
                  </a:r>
                  <a:endParaRPr lang="ca-ES" sz="1200" cap="small" dirty="0">
                    <a:solidFill>
                      <a:srgbClr val="A8192D"/>
                    </a:solidFill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61" name="Imatge 260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324588" y="3716188"/>
                  <a:ext cx="170571" cy="204000"/>
                </a:xfrm>
                <a:prstGeom prst="rect">
                  <a:avLst/>
                </a:prstGeom>
              </p:spPr>
            </p:pic>
            <p:pic>
              <p:nvPicPr>
                <p:cNvPr id="263" name="Imatge 26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108329" y="3364347"/>
                  <a:ext cx="170571" cy="204000"/>
                </a:xfrm>
                <a:prstGeom prst="rect">
                  <a:avLst/>
                </a:prstGeom>
              </p:spPr>
            </p:pic>
            <p:pic>
              <p:nvPicPr>
                <p:cNvPr id="264" name="Imatge 26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11014" y="3704794"/>
                  <a:ext cx="170571" cy="204000"/>
                </a:xfrm>
                <a:prstGeom prst="rect">
                  <a:avLst/>
                </a:prstGeom>
              </p:spPr>
            </p:pic>
            <p:pic>
              <p:nvPicPr>
                <p:cNvPr id="265" name="Imatge 26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898015" y="3143754"/>
                  <a:ext cx="170571" cy="204000"/>
                </a:xfrm>
                <a:prstGeom prst="rect">
                  <a:avLst/>
                </a:prstGeom>
              </p:spPr>
            </p:pic>
            <p:pic>
              <p:nvPicPr>
                <p:cNvPr id="266" name="Imatge 26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280252" y="2936432"/>
                  <a:ext cx="170571" cy="204000"/>
                </a:xfrm>
                <a:prstGeom prst="rect">
                  <a:avLst/>
                </a:prstGeom>
              </p:spPr>
            </p:pic>
            <p:pic>
              <p:nvPicPr>
                <p:cNvPr id="267" name="Imatge 26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652058" y="3461039"/>
                  <a:ext cx="170571" cy="204000"/>
                </a:xfrm>
                <a:prstGeom prst="rect">
                  <a:avLst/>
                </a:prstGeom>
              </p:spPr>
            </p:pic>
            <p:pic>
              <p:nvPicPr>
                <p:cNvPr id="268" name="Imatge 26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052351" y="3993837"/>
                  <a:ext cx="170571" cy="204000"/>
                </a:xfrm>
                <a:prstGeom prst="rect">
                  <a:avLst/>
                </a:prstGeom>
              </p:spPr>
            </p:pic>
            <p:pic>
              <p:nvPicPr>
                <p:cNvPr id="269" name="Imatge 26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443154" y="4131121"/>
                  <a:ext cx="170571" cy="204000"/>
                </a:xfrm>
                <a:prstGeom prst="rect">
                  <a:avLst/>
                </a:prstGeom>
              </p:spPr>
            </p:pic>
            <p:pic>
              <p:nvPicPr>
                <p:cNvPr id="270" name="Imatge 26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838522" y="3608326"/>
                  <a:ext cx="170571" cy="204000"/>
                </a:xfrm>
                <a:prstGeom prst="rect">
                  <a:avLst/>
                </a:prstGeom>
              </p:spPr>
            </p:pic>
            <p:pic>
              <p:nvPicPr>
                <p:cNvPr id="271" name="Imatge 270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235598" y="3684176"/>
                  <a:ext cx="170571" cy="204000"/>
                </a:xfrm>
                <a:prstGeom prst="rect">
                  <a:avLst/>
                </a:prstGeom>
              </p:spPr>
            </p:pic>
            <p:pic>
              <p:nvPicPr>
                <p:cNvPr id="272" name="Imatge 27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634451" y="3839806"/>
                  <a:ext cx="170571" cy="204000"/>
                </a:xfrm>
                <a:prstGeom prst="rect">
                  <a:avLst/>
                </a:prstGeom>
              </p:spPr>
            </p:pic>
            <p:pic>
              <p:nvPicPr>
                <p:cNvPr id="262" name="Imatge 26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707991" y="1886446"/>
                  <a:ext cx="170571" cy="204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73" name="Rectangle 272"/>
          <p:cNvSpPr/>
          <p:nvPr/>
        </p:nvSpPr>
        <p:spPr>
          <a:xfrm>
            <a:off x="4764665" y="1276656"/>
            <a:ext cx="3541081" cy="45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  <a:defRPr/>
            </a:pPr>
            <a:r>
              <a:rPr lang="ca-ES" sz="1400" b="1" dirty="0" smtClean="0">
                <a:solidFill>
                  <a:srgbClr val="A8192D"/>
                </a:solidFill>
                <a:latin typeface="+mj-lt"/>
                <a:cs typeface="Arial" panose="020B0604020202020204" pitchFamily="34" charset="0"/>
              </a:rPr>
              <a:t>% d’enquestes enviades </a:t>
            </a:r>
            <a:r>
              <a:rPr lang="ca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per MES</a:t>
            </a:r>
          </a:p>
          <a:p>
            <a:pPr lvl="0" algn="ctr">
              <a:lnSpc>
                <a:spcPts val="1400"/>
              </a:lnSpc>
              <a:defRPr/>
            </a:pPr>
            <a:r>
              <a:rPr lang="ca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i </a:t>
            </a:r>
            <a:r>
              <a:rPr lang="ca-ES" sz="1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temps mig de resposta</a:t>
            </a:r>
            <a:endParaRPr lang="ca-ES" sz="14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5" name="Oval 274"/>
          <p:cNvSpPr>
            <a:spLocks noChangeAspect="1"/>
          </p:cNvSpPr>
          <p:nvPr/>
        </p:nvSpPr>
        <p:spPr>
          <a:xfrm>
            <a:off x="4255006" y="4881559"/>
            <a:ext cx="373915" cy="380420"/>
          </a:xfrm>
          <a:prstGeom prst="ellipse">
            <a:avLst/>
          </a:prstGeom>
          <a:solidFill>
            <a:srgbClr val="CBE0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276" name="Rectangle 275"/>
          <p:cNvSpPr/>
          <p:nvPr/>
        </p:nvSpPr>
        <p:spPr>
          <a:xfrm>
            <a:off x="4242133" y="4895340"/>
            <a:ext cx="404207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defRPr/>
            </a:pPr>
            <a:r>
              <a:rPr lang="ca-ES" sz="11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8,2</a:t>
            </a:r>
          </a:p>
          <a:p>
            <a:pPr lvl="0" algn="ctr">
              <a:lnSpc>
                <a:spcPts val="900"/>
              </a:lnSpc>
              <a:defRPr/>
            </a:pPr>
            <a:r>
              <a:rPr lang="ca-ES" sz="1000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dies</a:t>
            </a:r>
          </a:p>
        </p:txBody>
      </p:sp>
      <p:sp>
        <p:nvSpPr>
          <p:cNvPr id="278" name="Oval 277"/>
          <p:cNvSpPr>
            <a:spLocks noChangeAspect="1"/>
          </p:cNvSpPr>
          <p:nvPr/>
        </p:nvSpPr>
        <p:spPr>
          <a:xfrm>
            <a:off x="4645192" y="4881559"/>
            <a:ext cx="373915" cy="380420"/>
          </a:xfrm>
          <a:prstGeom prst="ellipse">
            <a:avLst/>
          </a:prstGeom>
          <a:solidFill>
            <a:srgbClr val="CBE0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279" name="Rectangle 278"/>
          <p:cNvSpPr/>
          <p:nvPr/>
        </p:nvSpPr>
        <p:spPr>
          <a:xfrm>
            <a:off x="4634564" y="4895340"/>
            <a:ext cx="404207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defRPr/>
            </a:pPr>
            <a:r>
              <a:rPr lang="ca-ES" sz="11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5,9</a:t>
            </a:r>
          </a:p>
          <a:p>
            <a:pPr lvl="0" algn="ctr">
              <a:lnSpc>
                <a:spcPts val="900"/>
              </a:lnSpc>
              <a:defRPr/>
            </a:pPr>
            <a:r>
              <a:rPr lang="ca-ES" sz="1000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dies</a:t>
            </a:r>
          </a:p>
        </p:txBody>
      </p:sp>
      <p:sp>
        <p:nvSpPr>
          <p:cNvPr id="281" name="Oval 280"/>
          <p:cNvSpPr>
            <a:spLocks noChangeAspect="1"/>
          </p:cNvSpPr>
          <p:nvPr/>
        </p:nvSpPr>
        <p:spPr>
          <a:xfrm>
            <a:off x="5035378" y="4881559"/>
            <a:ext cx="373915" cy="380420"/>
          </a:xfrm>
          <a:prstGeom prst="ellipse">
            <a:avLst/>
          </a:prstGeom>
          <a:solidFill>
            <a:srgbClr val="CBE0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282" name="Rectangle 281"/>
          <p:cNvSpPr/>
          <p:nvPr/>
        </p:nvSpPr>
        <p:spPr>
          <a:xfrm>
            <a:off x="5026995" y="4895340"/>
            <a:ext cx="404207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defRPr/>
            </a:pPr>
            <a:r>
              <a:rPr lang="ca-ES" sz="11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6,2</a:t>
            </a:r>
          </a:p>
          <a:p>
            <a:pPr lvl="0" algn="ctr">
              <a:lnSpc>
                <a:spcPts val="900"/>
              </a:lnSpc>
              <a:defRPr/>
            </a:pPr>
            <a:r>
              <a:rPr lang="ca-ES" sz="1000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dies</a:t>
            </a:r>
          </a:p>
        </p:txBody>
      </p:sp>
      <p:sp>
        <p:nvSpPr>
          <p:cNvPr id="284" name="Oval 283"/>
          <p:cNvSpPr>
            <a:spLocks noChangeAspect="1"/>
          </p:cNvSpPr>
          <p:nvPr/>
        </p:nvSpPr>
        <p:spPr>
          <a:xfrm>
            <a:off x="5425564" y="4881559"/>
            <a:ext cx="373915" cy="380420"/>
          </a:xfrm>
          <a:prstGeom prst="ellipse">
            <a:avLst/>
          </a:prstGeom>
          <a:solidFill>
            <a:srgbClr val="CBE0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285" name="Rectangle 284"/>
          <p:cNvSpPr/>
          <p:nvPr/>
        </p:nvSpPr>
        <p:spPr>
          <a:xfrm>
            <a:off x="5412602" y="4895340"/>
            <a:ext cx="404207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defRPr/>
            </a:pPr>
            <a:r>
              <a:rPr lang="ca-ES" sz="11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7,9</a:t>
            </a:r>
          </a:p>
          <a:p>
            <a:pPr lvl="0" algn="ctr">
              <a:lnSpc>
                <a:spcPts val="900"/>
              </a:lnSpc>
              <a:defRPr/>
            </a:pPr>
            <a:r>
              <a:rPr lang="ca-ES" sz="1000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dies</a:t>
            </a:r>
          </a:p>
        </p:txBody>
      </p:sp>
      <p:sp>
        <p:nvSpPr>
          <p:cNvPr id="287" name="Oval 286"/>
          <p:cNvSpPr>
            <a:spLocks noChangeAspect="1"/>
          </p:cNvSpPr>
          <p:nvPr/>
        </p:nvSpPr>
        <p:spPr>
          <a:xfrm>
            <a:off x="5815750" y="4881559"/>
            <a:ext cx="373915" cy="380420"/>
          </a:xfrm>
          <a:prstGeom prst="ellipse">
            <a:avLst/>
          </a:prstGeom>
          <a:solidFill>
            <a:srgbClr val="CBE0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288" name="Rectangle 287"/>
          <p:cNvSpPr/>
          <p:nvPr/>
        </p:nvSpPr>
        <p:spPr>
          <a:xfrm>
            <a:off x="5805033" y="4895340"/>
            <a:ext cx="404207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defRPr/>
            </a:pPr>
            <a:r>
              <a:rPr lang="ca-ES" sz="11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7,0</a:t>
            </a:r>
          </a:p>
          <a:p>
            <a:pPr lvl="0" algn="ctr">
              <a:lnSpc>
                <a:spcPts val="900"/>
              </a:lnSpc>
              <a:defRPr/>
            </a:pPr>
            <a:r>
              <a:rPr lang="ca-ES" sz="1000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dies</a:t>
            </a:r>
          </a:p>
        </p:txBody>
      </p:sp>
      <p:sp>
        <p:nvSpPr>
          <p:cNvPr id="290" name="Oval 289"/>
          <p:cNvSpPr>
            <a:spLocks noChangeAspect="1"/>
          </p:cNvSpPr>
          <p:nvPr/>
        </p:nvSpPr>
        <p:spPr>
          <a:xfrm>
            <a:off x="6205936" y="4881559"/>
            <a:ext cx="373915" cy="380420"/>
          </a:xfrm>
          <a:prstGeom prst="ellipse">
            <a:avLst/>
          </a:prstGeom>
          <a:solidFill>
            <a:srgbClr val="CBE0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291" name="Rectangle 290"/>
          <p:cNvSpPr/>
          <p:nvPr/>
        </p:nvSpPr>
        <p:spPr>
          <a:xfrm>
            <a:off x="6190640" y="4895340"/>
            <a:ext cx="404207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defRPr/>
            </a:pPr>
            <a:r>
              <a:rPr lang="ca-ES" sz="11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7,7</a:t>
            </a:r>
          </a:p>
          <a:p>
            <a:pPr lvl="0" algn="ctr">
              <a:lnSpc>
                <a:spcPts val="900"/>
              </a:lnSpc>
              <a:defRPr/>
            </a:pPr>
            <a:r>
              <a:rPr lang="ca-ES" sz="1000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dies</a:t>
            </a:r>
          </a:p>
        </p:txBody>
      </p:sp>
      <p:sp>
        <p:nvSpPr>
          <p:cNvPr id="293" name="Oval 292"/>
          <p:cNvSpPr>
            <a:spLocks noChangeAspect="1"/>
          </p:cNvSpPr>
          <p:nvPr/>
        </p:nvSpPr>
        <p:spPr>
          <a:xfrm>
            <a:off x="6596122" y="4881559"/>
            <a:ext cx="373915" cy="380420"/>
          </a:xfrm>
          <a:prstGeom prst="ellipse">
            <a:avLst/>
          </a:prstGeom>
          <a:solidFill>
            <a:srgbClr val="CBE0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294" name="Rectangle 293"/>
          <p:cNvSpPr/>
          <p:nvPr/>
        </p:nvSpPr>
        <p:spPr>
          <a:xfrm>
            <a:off x="6555775" y="4895340"/>
            <a:ext cx="454132" cy="36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defRPr/>
            </a:pPr>
            <a:r>
              <a:rPr lang="ca-ES" sz="11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10,4</a:t>
            </a:r>
          </a:p>
          <a:p>
            <a:pPr lvl="0" algn="ctr">
              <a:lnSpc>
                <a:spcPts val="900"/>
              </a:lnSpc>
              <a:defRPr/>
            </a:pPr>
            <a:r>
              <a:rPr lang="ca-ES" sz="1000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dies</a:t>
            </a:r>
          </a:p>
        </p:txBody>
      </p:sp>
      <p:sp>
        <p:nvSpPr>
          <p:cNvPr id="296" name="Oval 295"/>
          <p:cNvSpPr>
            <a:spLocks noChangeAspect="1"/>
          </p:cNvSpPr>
          <p:nvPr/>
        </p:nvSpPr>
        <p:spPr>
          <a:xfrm>
            <a:off x="6986308" y="4881559"/>
            <a:ext cx="373915" cy="380420"/>
          </a:xfrm>
          <a:prstGeom prst="ellipse">
            <a:avLst/>
          </a:prstGeom>
          <a:solidFill>
            <a:srgbClr val="CBE0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297" name="Rectangle 296"/>
          <p:cNvSpPr/>
          <p:nvPr/>
        </p:nvSpPr>
        <p:spPr>
          <a:xfrm>
            <a:off x="6957187" y="4895340"/>
            <a:ext cx="451902" cy="36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defRPr/>
            </a:pPr>
            <a:r>
              <a:rPr lang="ca-ES" sz="11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15,3</a:t>
            </a:r>
          </a:p>
          <a:p>
            <a:pPr lvl="0" algn="ctr">
              <a:lnSpc>
                <a:spcPts val="900"/>
              </a:lnSpc>
              <a:defRPr/>
            </a:pPr>
            <a:r>
              <a:rPr lang="ca-ES" sz="1000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dies</a:t>
            </a:r>
          </a:p>
        </p:txBody>
      </p:sp>
      <p:sp>
        <p:nvSpPr>
          <p:cNvPr id="299" name="Oval 298"/>
          <p:cNvSpPr>
            <a:spLocks noChangeAspect="1"/>
          </p:cNvSpPr>
          <p:nvPr/>
        </p:nvSpPr>
        <p:spPr>
          <a:xfrm>
            <a:off x="7376494" y="4881559"/>
            <a:ext cx="373915" cy="380420"/>
          </a:xfrm>
          <a:prstGeom prst="ellipse">
            <a:avLst/>
          </a:prstGeom>
          <a:solidFill>
            <a:srgbClr val="CBE0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300" name="Rectangle 299"/>
          <p:cNvSpPr/>
          <p:nvPr/>
        </p:nvSpPr>
        <p:spPr>
          <a:xfrm>
            <a:off x="7363193" y="4895340"/>
            <a:ext cx="404207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defRPr/>
            </a:pPr>
            <a:r>
              <a:rPr lang="ca-ES" sz="11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7,4</a:t>
            </a:r>
          </a:p>
          <a:p>
            <a:pPr lvl="0" algn="ctr">
              <a:lnSpc>
                <a:spcPts val="900"/>
              </a:lnSpc>
              <a:defRPr/>
            </a:pPr>
            <a:r>
              <a:rPr lang="ca-ES" sz="1000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dies</a:t>
            </a:r>
          </a:p>
        </p:txBody>
      </p:sp>
      <p:sp>
        <p:nvSpPr>
          <p:cNvPr id="302" name="Oval 301"/>
          <p:cNvSpPr>
            <a:spLocks noChangeAspect="1"/>
          </p:cNvSpPr>
          <p:nvPr/>
        </p:nvSpPr>
        <p:spPr>
          <a:xfrm>
            <a:off x="7766680" y="4881559"/>
            <a:ext cx="373915" cy="380420"/>
          </a:xfrm>
          <a:prstGeom prst="ellipse">
            <a:avLst/>
          </a:prstGeom>
          <a:solidFill>
            <a:srgbClr val="CBE0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303" name="Rectangle 302"/>
          <p:cNvSpPr/>
          <p:nvPr/>
        </p:nvSpPr>
        <p:spPr>
          <a:xfrm>
            <a:off x="7748800" y="4895340"/>
            <a:ext cx="404207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defRPr/>
            </a:pPr>
            <a:r>
              <a:rPr lang="ca-ES" sz="11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8,1</a:t>
            </a:r>
          </a:p>
          <a:p>
            <a:pPr lvl="0" algn="ctr">
              <a:lnSpc>
                <a:spcPts val="900"/>
              </a:lnSpc>
              <a:defRPr/>
            </a:pPr>
            <a:r>
              <a:rPr lang="ca-ES" sz="1000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dies</a:t>
            </a:r>
          </a:p>
        </p:txBody>
      </p:sp>
      <p:sp>
        <p:nvSpPr>
          <p:cNvPr id="305" name="Oval 304"/>
          <p:cNvSpPr>
            <a:spLocks noChangeAspect="1"/>
          </p:cNvSpPr>
          <p:nvPr/>
        </p:nvSpPr>
        <p:spPr>
          <a:xfrm>
            <a:off x="8156866" y="4881559"/>
            <a:ext cx="373915" cy="380420"/>
          </a:xfrm>
          <a:prstGeom prst="ellipse">
            <a:avLst/>
          </a:prstGeom>
          <a:solidFill>
            <a:srgbClr val="CBE0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306" name="Rectangle 305"/>
          <p:cNvSpPr/>
          <p:nvPr/>
        </p:nvSpPr>
        <p:spPr>
          <a:xfrm>
            <a:off x="8134407" y="4895340"/>
            <a:ext cx="404207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defRPr/>
            </a:pPr>
            <a:r>
              <a:rPr lang="ca-ES" sz="11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7,3</a:t>
            </a:r>
          </a:p>
          <a:p>
            <a:pPr lvl="0" algn="ctr">
              <a:lnSpc>
                <a:spcPts val="900"/>
              </a:lnSpc>
              <a:defRPr/>
            </a:pPr>
            <a:r>
              <a:rPr lang="ca-ES" sz="1000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dies</a:t>
            </a:r>
          </a:p>
        </p:txBody>
      </p:sp>
      <p:sp>
        <p:nvSpPr>
          <p:cNvPr id="308" name="Oval 307"/>
          <p:cNvSpPr>
            <a:spLocks noChangeAspect="1"/>
          </p:cNvSpPr>
          <p:nvPr/>
        </p:nvSpPr>
        <p:spPr>
          <a:xfrm>
            <a:off x="8547048" y="4881559"/>
            <a:ext cx="373915" cy="380420"/>
          </a:xfrm>
          <a:prstGeom prst="ellipse">
            <a:avLst/>
          </a:prstGeom>
          <a:solidFill>
            <a:srgbClr val="CBE0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309" name="Rectangle 308"/>
          <p:cNvSpPr/>
          <p:nvPr/>
        </p:nvSpPr>
        <p:spPr>
          <a:xfrm>
            <a:off x="8506361" y="4895340"/>
            <a:ext cx="449013" cy="36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defRPr/>
            </a:pPr>
            <a:r>
              <a:rPr lang="ca-ES" sz="11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11,0</a:t>
            </a:r>
          </a:p>
          <a:p>
            <a:pPr lvl="0" algn="ctr">
              <a:lnSpc>
                <a:spcPts val="900"/>
              </a:lnSpc>
              <a:defRPr/>
            </a:pPr>
            <a:r>
              <a:rPr lang="ca-ES" sz="1000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dies</a:t>
            </a:r>
          </a:p>
        </p:txBody>
      </p:sp>
      <p:sp>
        <p:nvSpPr>
          <p:cNvPr id="320" name="Oval 319"/>
          <p:cNvSpPr>
            <a:spLocks noChangeAspect="1"/>
          </p:cNvSpPr>
          <p:nvPr/>
        </p:nvSpPr>
        <p:spPr>
          <a:xfrm>
            <a:off x="8309139" y="3916012"/>
            <a:ext cx="72008" cy="72008"/>
          </a:xfrm>
          <a:prstGeom prst="ellipse">
            <a:avLst/>
          </a:prstGeom>
          <a:solidFill>
            <a:srgbClr val="A81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A8192D"/>
              </a:solidFill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4255006" y="5533659"/>
            <a:ext cx="466356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defRPr/>
            </a:pPr>
            <a:r>
              <a:rPr lang="ca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Els correus enviats els mesos de </a:t>
            </a:r>
            <a:r>
              <a:rPr lang="ca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febrer</a:t>
            </a:r>
            <a:r>
              <a:rPr lang="ca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i </a:t>
            </a:r>
            <a:r>
              <a:rPr lang="ca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març </a:t>
            </a:r>
            <a:r>
              <a:rPr lang="ca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són els que es responen més ràpid</a:t>
            </a:r>
            <a:r>
              <a:rPr lang="ca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ca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Els </a:t>
            </a:r>
            <a:r>
              <a:rPr lang="ca-E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mesos que més es </a:t>
            </a:r>
            <a:r>
              <a:rPr lang="ca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tarda</a:t>
            </a:r>
            <a:r>
              <a:rPr lang="ca-ES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ca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en contestar  són </a:t>
            </a:r>
            <a:r>
              <a:rPr lang="ca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j</a:t>
            </a:r>
            <a:r>
              <a:rPr lang="ca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uliol, agost i desembre.</a:t>
            </a:r>
            <a:endParaRPr lang="ca-ES" sz="1400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173921" y="5249898"/>
            <a:ext cx="2011535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ca-ES" sz="12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Temps mig de resposta</a:t>
            </a:r>
            <a:endParaRPr lang="ca-ES" sz="1200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174859" y="4349012"/>
            <a:ext cx="1665593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ca-ES" sz="1200" dirty="0" smtClean="0">
                <a:solidFill>
                  <a:srgbClr val="B01135"/>
                </a:solidFill>
                <a:latin typeface="+mj-lt"/>
                <a:cs typeface="Arial" panose="020B0604020202020204" pitchFamily="34" charset="0"/>
              </a:rPr>
              <a:t>% de correus enviats</a:t>
            </a:r>
            <a:endParaRPr lang="ca-ES" sz="1200" cap="small" dirty="0">
              <a:solidFill>
                <a:srgbClr val="B01135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Contenidor de peu de pà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314A9A8-E4A4-49AF-865F-C2030790C94B}" type="slidenum">
              <a:rPr lang="es-ES" smtClean="0"/>
              <a:t>11</a:t>
            </a:fld>
            <a:endParaRPr lang="es-ES" dirty="0"/>
          </a:p>
        </p:txBody>
      </p:sp>
      <p:sp>
        <p:nvSpPr>
          <p:cNvPr id="169" name="Rectangle 168"/>
          <p:cNvSpPr/>
          <p:nvPr/>
        </p:nvSpPr>
        <p:spPr>
          <a:xfrm>
            <a:off x="1061049" y="634187"/>
            <a:ext cx="7021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3200" dirty="0" smtClean="0">
                <a:solidFill>
                  <a:srgbClr val="A8192D"/>
                </a:solidFill>
                <a:cs typeface="Arial" panose="020B0604020202020204" pitchFamily="34" charset="0"/>
              </a:rPr>
              <a:t>Enquestes de satisfacció </a:t>
            </a:r>
            <a:r>
              <a:rPr lang="ca-ES" sz="3200" b="1" dirty="0" smtClean="0">
                <a:solidFill>
                  <a:srgbClr val="A8192D"/>
                </a:solidFill>
                <a:cs typeface="Arial" panose="020B0604020202020204" pitchFamily="34" charset="0"/>
              </a:rPr>
              <a:t>rebudes</a:t>
            </a:r>
            <a:endParaRPr lang="ca-ES" sz="3200" b="1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4953010" y="2234606"/>
            <a:ext cx="1613379" cy="352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  <a:defRPr/>
            </a:pPr>
            <a:r>
              <a:rPr lang="ca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Al mes de febrer s’envien les enquestes </a:t>
            </a:r>
            <a:r>
              <a:rPr lang="ca-E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ad hoc</a:t>
            </a:r>
            <a:endParaRPr lang="ca-ES" sz="1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15" name="Imatge 2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2339" y="2022655"/>
            <a:ext cx="170571" cy="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940" y="635001"/>
            <a:ext cx="8591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3200" dirty="0" smtClean="0">
                <a:solidFill>
                  <a:srgbClr val="A8192D"/>
                </a:solidFill>
                <a:cs typeface="Arial" panose="020B0604020202020204" pitchFamily="34" charset="0"/>
              </a:rPr>
              <a:t>Valoracions</a:t>
            </a:r>
            <a:endParaRPr lang="ca-ES" sz="3200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4587" y="1487588"/>
            <a:ext cx="3112435" cy="421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ca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PREGUNTES RECURSOS TÈCNICS I MATERIALS</a:t>
            </a:r>
            <a:endParaRPr lang="ca-ES" sz="1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19485" y="1637245"/>
            <a:ext cx="525297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ca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PREGUNTES RECURSOS ECONÒMICS </a:t>
            </a:r>
            <a:r>
              <a:rPr lang="ca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(ajuts econòmics i fons de prestació</a:t>
            </a:r>
            <a:r>
              <a:rPr lang="ca-ES" sz="1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ca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  <a:endParaRPr lang="ca-ES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QuadreDeText 17"/>
          <p:cNvSpPr txBox="1"/>
          <p:nvPr/>
        </p:nvSpPr>
        <p:spPr>
          <a:xfrm>
            <a:off x="492826" y="2078089"/>
            <a:ext cx="3867634" cy="29238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600"/>
              </a:spcAft>
            </a:pPr>
            <a:r>
              <a:rPr lang="ca-ES" sz="1100" b="1" dirty="0" smtClean="0"/>
              <a:t>Q1. </a:t>
            </a:r>
            <a:r>
              <a:rPr lang="ca-ES" sz="1100" dirty="0" smtClean="0"/>
              <a:t>Com valoreu en una escala de 0 a 10, en què 0 és la puntuació més baixa i 10 la més alta, el grau d’ajust del recurs prestat a les vostres necessitats?</a:t>
            </a:r>
            <a:r>
              <a:rPr lang="ca-ES" sz="1100" baseline="30000" dirty="0" smtClean="0"/>
              <a:t>1</a:t>
            </a:r>
          </a:p>
          <a:p>
            <a:pPr>
              <a:spcAft>
                <a:spcPts val="600"/>
              </a:spcAft>
            </a:pPr>
            <a:r>
              <a:rPr lang="ca-ES" sz="1100" b="1" dirty="0" smtClean="0"/>
              <a:t>Q2</a:t>
            </a:r>
            <a:r>
              <a:rPr lang="ca-ES" sz="1100" dirty="0" smtClean="0"/>
              <a:t>. I la qualitat del servei o producte lliurat?</a:t>
            </a:r>
          </a:p>
          <a:p>
            <a:pPr marL="266700" indent="-266700">
              <a:spcAft>
                <a:spcPts val="600"/>
              </a:spcAft>
            </a:pPr>
            <a:r>
              <a:rPr lang="ca-ES" sz="1100" b="1" dirty="0" smtClean="0"/>
              <a:t>Q3. </a:t>
            </a:r>
            <a:r>
              <a:rPr lang="ca-ES" sz="1100" dirty="0" smtClean="0"/>
              <a:t>I l’atenció personalitzada rebuda de la Diputació de Barcelona?</a:t>
            </a:r>
          </a:p>
          <a:p>
            <a:pPr marL="266700" indent="-266700">
              <a:spcAft>
                <a:spcPts val="600"/>
              </a:spcAft>
            </a:pPr>
            <a:r>
              <a:rPr lang="ca-ES" sz="1100" b="1" dirty="0" smtClean="0"/>
              <a:t>Q4. </a:t>
            </a:r>
            <a:r>
              <a:rPr lang="ca-ES" sz="1100" dirty="0" smtClean="0"/>
              <a:t>I la competència professional del personal que us ha assistit?</a:t>
            </a:r>
          </a:p>
          <a:p>
            <a:pPr marL="266700" indent="-266700">
              <a:spcAft>
                <a:spcPts val="600"/>
              </a:spcAft>
            </a:pPr>
            <a:r>
              <a:rPr lang="ca-ES" sz="1100" b="1" dirty="0" smtClean="0"/>
              <a:t>Q5. </a:t>
            </a:r>
            <a:r>
              <a:rPr lang="ca-ES" sz="1100" dirty="0" smtClean="0"/>
              <a:t>I la simplicitat administrativa del tràmit de sol·licitud del recurs?</a:t>
            </a:r>
          </a:p>
          <a:p>
            <a:pPr marL="266700" indent="-266700">
              <a:spcAft>
                <a:spcPts val="600"/>
              </a:spcAft>
            </a:pPr>
            <a:r>
              <a:rPr lang="ca-ES" sz="1100" b="1" dirty="0" smtClean="0"/>
              <a:t>Q6. </a:t>
            </a:r>
            <a:r>
              <a:rPr lang="ca-ES" sz="1100" dirty="0" smtClean="0"/>
              <a:t>Finalment, què creieu que es podria millorar del recurs prestat?(oberta)</a:t>
            </a:r>
          </a:p>
          <a:p>
            <a:pPr marL="266700" indent="-266700">
              <a:spcAft>
                <a:spcPts val="600"/>
              </a:spcAft>
            </a:pPr>
            <a:r>
              <a:rPr lang="ca-ES" sz="1100" b="1" dirty="0" smtClean="0"/>
              <a:t>Q7</a:t>
            </a:r>
            <a:r>
              <a:rPr lang="ca-ES" sz="1100" dirty="0" smtClean="0"/>
              <a:t>. Esteu d’acord què la Diputació de </a:t>
            </a:r>
            <a:r>
              <a:rPr lang="ca-ES" sz="1100" dirty="0"/>
              <a:t>B</a:t>
            </a:r>
            <a:r>
              <a:rPr lang="ca-ES" sz="1100" dirty="0" smtClean="0"/>
              <a:t>arcelona contacti amb vosaltres en relació amb les respostes d’aquesta enquesta? (sí; no)</a:t>
            </a:r>
          </a:p>
        </p:txBody>
      </p:sp>
      <p:sp>
        <p:nvSpPr>
          <p:cNvPr id="30" name="QuadreDeText 29"/>
          <p:cNvSpPr txBox="1"/>
          <p:nvPr/>
        </p:nvSpPr>
        <p:spPr>
          <a:xfrm>
            <a:off x="4719705" y="2087615"/>
            <a:ext cx="3998794" cy="29238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600"/>
              </a:spcAft>
            </a:pPr>
            <a:r>
              <a:rPr lang="ca-ES" sz="1100" b="1" dirty="0" smtClean="0"/>
              <a:t>Q1</a:t>
            </a:r>
            <a:r>
              <a:rPr lang="ca-ES" sz="1100" dirty="0" smtClean="0"/>
              <a:t>. Com valoreu en una escala de 0 a 10, en què 0 és la puntuació més baixa i 10 la més lata, el rau d’ajust del recurs prestat a les vostres necessitats?</a:t>
            </a:r>
            <a:r>
              <a:rPr lang="ca-ES" sz="1100" baseline="30000" dirty="0"/>
              <a:t> 1</a:t>
            </a:r>
          </a:p>
          <a:p>
            <a:pPr marL="266700" indent="-266700">
              <a:spcAft>
                <a:spcPts val="600"/>
              </a:spcAft>
            </a:pPr>
            <a:r>
              <a:rPr lang="ca-ES" sz="1100" b="1" dirty="0" smtClean="0"/>
              <a:t>Q2. </a:t>
            </a:r>
            <a:r>
              <a:rPr lang="ca-ES" sz="1100" dirty="0" smtClean="0"/>
              <a:t>I l’atenció personalitzada rebuda de la Diputació de Barcelona?</a:t>
            </a:r>
          </a:p>
          <a:p>
            <a:pPr marL="266700" indent="-266700">
              <a:spcAft>
                <a:spcPts val="600"/>
              </a:spcAft>
            </a:pPr>
            <a:r>
              <a:rPr lang="ca-ES" sz="1100" b="1" dirty="0" smtClean="0"/>
              <a:t>Q3. </a:t>
            </a:r>
            <a:r>
              <a:rPr lang="ca-ES" sz="1100" dirty="0" smtClean="0"/>
              <a:t>I la competència professional del personal que us ha assistit?</a:t>
            </a:r>
          </a:p>
          <a:p>
            <a:pPr marL="266700" indent="-266700">
              <a:spcAft>
                <a:spcPts val="600"/>
              </a:spcAft>
            </a:pPr>
            <a:r>
              <a:rPr lang="ca-ES" sz="1100" b="1" dirty="0" smtClean="0"/>
              <a:t>Q4. </a:t>
            </a:r>
            <a:r>
              <a:rPr lang="ca-ES" sz="1100" dirty="0"/>
              <a:t>I la simplicitat administrativa del tràmit de sol·licitud del recurs</a:t>
            </a:r>
            <a:r>
              <a:rPr lang="ca-ES" sz="1100" dirty="0" smtClean="0"/>
              <a:t>?</a:t>
            </a:r>
          </a:p>
          <a:p>
            <a:pPr marL="266700" indent="-266700">
              <a:spcAft>
                <a:spcPts val="600"/>
              </a:spcAft>
            </a:pPr>
            <a:r>
              <a:rPr lang="ca-ES" sz="1100" b="1" dirty="0" smtClean="0"/>
              <a:t>Q5. </a:t>
            </a:r>
            <a:r>
              <a:rPr lang="ca-ES" sz="1100" dirty="0" smtClean="0"/>
              <a:t>I la simplicitat administrativa del tràmit de justificació del recurs?</a:t>
            </a:r>
          </a:p>
          <a:p>
            <a:pPr marL="266700" indent="-266700">
              <a:spcAft>
                <a:spcPts val="600"/>
              </a:spcAft>
            </a:pPr>
            <a:r>
              <a:rPr lang="ca-ES" sz="1100" b="1" dirty="0" smtClean="0"/>
              <a:t>Q6. </a:t>
            </a:r>
            <a:r>
              <a:rPr lang="ca-ES" sz="1100" dirty="0" smtClean="0"/>
              <a:t>Finalment, què creieu que es podria millorar del recurs prestat?(oberta)</a:t>
            </a:r>
          </a:p>
          <a:p>
            <a:pPr marL="266700" indent="-266700">
              <a:spcAft>
                <a:spcPts val="600"/>
              </a:spcAft>
            </a:pPr>
            <a:r>
              <a:rPr lang="ca-ES" sz="1100" b="1" dirty="0" smtClean="0"/>
              <a:t>Q7. </a:t>
            </a:r>
            <a:r>
              <a:rPr lang="ca-ES" sz="1100" dirty="0" smtClean="0"/>
              <a:t>Esteu d’acord què la Diputació de </a:t>
            </a:r>
            <a:r>
              <a:rPr lang="ca-ES" sz="1100" dirty="0"/>
              <a:t>B</a:t>
            </a:r>
            <a:r>
              <a:rPr lang="ca-ES" sz="1100" dirty="0" smtClean="0"/>
              <a:t>arcelona contacti amb vosaltres en relació amb les respostes d’aquesta enquesta? (sí; no)</a:t>
            </a:r>
          </a:p>
        </p:txBody>
      </p:sp>
      <p:sp>
        <p:nvSpPr>
          <p:cNvPr id="36" name="QuadreDeText 35"/>
          <p:cNvSpPr txBox="1"/>
          <p:nvPr/>
        </p:nvSpPr>
        <p:spPr>
          <a:xfrm>
            <a:off x="617514" y="5442912"/>
            <a:ext cx="587829" cy="244430"/>
          </a:xfrm>
          <a:prstGeom prst="rect">
            <a:avLst/>
          </a:prstGeom>
          <a:solidFill>
            <a:schemeClr val="accent6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algn="ctr">
              <a:defRPr sz="105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a-ES" dirty="0" smtClean="0"/>
              <a:t>NOTES</a:t>
            </a:r>
            <a:endParaRPr lang="ca-ES" dirty="0"/>
          </a:p>
        </p:txBody>
      </p:sp>
      <p:sp>
        <p:nvSpPr>
          <p:cNvPr id="37" name="QuadreDeText 36"/>
          <p:cNvSpPr txBox="1"/>
          <p:nvPr/>
        </p:nvSpPr>
        <p:spPr>
          <a:xfrm>
            <a:off x="1490662" y="5467516"/>
            <a:ext cx="35815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 smtClean="0"/>
              <a:t>La pregunta Q1 es va incorporar a partir del Catàleg 2017.</a:t>
            </a:r>
            <a:endParaRPr lang="ca-ES" sz="1000" dirty="0"/>
          </a:p>
        </p:txBody>
      </p:sp>
      <p:sp>
        <p:nvSpPr>
          <p:cNvPr id="39" name="QuadreDeText 38"/>
          <p:cNvSpPr txBox="1"/>
          <p:nvPr/>
        </p:nvSpPr>
        <p:spPr>
          <a:xfrm>
            <a:off x="1490662" y="5759954"/>
            <a:ext cx="7160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 smtClean="0"/>
              <a:t>Des del Catàleg de serveis 2018 s’envia una enquesta de satisfacció pels fons de prestació amb les mateixes preguntes que realitzem per els ajuts econòmics amb l’excepció d’una: la valoració de la simplicitat administrativa del tràmit de sol·licitud del recurs (Q4).</a:t>
            </a:r>
            <a:endParaRPr lang="ca-ES" sz="1000" dirty="0"/>
          </a:p>
        </p:txBody>
      </p:sp>
      <p:sp>
        <p:nvSpPr>
          <p:cNvPr id="29" name="Contenidor de peu de pàgina 10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fld id="{7314A9A8-E4A4-49AF-865F-C2030790C94B}" type="slidenum">
              <a:rPr lang="es-ES" smtClean="0"/>
              <a:t>12</a:t>
            </a:fld>
            <a:endParaRPr lang="es-ES" dirty="0"/>
          </a:p>
        </p:txBody>
      </p:sp>
      <p:sp>
        <p:nvSpPr>
          <p:cNvPr id="2" name="Oval 1"/>
          <p:cNvSpPr/>
          <p:nvPr/>
        </p:nvSpPr>
        <p:spPr>
          <a:xfrm>
            <a:off x="1294410" y="5465725"/>
            <a:ext cx="196252" cy="198805"/>
          </a:xfrm>
          <a:prstGeom prst="ellipse">
            <a:avLst/>
          </a:prstGeom>
          <a:solidFill>
            <a:schemeClr val="accent6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050" b="1" dirty="0" smtClean="0"/>
              <a:t>1</a:t>
            </a:r>
            <a:endParaRPr lang="ca-ES" sz="1050" b="1" dirty="0"/>
          </a:p>
        </p:txBody>
      </p:sp>
      <p:sp>
        <p:nvSpPr>
          <p:cNvPr id="32" name="Oval 31"/>
          <p:cNvSpPr/>
          <p:nvPr/>
        </p:nvSpPr>
        <p:spPr>
          <a:xfrm>
            <a:off x="1294410" y="5774176"/>
            <a:ext cx="196252" cy="198805"/>
          </a:xfrm>
          <a:prstGeom prst="ellipse">
            <a:avLst/>
          </a:prstGeom>
          <a:solidFill>
            <a:schemeClr val="accent6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05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45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16" y="4474561"/>
            <a:ext cx="403973" cy="25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2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14" y="4475469"/>
            <a:ext cx="403973" cy="25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0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08" y="5048962"/>
            <a:ext cx="321896" cy="36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09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196" y="3872568"/>
            <a:ext cx="3960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167" name="Agrupa 166"/>
          <p:cNvGrpSpPr/>
          <p:nvPr/>
        </p:nvGrpSpPr>
        <p:grpSpPr>
          <a:xfrm>
            <a:off x="1146014" y="5630786"/>
            <a:ext cx="1961789" cy="396000"/>
            <a:chOff x="871282" y="4050490"/>
            <a:chExt cx="1961789" cy="396000"/>
          </a:xfrm>
        </p:grpSpPr>
        <p:grpSp>
          <p:nvGrpSpPr>
            <p:cNvPr id="169" name="Group 241"/>
            <p:cNvGrpSpPr>
              <a:grpSpLocks noChangeAspect="1"/>
            </p:cNvGrpSpPr>
            <p:nvPr/>
          </p:nvGrpSpPr>
          <p:grpSpPr bwMode="auto">
            <a:xfrm>
              <a:off x="871282" y="4050490"/>
              <a:ext cx="303320" cy="396000"/>
              <a:chOff x="4705350" y="2895600"/>
              <a:chExt cx="257" cy="325"/>
            </a:xfrm>
          </p:grpSpPr>
          <p:pic>
            <p:nvPicPr>
              <p:cNvPr id="228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5350" y="2895600"/>
                <a:ext cx="257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229" name="Imatge 228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56" t="17241" b="26897"/>
              <a:stretch>
                <a:fillRect/>
              </a:stretch>
            </p:blipFill>
            <p:spPr bwMode="auto">
              <a:xfrm>
                <a:off x="4705371" y="2895670"/>
                <a:ext cx="17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0" name="Group 241"/>
            <p:cNvGrpSpPr>
              <a:grpSpLocks noChangeAspect="1"/>
            </p:cNvGrpSpPr>
            <p:nvPr/>
          </p:nvGrpSpPr>
          <p:grpSpPr bwMode="auto">
            <a:xfrm>
              <a:off x="1335466" y="4050490"/>
              <a:ext cx="303320" cy="396000"/>
              <a:chOff x="4705404" y="2895600"/>
              <a:chExt cx="257" cy="325"/>
            </a:xfrm>
          </p:grpSpPr>
          <p:pic>
            <p:nvPicPr>
              <p:cNvPr id="224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5404" y="2895600"/>
                <a:ext cx="257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227" name="Imatge 226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56" t="17241" b="26897"/>
              <a:stretch>
                <a:fillRect/>
              </a:stretch>
            </p:blipFill>
            <p:spPr bwMode="auto">
              <a:xfrm>
                <a:off x="4705425" y="2895670"/>
                <a:ext cx="17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2" name="Group 241"/>
            <p:cNvGrpSpPr>
              <a:grpSpLocks noChangeAspect="1"/>
            </p:cNvGrpSpPr>
            <p:nvPr/>
          </p:nvGrpSpPr>
          <p:grpSpPr bwMode="auto">
            <a:xfrm>
              <a:off x="1735921" y="4050490"/>
              <a:ext cx="303320" cy="396000"/>
              <a:chOff x="4705404" y="2895600"/>
              <a:chExt cx="257" cy="325"/>
            </a:xfrm>
          </p:grpSpPr>
          <p:pic>
            <p:nvPicPr>
              <p:cNvPr id="221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5404" y="2895600"/>
                <a:ext cx="257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223" name="Imatge 222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56" t="17241" b="26897"/>
              <a:stretch>
                <a:fillRect/>
              </a:stretch>
            </p:blipFill>
            <p:spPr bwMode="auto">
              <a:xfrm>
                <a:off x="4705425" y="2895670"/>
                <a:ext cx="17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5" name="Group 241"/>
            <p:cNvGrpSpPr>
              <a:grpSpLocks noChangeAspect="1"/>
            </p:cNvGrpSpPr>
            <p:nvPr/>
          </p:nvGrpSpPr>
          <p:grpSpPr bwMode="auto">
            <a:xfrm>
              <a:off x="2136376" y="4050490"/>
              <a:ext cx="303320" cy="396000"/>
              <a:chOff x="4705404" y="2895600"/>
              <a:chExt cx="257" cy="325"/>
            </a:xfrm>
          </p:grpSpPr>
          <p:pic>
            <p:nvPicPr>
              <p:cNvPr id="218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5404" y="2895600"/>
                <a:ext cx="257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220" name="Imatge 219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56" t="17241" b="26897"/>
              <a:stretch>
                <a:fillRect/>
              </a:stretch>
            </p:blipFill>
            <p:spPr bwMode="auto">
              <a:xfrm>
                <a:off x="4705425" y="2895670"/>
                <a:ext cx="17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6" name="Group 241"/>
            <p:cNvGrpSpPr>
              <a:grpSpLocks noChangeAspect="1"/>
            </p:cNvGrpSpPr>
            <p:nvPr/>
          </p:nvGrpSpPr>
          <p:grpSpPr bwMode="auto">
            <a:xfrm>
              <a:off x="2529751" y="4050490"/>
              <a:ext cx="303320" cy="396000"/>
              <a:chOff x="4705398" y="2895600"/>
              <a:chExt cx="257" cy="325"/>
            </a:xfrm>
          </p:grpSpPr>
          <p:pic>
            <p:nvPicPr>
              <p:cNvPr id="177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5398" y="2895600"/>
                <a:ext cx="257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178" name="Imatge 177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56" t="17241" b="26897"/>
              <a:stretch>
                <a:fillRect/>
              </a:stretch>
            </p:blipFill>
            <p:spPr bwMode="auto">
              <a:xfrm>
                <a:off x="4705419" y="2895670"/>
                <a:ext cx="17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33" name="QuadreDeText 232"/>
          <p:cNvSpPr txBox="1"/>
          <p:nvPr/>
        </p:nvSpPr>
        <p:spPr>
          <a:xfrm>
            <a:off x="3216243" y="3232963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ca-ES" sz="1600" b="1" dirty="0" smtClean="0">
                <a:solidFill>
                  <a:srgbClr val="A8192D"/>
                </a:solidFill>
              </a:rPr>
              <a:t>8,5</a:t>
            </a:r>
            <a:endParaRPr lang="ca-ES" sz="1600" b="1" dirty="0">
              <a:solidFill>
                <a:srgbClr val="A8192D"/>
              </a:solidFill>
            </a:endParaRPr>
          </a:p>
        </p:txBody>
      </p:sp>
      <p:sp>
        <p:nvSpPr>
          <p:cNvPr id="236" name="Rectangle arrodonit 235"/>
          <p:cNvSpPr/>
          <p:nvPr/>
        </p:nvSpPr>
        <p:spPr>
          <a:xfrm>
            <a:off x="1121510" y="2021621"/>
            <a:ext cx="2427392" cy="3549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a-ES" b="1" dirty="0" smtClean="0"/>
              <a:t>Mitjana</a:t>
            </a:r>
            <a:endParaRPr lang="ca-ES" b="1" dirty="0"/>
          </a:p>
        </p:txBody>
      </p:sp>
      <p:grpSp>
        <p:nvGrpSpPr>
          <p:cNvPr id="239" name="Agrupa 238"/>
          <p:cNvGrpSpPr/>
          <p:nvPr/>
        </p:nvGrpSpPr>
        <p:grpSpPr>
          <a:xfrm>
            <a:off x="1059527" y="3213141"/>
            <a:ext cx="2112702" cy="411259"/>
            <a:chOff x="776169" y="925513"/>
            <a:chExt cx="2112702" cy="411259"/>
          </a:xfrm>
        </p:grpSpPr>
        <p:pic>
          <p:nvPicPr>
            <p:cNvPr id="240" name="Imatge 14" descr="https://d30y9cdsu7xlg0.cloudfront.net/png/18093-200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8" r="65063"/>
            <a:stretch/>
          </p:blipFill>
          <p:spPr bwMode="auto">
            <a:xfrm>
              <a:off x="2485409" y="941369"/>
              <a:ext cx="140957" cy="39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1" name="Agrupa 240"/>
            <p:cNvGrpSpPr/>
            <p:nvPr/>
          </p:nvGrpSpPr>
          <p:grpSpPr>
            <a:xfrm>
              <a:off x="776169" y="925513"/>
              <a:ext cx="2112702" cy="411259"/>
              <a:chOff x="776169" y="925513"/>
              <a:chExt cx="2112702" cy="411259"/>
            </a:xfrm>
          </p:grpSpPr>
          <p:pic>
            <p:nvPicPr>
              <p:cNvPr id="242" name="Imatge 14" descr="https://d30y9cdsu7xlg0.cloudfront.net/png/18093-200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169" y="933309"/>
                <a:ext cx="403462" cy="403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3" name="Imatge 14" descr="https://d30y9cdsu7xlg0.cloudfront.net/png/18093-200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397" y="933309"/>
                <a:ext cx="403462" cy="403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4" name="Imatge 14" descr="https://d30y9cdsu7xlg0.cloudfront.net/png/18093-200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6735" y="933309"/>
                <a:ext cx="403462" cy="403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" name="Imatge 14" descr="https://d30y9cdsu7xlg0.cloudfront.net/png/18093-200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1073" y="933309"/>
                <a:ext cx="403462" cy="403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" name="Imatge 14" descr="https://d30y9cdsu7xlg0.cloudfront.net/png/18093-200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37" t="-1934" r="-1" b="-1"/>
              <a:stretch/>
            </p:blipFill>
            <p:spPr bwMode="auto">
              <a:xfrm>
                <a:off x="2626366" y="925513"/>
                <a:ext cx="262505" cy="411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47" name="Agrupa 246"/>
          <p:cNvGrpSpPr/>
          <p:nvPr/>
        </p:nvGrpSpPr>
        <p:grpSpPr>
          <a:xfrm>
            <a:off x="1118391" y="3873793"/>
            <a:ext cx="2043825" cy="410919"/>
            <a:chOff x="826407" y="1750059"/>
            <a:chExt cx="2043825" cy="410919"/>
          </a:xfrm>
        </p:grpSpPr>
        <p:pic>
          <p:nvPicPr>
            <p:cNvPr id="248" name="Picture 3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407" y="1764978"/>
              <a:ext cx="396000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49" name="Picture 3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363" y="1764978"/>
              <a:ext cx="396000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50" name="Picture 3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319" y="1764978"/>
              <a:ext cx="396000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51" name="Picture 3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275" y="1764978"/>
              <a:ext cx="396000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52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3767" r="53067"/>
            <a:stretch/>
          </p:blipFill>
          <p:spPr bwMode="auto">
            <a:xfrm>
              <a:off x="2474232" y="1750060"/>
              <a:ext cx="185858" cy="410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53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64" t="-3769" r="-1"/>
            <a:stretch/>
          </p:blipFill>
          <p:spPr bwMode="auto">
            <a:xfrm>
              <a:off x="2649519" y="1750059"/>
              <a:ext cx="220713" cy="410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254" name="Agrupa 253"/>
          <p:cNvGrpSpPr/>
          <p:nvPr/>
        </p:nvGrpSpPr>
        <p:grpSpPr>
          <a:xfrm>
            <a:off x="1150111" y="4466833"/>
            <a:ext cx="1761625" cy="268994"/>
            <a:chOff x="866753" y="2558749"/>
            <a:chExt cx="1761625" cy="268994"/>
          </a:xfrm>
        </p:grpSpPr>
        <p:pic>
          <p:nvPicPr>
            <p:cNvPr id="25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701" r="58431"/>
            <a:stretch/>
          </p:blipFill>
          <p:spPr bwMode="auto">
            <a:xfrm>
              <a:off x="2460452" y="2558749"/>
              <a:ext cx="167926" cy="268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grpSp>
          <p:nvGrpSpPr>
            <p:cNvPr id="310" name="Agrupa 309"/>
            <p:cNvGrpSpPr/>
            <p:nvPr/>
          </p:nvGrpSpPr>
          <p:grpSpPr>
            <a:xfrm>
              <a:off x="866753" y="2568349"/>
              <a:ext cx="1599248" cy="259393"/>
              <a:chOff x="866753" y="2568349"/>
              <a:chExt cx="1599248" cy="259393"/>
            </a:xfrm>
          </p:grpSpPr>
          <p:pic>
            <p:nvPicPr>
              <p:cNvPr id="31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753" y="2568349"/>
                <a:ext cx="403973" cy="259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31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5178" y="2568349"/>
                <a:ext cx="403973" cy="259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31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03" y="2568349"/>
                <a:ext cx="403973" cy="259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31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2028" y="2568349"/>
                <a:ext cx="403973" cy="259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16" name="Agrupa 315"/>
          <p:cNvGrpSpPr/>
          <p:nvPr/>
        </p:nvGrpSpPr>
        <p:grpSpPr>
          <a:xfrm>
            <a:off x="1144267" y="5035980"/>
            <a:ext cx="1967162" cy="401701"/>
            <a:chOff x="845459" y="3214156"/>
            <a:chExt cx="1967162" cy="401701"/>
          </a:xfrm>
        </p:grpSpPr>
        <p:pic>
          <p:nvPicPr>
            <p:cNvPr id="317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459" y="3237032"/>
              <a:ext cx="321896" cy="369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3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424" y="3237032"/>
              <a:ext cx="321896" cy="369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319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741" y="3237032"/>
              <a:ext cx="321896" cy="369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321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058" y="3237032"/>
              <a:ext cx="321896" cy="369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32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32" t="-6193" r="71475" b="-2536"/>
            <a:stretch/>
          </p:blipFill>
          <p:spPr bwMode="auto">
            <a:xfrm>
              <a:off x="2487404" y="3214156"/>
              <a:ext cx="95140" cy="401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32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99" t="-6189" b="-3"/>
            <a:stretch/>
          </p:blipFill>
          <p:spPr bwMode="auto">
            <a:xfrm>
              <a:off x="2566687" y="3214156"/>
              <a:ext cx="245934" cy="392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326" name="Group 241"/>
          <p:cNvGrpSpPr>
            <a:grpSpLocks noChangeAspect="1"/>
          </p:cNvGrpSpPr>
          <p:nvPr/>
        </p:nvGrpSpPr>
        <p:grpSpPr bwMode="auto">
          <a:xfrm>
            <a:off x="3680153" y="5629122"/>
            <a:ext cx="303320" cy="396000"/>
            <a:chOff x="4705350" y="2895600"/>
            <a:chExt cx="257" cy="325"/>
          </a:xfrm>
        </p:grpSpPr>
        <p:pic>
          <p:nvPicPr>
            <p:cNvPr id="3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350" y="2895600"/>
              <a:ext cx="257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328" name="Imatge 327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6" t="17241" b="26897"/>
            <a:stretch>
              <a:fillRect/>
            </a:stretch>
          </p:blipFill>
          <p:spPr bwMode="auto">
            <a:xfrm>
              <a:off x="4705371" y="2895670"/>
              <a:ext cx="17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9" name="Group 241"/>
          <p:cNvGrpSpPr>
            <a:grpSpLocks noChangeAspect="1"/>
          </p:cNvGrpSpPr>
          <p:nvPr/>
        </p:nvGrpSpPr>
        <p:grpSpPr bwMode="auto">
          <a:xfrm>
            <a:off x="4128376" y="5629122"/>
            <a:ext cx="303320" cy="396000"/>
            <a:chOff x="4705350" y="2895600"/>
            <a:chExt cx="257" cy="325"/>
          </a:xfrm>
        </p:grpSpPr>
        <p:pic>
          <p:nvPicPr>
            <p:cNvPr id="330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350" y="2895600"/>
              <a:ext cx="257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331" name="Imatge 330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6" t="17241" b="26897"/>
            <a:stretch>
              <a:fillRect/>
            </a:stretch>
          </p:blipFill>
          <p:spPr bwMode="auto">
            <a:xfrm>
              <a:off x="4705371" y="2895670"/>
              <a:ext cx="17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2" name="Group 241"/>
          <p:cNvGrpSpPr>
            <a:grpSpLocks noChangeAspect="1"/>
          </p:cNvGrpSpPr>
          <p:nvPr/>
        </p:nvGrpSpPr>
        <p:grpSpPr bwMode="auto">
          <a:xfrm>
            <a:off x="4549303" y="5629122"/>
            <a:ext cx="303320" cy="396000"/>
            <a:chOff x="4705350" y="2895600"/>
            <a:chExt cx="257" cy="325"/>
          </a:xfrm>
        </p:grpSpPr>
        <p:pic>
          <p:nvPicPr>
            <p:cNvPr id="333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350" y="2895600"/>
              <a:ext cx="257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334" name="Imatge 333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6" t="17241" b="26897"/>
            <a:stretch>
              <a:fillRect/>
            </a:stretch>
          </p:blipFill>
          <p:spPr bwMode="auto">
            <a:xfrm>
              <a:off x="4705371" y="2895670"/>
              <a:ext cx="17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5" name="Group 241"/>
          <p:cNvGrpSpPr>
            <a:grpSpLocks noChangeAspect="1"/>
          </p:cNvGrpSpPr>
          <p:nvPr/>
        </p:nvGrpSpPr>
        <p:grpSpPr bwMode="auto">
          <a:xfrm>
            <a:off x="4949758" y="5629122"/>
            <a:ext cx="303320" cy="396000"/>
            <a:chOff x="4705350" y="2895600"/>
            <a:chExt cx="257" cy="325"/>
          </a:xfrm>
        </p:grpSpPr>
        <p:pic>
          <p:nvPicPr>
            <p:cNvPr id="336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350" y="2895600"/>
              <a:ext cx="257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337" name="Imatge 336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6" t="17241" b="26897"/>
            <a:stretch>
              <a:fillRect/>
            </a:stretch>
          </p:blipFill>
          <p:spPr bwMode="auto">
            <a:xfrm>
              <a:off x="4705395" y="2895670"/>
              <a:ext cx="17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" name="Group 241"/>
          <p:cNvGrpSpPr>
            <a:grpSpLocks noChangeAspect="1"/>
          </p:cNvGrpSpPr>
          <p:nvPr/>
        </p:nvGrpSpPr>
        <p:grpSpPr bwMode="auto">
          <a:xfrm>
            <a:off x="5350214" y="5629122"/>
            <a:ext cx="303320" cy="396000"/>
            <a:chOff x="4705350" y="2895600"/>
            <a:chExt cx="257" cy="325"/>
          </a:xfrm>
        </p:grpSpPr>
        <p:pic>
          <p:nvPicPr>
            <p:cNvPr id="339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350" y="2895600"/>
              <a:ext cx="257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340" name="Imatge 339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6" t="17241" b="26897"/>
            <a:stretch>
              <a:fillRect/>
            </a:stretch>
          </p:blipFill>
          <p:spPr bwMode="auto">
            <a:xfrm>
              <a:off x="4705383" y="2895670"/>
              <a:ext cx="17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6" name="Rectangle arrodonit 355"/>
          <p:cNvSpPr/>
          <p:nvPr/>
        </p:nvSpPr>
        <p:spPr>
          <a:xfrm>
            <a:off x="3691565" y="2016751"/>
            <a:ext cx="2629618" cy="3549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a-ES" b="1" dirty="0" smtClean="0"/>
              <a:t>% </a:t>
            </a:r>
            <a:r>
              <a:rPr lang="ca-ES" b="1" dirty="0"/>
              <a:t>entre </a:t>
            </a:r>
            <a:r>
              <a:rPr lang="ca-ES" b="1" dirty="0">
                <a:solidFill>
                  <a:schemeClr val="accent3">
                    <a:lumMod val="75000"/>
                  </a:schemeClr>
                </a:solidFill>
              </a:rPr>
              <a:t>9 </a:t>
            </a:r>
            <a:r>
              <a:rPr lang="ca-ES" b="1" dirty="0"/>
              <a:t>i </a:t>
            </a:r>
            <a:r>
              <a:rPr lang="ca-ES" b="1" dirty="0">
                <a:solidFill>
                  <a:schemeClr val="accent3">
                    <a:lumMod val="75000"/>
                  </a:schemeClr>
                </a:solidFill>
              </a:rPr>
              <a:t>10</a:t>
            </a:r>
          </a:p>
        </p:txBody>
      </p:sp>
      <p:grpSp>
        <p:nvGrpSpPr>
          <p:cNvPr id="378" name="Group 241"/>
          <p:cNvGrpSpPr>
            <a:grpSpLocks noChangeAspect="1"/>
          </p:cNvGrpSpPr>
          <p:nvPr/>
        </p:nvGrpSpPr>
        <p:grpSpPr bwMode="auto">
          <a:xfrm>
            <a:off x="7257178" y="5622091"/>
            <a:ext cx="303320" cy="396000"/>
            <a:chOff x="4705350" y="2895600"/>
            <a:chExt cx="257" cy="325"/>
          </a:xfrm>
        </p:grpSpPr>
        <p:pic>
          <p:nvPicPr>
            <p:cNvPr id="379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350" y="2895600"/>
              <a:ext cx="257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380" name="Imatge 379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6" t="17241" b="26897"/>
            <a:stretch>
              <a:fillRect/>
            </a:stretch>
          </p:blipFill>
          <p:spPr bwMode="auto">
            <a:xfrm>
              <a:off x="4705371" y="2895670"/>
              <a:ext cx="17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1" name="Group 241"/>
          <p:cNvGrpSpPr>
            <a:grpSpLocks noChangeAspect="1"/>
          </p:cNvGrpSpPr>
          <p:nvPr/>
        </p:nvGrpSpPr>
        <p:grpSpPr bwMode="auto">
          <a:xfrm>
            <a:off x="7682470" y="5612882"/>
            <a:ext cx="303320" cy="396000"/>
            <a:chOff x="4705350" y="2895600"/>
            <a:chExt cx="257" cy="325"/>
          </a:xfrm>
        </p:grpSpPr>
        <p:pic>
          <p:nvPicPr>
            <p:cNvPr id="382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350" y="2895600"/>
              <a:ext cx="257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383" name="Imatge 382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6" t="17241" b="26897"/>
            <a:stretch>
              <a:fillRect/>
            </a:stretch>
          </p:blipFill>
          <p:spPr bwMode="auto">
            <a:xfrm>
              <a:off x="4705371" y="2895670"/>
              <a:ext cx="17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4" name="Group 241"/>
          <p:cNvGrpSpPr>
            <a:grpSpLocks noChangeAspect="1"/>
          </p:cNvGrpSpPr>
          <p:nvPr/>
        </p:nvGrpSpPr>
        <p:grpSpPr bwMode="auto">
          <a:xfrm>
            <a:off x="8112681" y="5622091"/>
            <a:ext cx="303320" cy="396000"/>
            <a:chOff x="4705350" y="2895600"/>
            <a:chExt cx="257" cy="325"/>
          </a:xfrm>
        </p:grpSpPr>
        <p:pic>
          <p:nvPicPr>
            <p:cNvPr id="385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350" y="2895600"/>
              <a:ext cx="257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386" name="Imatge 385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6" t="17241" b="26897"/>
            <a:stretch>
              <a:fillRect/>
            </a:stretch>
          </p:blipFill>
          <p:spPr bwMode="auto">
            <a:xfrm>
              <a:off x="4705371" y="2895670"/>
              <a:ext cx="17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1" name="Imatge 14" descr="https://d30y9cdsu7xlg0.cloudfront.net/png/18093-200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33" y="3227692"/>
            <a:ext cx="403462" cy="4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2" name="Imatge 14" descr="https://d30y9cdsu7xlg0.cloudfront.net/png/18093-200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31" y="3227692"/>
            <a:ext cx="403462" cy="4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40" y="4474562"/>
            <a:ext cx="403973" cy="25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96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765" y="4474562"/>
            <a:ext cx="403973" cy="25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9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190" y="4474562"/>
            <a:ext cx="403973" cy="25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98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13" y="4474562"/>
            <a:ext cx="403973" cy="25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00" name="Rectangle arrodonit 399"/>
          <p:cNvSpPr/>
          <p:nvPr/>
        </p:nvSpPr>
        <p:spPr>
          <a:xfrm>
            <a:off x="6431698" y="2014083"/>
            <a:ext cx="2573528" cy="3549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a-ES" b="1" dirty="0" smtClean="0"/>
              <a:t>    % </a:t>
            </a:r>
            <a:r>
              <a:rPr lang="ca-ES" b="1" dirty="0"/>
              <a:t>de </a:t>
            </a:r>
            <a:r>
              <a:rPr lang="ca-ES" b="1" dirty="0">
                <a:solidFill>
                  <a:schemeClr val="accent6">
                    <a:lumMod val="75000"/>
                  </a:schemeClr>
                </a:solidFill>
              </a:rPr>
              <a:t>6 o menys</a:t>
            </a:r>
          </a:p>
        </p:txBody>
      </p:sp>
      <p:pic>
        <p:nvPicPr>
          <p:cNvPr id="40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82" y="5056985"/>
            <a:ext cx="321896" cy="36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04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375" y="5056985"/>
            <a:ext cx="321896" cy="36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0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68" y="5056985"/>
            <a:ext cx="321896" cy="36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0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84" y="5056985"/>
            <a:ext cx="321896" cy="36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08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25" y="3877831"/>
            <a:ext cx="3960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09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81" y="3877831"/>
            <a:ext cx="3960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10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437" y="3877831"/>
            <a:ext cx="3960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11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94" y="3877831"/>
            <a:ext cx="3960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14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0" t="-7402" r="83176" b="-33328"/>
          <a:stretch/>
        </p:blipFill>
        <p:spPr bwMode="auto">
          <a:xfrm>
            <a:off x="6396783" y="4456468"/>
            <a:ext cx="82493" cy="36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17" name="Rectangle 416"/>
          <p:cNvSpPr/>
          <p:nvPr/>
        </p:nvSpPr>
        <p:spPr>
          <a:xfrm>
            <a:off x="-499989" y="3197473"/>
            <a:ext cx="1631104" cy="45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q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ualitat 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del producte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8" name="Rectangle 417"/>
          <p:cNvSpPr/>
          <p:nvPr/>
        </p:nvSpPr>
        <p:spPr>
          <a:xfrm>
            <a:off x="-486185" y="3848654"/>
            <a:ext cx="1631104" cy="45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ompetència professional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9" name="Rectangle 418"/>
          <p:cNvSpPr/>
          <p:nvPr/>
        </p:nvSpPr>
        <p:spPr>
          <a:xfrm>
            <a:off x="-467133" y="4370090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tenció 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personalitzada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0" name="Rectangle 419"/>
          <p:cNvSpPr/>
          <p:nvPr/>
        </p:nvSpPr>
        <p:spPr>
          <a:xfrm>
            <a:off x="-491691" y="5003703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implicitat 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sol·licitud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-486185" y="5604525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implicitat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justificació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2" name="Oval 421"/>
          <p:cNvSpPr>
            <a:spLocks noChangeAspect="1"/>
          </p:cNvSpPr>
          <p:nvPr/>
        </p:nvSpPr>
        <p:spPr>
          <a:xfrm>
            <a:off x="949036" y="1889513"/>
            <a:ext cx="605494" cy="6160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423" name="Rectangle 422"/>
          <p:cNvSpPr/>
          <p:nvPr/>
        </p:nvSpPr>
        <p:spPr>
          <a:xfrm>
            <a:off x="989178" y="2106549"/>
            <a:ext cx="771248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  <a:defRPr/>
            </a:pPr>
            <a:r>
              <a:rPr lang="ca-ES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8,6</a:t>
            </a:r>
            <a:r>
              <a:rPr lang="ca-ES" sz="2000" b="1" dirty="0" smtClean="0">
                <a:solidFill>
                  <a:srgbClr val="A8192D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24" name="QuadreDeText 423"/>
          <p:cNvSpPr txBox="1"/>
          <p:nvPr/>
        </p:nvSpPr>
        <p:spPr>
          <a:xfrm>
            <a:off x="3214729" y="3889741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ca-ES" sz="1600" b="1" dirty="0" smtClean="0">
                <a:solidFill>
                  <a:srgbClr val="A8192D"/>
                </a:solidFill>
              </a:rPr>
              <a:t>8,8</a:t>
            </a:r>
            <a:endParaRPr lang="ca-ES" sz="1600" b="1" dirty="0">
              <a:solidFill>
                <a:srgbClr val="A8192D"/>
              </a:solidFill>
            </a:endParaRPr>
          </a:p>
        </p:txBody>
      </p:sp>
      <p:sp>
        <p:nvSpPr>
          <p:cNvPr id="425" name="QuadreDeText 424"/>
          <p:cNvSpPr txBox="1"/>
          <p:nvPr/>
        </p:nvSpPr>
        <p:spPr>
          <a:xfrm>
            <a:off x="3206103" y="4411988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ca-ES" sz="1600" b="1" dirty="0" smtClean="0">
                <a:solidFill>
                  <a:srgbClr val="A8192D"/>
                </a:solidFill>
              </a:rPr>
              <a:t>8,8</a:t>
            </a:r>
            <a:endParaRPr lang="ca-ES" sz="1600" b="1" dirty="0">
              <a:solidFill>
                <a:srgbClr val="A8192D"/>
              </a:solidFill>
            </a:endParaRPr>
          </a:p>
        </p:txBody>
      </p:sp>
      <p:sp>
        <p:nvSpPr>
          <p:cNvPr id="426" name="QuadreDeText 425"/>
          <p:cNvSpPr txBox="1"/>
          <p:nvPr/>
        </p:nvSpPr>
        <p:spPr>
          <a:xfrm>
            <a:off x="3206103" y="5072212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ca-ES" sz="1600" b="1" dirty="0" smtClean="0">
                <a:solidFill>
                  <a:srgbClr val="A8192D"/>
                </a:solidFill>
              </a:rPr>
              <a:t>8,3</a:t>
            </a:r>
            <a:endParaRPr lang="ca-ES" sz="1600" b="1" dirty="0">
              <a:solidFill>
                <a:srgbClr val="A8192D"/>
              </a:solidFill>
            </a:endParaRPr>
          </a:p>
        </p:txBody>
      </p:sp>
      <p:sp>
        <p:nvSpPr>
          <p:cNvPr id="427" name="QuadreDeText 426"/>
          <p:cNvSpPr txBox="1"/>
          <p:nvPr/>
        </p:nvSpPr>
        <p:spPr>
          <a:xfrm>
            <a:off x="3214729" y="5664790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ca-ES" sz="1600" b="1" dirty="0" smtClean="0">
                <a:solidFill>
                  <a:srgbClr val="A8192D"/>
                </a:solidFill>
              </a:rPr>
              <a:t>8,1</a:t>
            </a:r>
            <a:endParaRPr lang="ca-ES" sz="1600" b="1" dirty="0">
              <a:solidFill>
                <a:srgbClr val="A8192D"/>
              </a:solidFill>
            </a:endParaRPr>
          </a:p>
        </p:txBody>
      </p:sp>
      <p:grpSp>
        <p:nvGrpSpPr>
          <p:cNvPr id="12" name="Agrupa 11"/>
          <p:cNvGrpSpPr/>
          <p:nvPr/>
        </p:nvGrpSpPr>
        <p:grpSpPr>
          <a:xfrm>
            <a:off x="3612882" y="3217327"/>
            <a:ext cx="2722843" cy="403462"/>
            <a:chOff x="3925460" y="2094209"/>
            <a:chExt cx="2722843" cy="403462"/>
          </a:xfrm>
        </p:grpSpPr>
        <p:pic>
          <p:nvPicPr>
            <p:cNvPr id="343" name="Imatge 14" descr="https://d30y9cdsu7xlg0.cloudfront.net/png/18093-200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5460" y="2094209"/>
              <a:ext cx="403462" cy="40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4" name="Imatge 14" descr="https://d30y9cdsu7xlg0.cloudfront.net/png/18093-200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5728" y="2094209"/>
              <a:ext cx="403462" cy="40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6" name="Imatge 14" descr="https://d30y9cdsu7xlg0.cloudfront.net/png/18093-200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024" y="2094209"/>
              <a:ext cx="403462" cy="40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7" name="Imatge 14" descr="https://d30y9cdsu7xlg0.cloudfront.net/png/18093-200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24" y="2094209"/>
              <a:ext cx="403462" cy="40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Agrupa 8"/>
            <p:cNvGrpSpPr/>
            <p:nvPr/>
          </p:nvGrpSpPr>
          <p:grpSpPr>
            <a:xfrm>
              <a:off x="4791404" y="2094209"/>
              <a:ext cx="428582" cy="403462"/>
              <a:chOff x="5769560" y="967779"/>
              <a:chExt cx="428582" cy="403462"/>
            </a:xfrm>
          </p:grpSpPr>
          <p:pic>
            <p:nvPicPr>
              <p:cNvPr id="428" name="Imatge 14" descr="https://d30y9cdsu7xlg0.cloudfront.net/png/18093-200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4680" y="967779"/>
                <a:ext cx="403462" cy="403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" name="Imatge 14" descr="https://d30y9cdsu7xlg0.cloudfront.net/png/18093-200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 bwMode="auto">
              <a:xfrm>
                <a:off x="5769560" y="967779"/>
                <a:ext cx="239355" cy="403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31" name="QuadreDeText 430"/>
            <p:cNvSpPr txBox="1"/>
            <p:nvPr/>
          </p:nvSpPr>
          <p:spPr>
            <a:xfrm>
              <a:off x="6000303" y="2112201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ca-E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55,5%</a:t>
              </a:r>
              <a:endParaRPr lang="ca-E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Agrupa 12"/>
          <p:cNvGrpSpPr/>
          <p:nvPr/>
        </p:nvGrpSpPr>
        <p:grpSpPr>
          <a:xfrm>
            <a:off x="3657960" y="3875624"/>
            <a:ext cx="2670047" cy="410167"/>
            <a:chOff x="3977362" y="2968156"/>
            <a:chExt cx="2670047" cy="410167"/>
          </a:xfrm>
        </p:grpSpPr>
        <p:pic>
          <p:nvPicPr>
            <p:cNvPr id="364" name="Picture 3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362" y="2977729"/>
              <a:ext cx="396000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365" name="Picture 3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318" y="2977729"/>
              <a:ext cx="396000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368" name="Picture 3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187" y="2977729"/>
              <a:ext cx="396000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432" name="QuadreDeText 431"/>
            <p:cNvSpPr txBox="1"/>
            <p:nvPr/>
          </p:nvSpPr>
          <p:spPr>
            <a:xfrm>
              <a:off x="5999409" y="2985003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ca-E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65,7%</a:t>
              </a:r>
              <a:endParaRPr lang="ca-E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10" name="Agrupa 9"/>
            <p:cNvGrpSpPr/>
            <p:nvPr/>
          </p:nvGrpSpPr>
          <p:grpSpPr>
            <a:xfrm>
              <a:off x="5213582" y="2977729"/>
              <a:ext cx="396000" cy="400594"/>
              <a:chOff x="5383830" y="2978738"/>
              <a:chExt cx="396000" cy="400594"/>
            </a:xfrm>
          </p:grpSpPr>
          <p:pic>
            <p:nvPicPr>
              <p:cNvPr id="36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3830" y="2978738"/>
                <a:ext cx="396000" cy="39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433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3156"/>
              <a:stretch/>
            </p:blipFill>
            <p:spPr bwMode="auto">
              <a:xfrm>
                <a:off x="5389861" y="2983332"/>
                <a:ext cx="145901" cy="39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35" name="Picture 3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115" y="2968156"/>
              <a:ext cx="396000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436" name="QuadreDeText 435"/>
          <p:cNvSpPr txBox="1"/>
          <p:nvPr/>
        </p:nvSpPr>
        <p:spPr>
          <a:xfrm>
            <a:off x="5675746" y="4418647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ca-ES" sz="1600" b="1" dirty="0" smtClean="0">
                <a:solidFill>
                  <a:schemeClr val="accent3">
                    <a:lumMod val="75000"/>
                  </a:schemeClr>
                </a:solidFill>
              </a:rPr>
              <a:t>66,3%</a:t>
            </a:r>
            <a:endParaRPr lang="ca-E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1" name="Agrupa 10"/>
          <p:cNvGrpSpPr/>
          <p:nvPr/>
        </p:nvGrpSpPr>
        <p:grpSpPr>
          <a:xfrm>
            <a:off x="3687734" y="4458123"/>
            <a:ext cx="1997671" cy="266571"/>
            <a:chOff x="4177736" y="3723175"/>
            <a:chExt cx="1997671" cy="266571"/>
          </a:xfrm>
        </p:grpSpPr>
        <p:pic>
          <p:nvPicPr>
            <p:cNvPr id="32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77" t="-2767" r="-2" b="-3"/>
            <a:stretch/>
          </p:blipFill>
          <p:spPr bwMode="auto">
            <a:xfrm>
              <a:off x="5413715" y="3723175"/>
              <a:ext cx="363270" cy="266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350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736" y="3729249"/>
              <a:ext cx="403973" cy="259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351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161" y="3729249"/>
              <a:ext cx="403973" cy="259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352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4586" y="3729249"/>
              <a:ext cx="403973" cy="259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354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434" y="3729249"/>
              <a:ext cx="403973" cy="259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Agrupa 13"/>
          <p:cNvGrpSpPr/>
          <p:nvPr/>
        </p:nvGrpSpPr>
        <p:grpSpPr>
          <a:xfrm>
            <a:off x="3680760" y="5046620"/>
            <a:ext cx="2640423" cy="369449"/>
            <a:chOff x="4006986" y="4397932"/>
            <a:chExt cx="2640423" cy="369449"/>
          </a:xfrm>
        </p:grpSpPr>
        <p:pic>
          <p:nvPicPr>
            <p:cNvPr id="357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986" y="4397932"/>
              <a:ext cx="321896" cy="369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359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599" y="4397932"/>
              <a:ext cx="321896" cy="369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360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268" y="4397932"/>
              <a:ext cx="321896" cy="369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361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233" y="4397932"/>
              <a:ext cx="321896" cy="369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362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5901" y="4397932"/>
              <a:ext cx="321896" cy="369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438" name="QuadreDeText 437"/>
            <p:cNvSpPr txBox="1"/>
            <p:nvPr/>
          </p:nvSpPr>
          <p:spPr>
            <a:xfrm>
              <a:off x="5999409" y="4421937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ca-E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50,5%</a:t>
              </a:r>
              <a:endParaRPr lang="ca-E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440" name="QuadreDeText 439"/>
          <p:cNvSpPr txBox="1"/>
          <p:nvPr/>
        </p:nvSpPr>
        <p:spPr>
          <a:xfrm>
            <a:off x="5678581" y="5661029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ca-ES" sz="1600" b="1" dirty="0" smtClean="0">
                <a:solidFill>
                  <a:schemeClr val="accent3">
                    <a:lumMod val="75000"/>
                  </a:schemeClr>
                </a:solidFill>
              </a:rPr>
              <a:t>44,1%</a:t>
            </a:r>
            <a:endParaRPr lang="ca-E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41" name="Group 241"/>
          <p:cNvGrpSpPr>
            <a:grpSpLocks noChangeAspect="1"/>
          </p:cNvGrpSpPr>
          <p:nvPr/>
        </p:nvGrpSpPr>
        <p:grpSpPr bwMode="auto">
          <a:xfrm>
            <a:off x="4550552" y="5627871"/>
            <a:ext cx="70814" cy="396000"/>
            <a:chOff x="4705350" y="2895600"/>
            <a:chExt cx="60" cy="325"/>
          </a:xfrm>
        </p:grpSpPr>
        <p:pic>
          <p:nvPicPr>
            <p:cNvPr id="442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927"/>
            <a:stretch/>
          </p:blipFill>
          <p:spPr bwMode="auto">
            <a:xfrm>
              <a:off x="4705350" y="2895600"/>
              <a:ext cx="39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443" name="Imatge 442"/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6" t="17240" r="61936" b="49276"/>
            <a:stretch/>
          </p:blipFill>
          <p:spPr bwMode="auto">
            <a:xfrm>
              <a:off x="4705371" y="2895670"/>
              <a:ext cx="3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4" name="QuadreDeText 443"/>
          <p:cNvSpPr txBox="1"/>
          <p:nvPr/>
        </p:nvSpPr>
        <p:spPr>
          <a:xfrm>
            <a:off x="8357227" y="3234798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ca-ES" sz="1600" b="1" dirty="0" smtClean="0">
                <a:solidFill>
                  <a:schemeClr val="accent6">
                    <a:lumMod val="75000"/>
                  </a:schemeClr>
                </a:solidFill>
              </a:rPr>
              <a:t>5,5%</a:t>
            </a:r>
            <a:endParaRPr lang="ca-E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5" name="QuadreDeText 444"/>
          <p:cNvSpPr txBox="1"/>
          <p:nvPr/>
        </p:nvSpPr>
        <p:spPr>
          <a:xfrm>
            <a:off x="8357227" y="3891855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ca-ES" sz="1600" b="1" dirty="0" smtClean="0">
                <a:solidFill>
                  <a:schemeClr val="accent6">
                    <a:lumMod val="75000"/>
                  </a:schemeClr>
                </a:solidFill>
              </a:rPr>
              <a:t>3,7%</a:t>
            </a:r>
            <a:endParaRPr lang="ca-E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6" name="QuadreDeText 445"/>
          <p:cNvSpPr txBox="1"/>
          <p:nvPr/>
        </p:nvSpPr>
        <p:spPr>
          <a:xfrm>
            <a:off x="8357227" y="4421147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ca-ES" sz="1600" b="1" dirty="0" smtClean="0">
                <a:solidFill>
                  <a:schemeClr val="accent6">
                    <a:lumMod val="75000"/>
                  </a:schemeClr>
                </a:solidFill>
              </a:rPr>
              <a:t>3,3%</a:t>
            </a:r>
            <a:endParaRPr lang="ca-E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7" name="QuadreDeText 446"/>
          <p:cNvSpPr txBox="1"/>
          <p:nvPr/>
        </p:nvSpPr>
        <p:spPr>
          <a:xfrm>
            <a:off x="8357227" y="5073084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ca-ES" sz="1600" b="1" dirty="0" smtClean="0">
                <a:solidFill>
                  <a:schemeClr val="accent6">
                    <a:lumMod val="75000"/>
                  </a:schemeClr>
                </a:solidFill>
              </a:rPr>
              <a:t>9,6%</a:t>
            </a:r>
            <a:endParaRPr lang="ca-E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48" name="Group 241"/>
          <p:cNvGrpSpPr>
            <a:grpSpLocks noChangeAspect="1"/>
          </p:cNvGrpSpPr>
          <p:nvPr/>
        </p:nvGrpSpPr>
        <p:grpSpPr bwMode="auto">
          <a:xfrm>
            <a:off x="6849443" y="5617635"/>
            <a:ext cx="303320" cy="396000"/>
            <a:chOff x="4705350" y="2895600"/>
            <a:chExt cx="257" cy="325"/>
          </a:xfrm>
        </p:grpSpPr>
        <p:pic>
          <p:nvPicPr>
            <p:cNvPr id="449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350" y="2895600"/>
              <a:ext cx="257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450" name="Imatge 449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6" t="17241" b="26897"/>
            <a:stretch>
              <a:fillRect/>
            </a:stretch>
          </p:blipFill>
          <p:spPr bwMode="auto">
            <a:xfrm>
              <a:off x="4705371" y="2895670"/>
              <a:ext cx="17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7" name="Group 241"/>
          <p:cNvGrpSpPr>
            <a:grpSpLocks noChangeAspect="1"/>
          </p:cNvGrpSpPr>
          <p:nvPr/>
        </p:nvGrpSpPr>
        <p:grpSpPr bwMode="auto">
          <a:xfrm>
            <a:off x="6387235" y="5610835"/>
            <a:ext cx="332826" cy="396000"/>
            <a:chOff x="4705350" y="2895600"/>
            <a:chExt cx="282" cy="325"/>
          </a:xfrm>
        </p:grpSpPr>
        <p:pic>
          <p:nvPicPr>
            <p:cNvPr id="458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9503"/>
            <a:stretch/>
          </p:blipFill>
          <p:spPr bwMode="auto">
            <a:xfrm>
              <a:off x="4705350" y="2895600"/>
              <a:ext cx="282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459" name="Imatge 458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6" t="17241" b="26897"/>
            <a:stretch>
              <a:fillRect/>
            </a:stretch>
          </p:blipFill>
          <p:spPr bwMode="auto">
            <a:xfrm>
              <a:off x="4705371" y="2895670"/>
              <a:ext cx="17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" name="QuadreDeText 459"/>
          <p:cNvSpPr txBox="1"/>
          <p:nvPr/>
        </p:nvSpPr>
        <p:spPr>
          <a:xfrm>
            <a:off x="8357227" y="5651362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ca-ES" sz="1600" b="1" dirty="0" smtClean="0">
                <a:solidFill>
                  <a:schemeClr val="accent6">
                    <a:lumMod val="75000"/>
                  </a:schemeClr>
                </a:solidFill>
              </a:rPr>
              <a:t>12,7%</a:t>
            </a:r>
            <a:endParaRPr lang="ca-E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1" name="Rectangle 460"/>
          <p:cNvSpPr/>
          <p:nvPr/>
        </p:nvSpPr>
        <p:spPr>
          <a:xfrm>
            <a:off x="508883" y="1270993"/>
            <a:ext cx="84963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  <a:defRPr/>
            </a:pPr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Les qüestions relacionades amb els equips professionals     </a:t>
            </a:r>
          </a:p>
          <a:p>
            <a:pPr lvl="0" algn="ctr">
              <a:lnSpc>
                <a:spcPts val="1800"/>
              </a:lnSpc>
              <a:defRPr/>
            </a:pPr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 (</a:t>
            </a:r>
            <a:r>
              <a:rPr lang="ca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atenció personalitzada i competència professional</a:t>
            </a:r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) són les </a:t>
            </a:r>
            <a:r>
              <a:rPr lang="ca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millor valorades</a:t>
            </a:r>
            <a:endParaRPr lang="ca-ES" sz="2000" b="1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6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t="-1943" b="-2"/>
          <a:stretch/>
        </p:blipFill>
        <p:spPr bwMode="auto">
          <a:xfrm>
            <a:off x="4662942" y="5039432"/>
            <a:ext cx="188876" cy="37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64" name="Rectangle 463"/>
          <p:cNvSpPr/>
          <p:nvPr/>
        </p:nvSpPr>
        <p:spPr>
          <a:xfrm>
            <a:off x="-469173" y="2647096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ajust 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 les necessitats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6" name="QuadreDeText 465"/>
          <p:cNvSpPr txBox="1"/>
          <p:nvPr/>
        </p:nvSpPr>
        <p:spPr>
          <a:xfrm>
            <a:off x="3224902" y="2679532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ca-ES" sz="1600" b="1" dirty="0" smtClean="0">
                <a:solidFill>
                  <a:srgbClr val="A8192D"/>
                </a:solidFill>
              </a:rPr>
              <a:t>8,5</a:t>
            </a:r>
            <a:endParaRPr lang="ca-ES" sz="1600" b="1" dirty="0">
              <a:solidFill>
                <a:srgbClr val="A8192D"/>
              </a:solidFill>
            </a:endParaRPr>
          </a:p>
        </p:txBody>
      </p:sp>
      <p:sp>
        <p:nvSpPr>
          <p:cNvPr id="479" name="QuadreDeText 478"/>
          <p:cNvSpPr txBox="1"/>
          <p:nvPr/>
        </p:nvSpPr>
        <p:spPr>
          <a:xfrm>
            <a:off x="5715138" y="2678095"/>
            <a:ext cx="744151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ca-ES" sz="1600" b="1" dirty="0" smtClean="0">
                <a:solidFill>
                  <a:schemeClr val="accent3">
                    <a:lumMod val="75000"/>
                  </a:schemeClr>
                </a:solidFill>
              </a:rPr>
              <a:t>57,6%</a:t>
            </a:r>
            <a:endParaRPr lang="ca-E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83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886208" y="4467972"/>
            <a:ext cx="201986" cy="25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91" name="QuadreDeText 490"/>
          <p:cNvSpPr txBox="1"/>
          <p:nvPr/>
        </p:nvSpPr>
        <p:spPr>
          <a:xfrm>
            <a:off x="8357227" y="2685056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ca-ES" sz="1600" b="1" dirty="0" smtClean="0">
                <a:solidFill>
                  <a:schemeClr val="accent6">
                    <a:lumMod val="75000"/>
                  </a:schemeClr>
                </a:solidFill>
              </a:rPr>
              <a:t>7,3%</a:t>
            </a:r>
            <a:endParaRPr lang="ca-E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9" name="Agrupa 18"/>
          <p:cNvGrpSpPr/>
          <p:nvPr/>
        </p:nvGrpSpPr>
        <p:grpSpPr>
          <a:xfrm>
            <a:off x="6383354" y="3232848"/>
            <a:ext cx="404428" cy="408618"/>
            <a:chOff x="7148956" y="3096564"/>
            <a:chExt cx="404428" cy="408618"/>
          </a:xfrm>
        </p:grpSpPr>
        <p:pic>
          <p:nvPicPr>
            <p:cNvPr id="497" name="Imatge 14" descr="https://d30y9cdsu7xlg0.cloudfront.net/png/18093-200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57791"/>
            <a:stretch/>
          </p:blipFill>
          <p:spPr bwMode="auto">
            <a:xfrm>
              <a:off x="7148956" y="3101720"/>
              <a:ext cx="170294" cy="40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8" name="Imatge 14" descr="https://d30y9cdsu7xlg0.cloudfront.net/png/18093-200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9"/>
            <a:stretch/>
          </p:blipFill>
          <p:spPr bwMode="auto">
            <a:xfrm>
              <a:off x="7286973" y="3096564"/>
              <a:ext cx="266411" cy="40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9" name="Picture 3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98"/>
          <a:stretch/>
        </p:blipFill>
        <p:spPr bwMode="auto">
          <a:xfrm>
            <a:off x="6405196" y="3877607"/>
            <a:ext cx="110094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0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4" r="51268"/>
          <a:stretch/>
        </p:blipFill>
        <p:spPr bwMode="auto">
          <a:xfrm>
            <a:off x="6396783" y="5036965"/>
            <a:ext cx="156866" cy="37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07" name="Imatge 14" descr="https://d30y9cdsu7xlg0.cloudfront.net/png/18093-200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061" y="3245167"/>
            <a:ext cx="403462" cy="4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8" name="Imatge 14" descr="https://d30y9cdsu7xlg0.cloudfront.net/png/18093-200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50" y="3252171"/>
            <a:ext cx="403462" cy="4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1" name="Group 241"/>
          <p:cNvGrpSpPr>
            <a:grpSpLocks noChangeAspect="1"/>
          </p:cNvGrpSpPr>
          <p:nvPr/>
        </p:nvGrpSpPr>
        <p:grpSpPr bwMode="auto">
          <a:xfrm>
            <a:off x="6413689" y="5609171"/>
            <a:ext cx="278535" cy="396000"/>
            <a:chOff x="4705371" y="2895600"/>
            <a:chExt cx="236" cy="325"/>
          </a:xfrm>
        </p:grpSpPr>
        <p:pic>
          <p:nvPicPr>
            <p:cNvPr id="512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74"/>
            <a:stretch/>
          </p:blipFill>
          <p:spPr bwMode="auto">
            <a:xfrm>
              <a:off x="4705488" y="2895600"/>
              <a:ext cx="119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513" name="Imatge 512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6" t="17241" b="26897"/>
            <a:stretch>
              <a:fillRect/>
            </a:stretch>
          </p:blipFill>
          <p:spPr bwMode="auto">
            <a:xfrm>
              <a:off x="4705371" y="2895680"/>
              <a:ext cx="17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4" name="Imatge 513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1" t="19704" r="13849" b="24434"/>
          <a:stretch/>
        </p:blipFill>
        <p:spPr bwMode="auto">
          <a:xfrm>
            <a:off x="6521370" y="5716079"/>
            <a:ext cx="70551" cy="19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" name="Oval 515"/>
          <p:cNvSpPr>
            <a:spLocks noChangeAspect="1"/>
          </p:cNvSpPr>
          <p:nvPr/>
        </p:nvSpPr>
        <p:spPr>
          <a:xfrm>
            <a:off x="3647460" y="1899054"/>
            <a:ext cx="605494" cy="61602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517" name="Rectangle 516"/>
          <p:cNvSpPr/>
          <p:nvPr/>
        </p:nvSpPr>
        <p:spPr>
          <a:xfrm>
            <a:off x="3629245" y="2109500"/>
            <a:ext cx="7712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  <a:defRPr/>
            </a:pPr>
            <a:r>
              <a:rPr lang="ca-ES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58,4</a:t>
            </a:r>
            <a:endParaRPr lang="ca-ES" sz="2000" b="1" dirty="0" smtClean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sp>
        <p:nvSpPr>
          <p:cNvPr id="518" name="Oval 517"/>
          <p:cNvSpPr>
            <a:spLocks noChangeAspect="1"/>
          </p:cNvSpPr>
          <p:nvPr/>
        </p:nvSpPr>
        <p:spPr>
          <a:xfrm>
            <a:off x="6383354" y="1899054"/>
            <a:ext cx="605494" cy="61602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3200" b="1" dirty="0"/>
          </a:p>
        </p:txBody>
      </p:sp>
      <p:sp>
        <p:nvSpPr>
          <p:cNvPr id="519" name="Rectangle 518"/>
          <p:cNvSpPr/>
          <p:nvPr/>
        </p:nvSpPr>
        <p:spPr>
          <a:xfrm>
            <a:off x="6437332" y="2106549"/>
            <a:ext cx="771248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  <a:defRPr/>
            </a:pPr>
            <a:r>
              <a:rPr lang="ca-ES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6,3</a:t>
            </a:r>
            <a:endParaRPr lang="ca-ES" sz="2000" b="1" dirty="0" smtClean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sp>
        <p:nvSpPr>
          <p:cNvPr id="520" name="Rectangle 519"/>
          <p:cNvSpPr/>
          <p:nvPr/>
        </p:nvSpPr>
        <p:spPr>
          <a:xfrm>
            <a:off x="-685056" y="1940935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v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aloració 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globals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3209BAC-195A-4A1E-B32B-F3F17522AD28}" type="slidenum">
              <a:rPr lang="es-ES" smtClean="0"/>
              <a:t>13</a:t>
            </a:fld>
            <a:endParaRPr lang="es-ES" dirty="0"/>
          </a:p>
        </p:txBody>
      </p:sp>
      <p:grpSp>
        <p:nvGrpSpPr>
          <p:cNvPr id="7" name="Agrupa 6"/>
          <p:cNvGrpSpPr/>
          <p:nvPr/>
        </p:nvGrpSpPr>
        <p:grpSpPr>
          <a:xfrm>
            <a:off x="1055107" y="2598715"/>
            <a:ext cx="2217430" cy="560000"/>
            <a:chOff x="1083682" y="2189140"/>
            <a:chExt cx="2217430" cy="560000"/>
          </a:xfrm>
        </p:grpSpPr>
        <p:pic>
          <p:nvPicPr>
            <p:cNvPr id="200" name="Imatge 199"/>
            <p:cNvPicPr>
              <a:picLocks noChangeAspect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682" y="2189140"/>
              <a:ext cx="560000" cy="560000"/>
            </a:xfrm>
            <a:prstGeom prst="rect">
              <a:avLst/>
            </a:prstGeom>
          </p:spPr>
        </p:pic>
        <p:pic>
          <p:nvPicPr>
            <p:cNvPr id="201" name="Imatge 200"/>
            <p:cNvPicPr>
              <a:picLocks noChangeAspect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040" y="2189140"/>
              <a:ext cx="560000" cy="560000"/>
            </a:xfrm>
            <a:prstGeom prst="rect">
              <a:avLst/>
            </a:prstGeom>
          </p:spPr>
        </p:pic>
        <p:pic>
          <p:nvPicPr>
            <p:cNvPr id="202" name="Imatge 201"/>
            <p:cNvPicPr>
              <a:picLocks noChangeAspect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2398" y="2189140"/>
              <a:ext cx="560000" cy="560000"/>
            </a:xfrm>
            <a:prstGeom prst="rect">
              <a:avLst/>
            </a:prstGeom>
          </p:spPr>
        </p:pic>
        <p:pic>
          <p:nvPicPr>
            <p:cNvPr id="203" name="Imatge 202"/>
            <p:cNvPicPr>
              <a:picLocks noChangeAspect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2189140"/>
              <a:ext cx="560000" cy="560000"/>
            </a:xfrm>
            <a:prstGeom prst="rect">
              <a:avLst/>
            </a:prstGeom>
          </p:spPr>
        </p:pic>
        <p:grpSp>
          <p:nvGrpSpPr>
            <p:cNvPr id="6" name="Agrupa 5"/>
            <p:cNvGrpSpPr/>
            <p:nvPr/>
          </p:nvGrpSpPr>
          <p:grpSpPr>
            <a:xfrm>
              <a:off x="2741112" y="2189140"/>
              <a:ext cx="560000" cy="560000"/>
              <a:chOff x="2741112" y="2189140"/>
              <a:chExt cx="560000" cy="560000"/>
            </a:xfrm>
          </p:grpSpPr>
          <p:pic>
            <p:nvPicPr>
              <p:cNvPr id="2" name="Imatge 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1112" y="2189140"/>
                <a:ext cx="560000" cy="560000"/>
              </a:xfrm>
              <a:prstGeom prst="rect">
                <a:avLst/>
              </a:prstGeom>
            </p:spPr>
          </p:pic>
          <p:pic>
            <p:nvPicPr>
              <p:cNvPr id="205" name="Imatge 204"/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GlowEdg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707"/>
              <a:stretch/>
            </p:blipFill>
            <p:spPr>
              <a:xfrm>
                <a:off x="2747228" y="2189140"/>
                <a:ext cx="197642" cy="560000"/>
              </a:xfrm>
              <a:prstGeom prst="rect">
                <a:avLst/>
              </a:prstGeom>
            </p:spPr>
          </p:pic>
        </p:grpSp>
      </p:grpSp>
      <p:grpSp>
        <p:nvGrpSpPr>
          <p:cNvPr id="208" name="Agrupa 207"/>
          <p:cNvGrpSpPr/>
          <p:nvPr/>
        </p:nvGrpSpPr>
        <p:grpSpPr>
          <a:xfrm>
            <a:off x="3577855" y="2592799"/>
            <a:ext cx="2217430" cy="560000"/>
            <a:chOff x="1083682" y="2189140"/>
            <a:chExt cx="2217430" cy="560000"/>
          </a:xfrm>
        </p:grpSpPr>
        <p:pic>
          <p:nvPicPr>
            <p:cNvPr id="209" name="Imatge 208"/>
            <p:cNvPicPr>
              <a:picLocks noChangeAspect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682" y="2189140"/>
              <a:ext cx="560000" cy="560000"/>
            </a:xfrm>
            <a:prstGeom prst="rect">
              <a:avLst/>
            </a:prstGeom>
          </p:spPr>
        </p:pic>
        <p:pic>
          <p:nvPicPr>
            <p:cNvPr id="210" name="Imatge 209"/>
            <p:cNvPicPr>
              <a:picLocks noChangeAspect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040" y="2189140"/>
              <a:ext cx="560000" cy="560000"/>
            </a:xfrm>
            <a:prstGeom prst="rect">
              <a:avLst/>
            </a:prstGeom>
          </p:spPr>
        </p:pic>
        <p:pic>
          <p:nvPicPr>
            <p:cNvPr id="211" name="Imatge 210"/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6010"/>
            <a:stretch/>
          </p:blipFill>
          <p:spPr>
            <a:xfrm>
              <a:off x="1912398" y="2189140"/>
              <a:ext cx="414358" cy="560000"/>
            </a:xfrm>
            <a:prstGeom prst="rect">
              <a:avLst/>
            </a:prstGeom>
          </p:spPr>
        </p:pic>
        <p:pic>
          <p:nvPicPr>
            <p:cNvPr id="212" name="Imatge 211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2189140"/>
              <a:ext cx="560000" cy="560000"/>
            </a:xfrm>
            <a:prstGeom prst="rect">
              <a:avLst/>
            </a:prstGeom>
          </p:spPr>
        </p:pic>
        <p:pic>
          <p:nvPicPr>
            <p:cNvPr id="214" name="Imatge 2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112" y="2189140"/>
              <a:ext cx="560000" cy="560000"/>
            </a:xfrm>
            <a:prstGeom prst="rect">
              <a:avLst/>
            </a:prstGeom>
          </p:spPr>
        </p:pic>
      </p:grpSp>
      <p:pic>
        <p:nvPicPr>
          <p:cNvPr id="216" name="Imatge 2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66" y="2592799"/>
            <a:ext cx="560000" cy="560000"/>
          </a:xfrm>
          <a:prstGeom prst="rect">
            <a:avLst/>
          </a:prstGeom>
        </p:spPr>
      </p:pic>
      <p:pic>
        <p:nvPicPr>
          <p:cNvPr id="219" name="Imatge 2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0" r="-1"/>
          <a:stretch/>
        </p:blipFill>
        <p:spPr>
          <a:xfrm>
            <a:off x="4757054" y="2593429"/>
            <a:ext cx="208826" cy="560000"/>
          </a:xfrm>
          <a:prstGeom prst="rect">
            <a:avLst/>
          </a:prstGeom>
        </p:spPr>
      </p:pic>
      <p:grpSp>
        <p:nvGrpSpPr>
          <p:cNvPr id="8" name="Agrupa 7"/>
          <p:cNvGrpSpPr/>
          <p:nvPr/>
        </p:nvGrpSpPr>
        <p:grpSpPr>
          <a:xfrm>
            <a:off x="6338322" y="2592799"/>
            <a:ext cx="2217430" cy="560000"/>
            <a:chOff x="6338322" y="1834704"/>
            <a:chExt cx="2217430" cy="560000"/>
          </a:xfrm>
        </p:grpSpPr>
        <p:pic>
          <p:nvPicPr>
            <p:cNvPr id="225" name="Imatge 224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322" y="1834704"/>
              <a:ext cx="560000" cy="560000"/>
            </a:xfrm>
            <a:prstGeom prst="rect">
              <a:avLst/>
            </a:prstGeom>
          </p:spPr>
        </p:pic>
        <p:pic>
          <p:nvPicPr>
            <p:cNvPr id="226" name="Imatge 225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2680" y="1834704"/>
              <a:ext cx="560000" cy="560000"/>
            </a:xfrm>
            <a:prstGeom prst="rect">
              <a:avLst/>
            </a:prstGeom>
          </p:spPr>
        </p:pic>
        <p:pic>
          <p:nvPicPr>
            <p:cNvPr id="230" name="Imatge 229"/>
            <p:cNvPicPr>
              <a:picLocks noChangeAspect="1"/>
            </p:cNvPicPr>
            <p:nvPr/>
          </p:nvPicPr>
          <p:blipFill rotWithShape="1"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4520"/>
            <a:stretch/>
          </p:blipFill>
          <p:spPr>
            <a:xfrm>
              <a:off x="7167038" y="1834704"/>
              <a:ext cx="478700" cy="560000"/>
            </a:xfrm>
            <a:prstGeom prst="rect">
              <a:avLst/>
            </a:prstGeom>
          </p:spPr>
        </p:pic>
        <p:pic>
          <p:nvPicPr>
            <p:cNvPr id="231" name="Imatge 230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96" y="1834704"/>
              <a:ext cx="560000" cy="560000"/>
            </a:xfrm>
            <a:prstGeom prst="rect">
              <a:avLst/>
            </a:prstGeom>
          </p:spPr>
        </p:pic>
        <p:pic>
          <p:nvPicPr>
            <p:cNvPr id="232" name="Imatge 231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5752" y="1834704"/>
              <a:ext cx="560000" cy="560000"/>
            </a:xfrm>
            <a:prstGeom prst="rect">
              <a:avLst/>
            </a:prstGeom>
          </p:spPr>
        </p:pic>
        <p:pic>
          <p:nvPicPr>
            <p:cNvPr id="234" name="Imatge 233"/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55"/>
            <a:stretch/>
          </p:blipFill>
          <p:spPr>
            <a:xfrm>
              <a:off x="6340230" y="1834704"/>
              <a:ext cx="216415" cy="560000"/>
            </a:xfrm>
            <a:prstGeom prst="rect">
              <a:avLst/>
            </a:prstGeom>
          </p:spPr>
        </p:pic>
      </p:grpSp>
      <p:sp>
        <p:nvSpPr>
          <p:cNvPr id="235" name="Rectangle 234"/>
          <p:cNvSpPr/>
          <p:nvPr/>
        </p:nvSpPr>
        <p:spPr>
          <a:xfrm>
            <a:off x="268940" y="635001"/>
            <a:ext cx="8591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3200" dirty="0" smtClean="0">
                <a:solidFill>
                  <a:srgbClr val="A8192D"/>
                </a:solidFill>
                <a:cs typeface="Arial" panose="020B0604020202020204" pitchFamily="34" charset="0"/>
              </a:rPr>
              <a:t>Valoracions</a:t>
            </a:r>
            <a:endParaRPr lang="ca-ES" sz="3200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6935457" y="2040726"/>
            <a:ext cx="490566" cy="370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5" name="Rectangle 84"/>
          <p:cNvSpPr/>
          <p:nvPr/>
        </p:nvSpPr>
        <p:spPr>
          <a:xfrm>
            <a:off x="5949536" y="2043379"/>
            <a:ext cx="490566" cy="370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9" name="Rectangle 78"/>
          <p:cNvSpPr/>
          <p:nvPr/>
        </p:nvSpPr>
        <p:spPr>
          <a:xfrm>
            <a:off x="4963614" y="2054357"/>
            <a:ext cx="490566" cy="370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8" name="Rectangle 77"/>
          <p:cNvSpPr/>
          <p:nvPr/>
        </p:nvSpPr>
        <p:spPr>
          <a:xfrm>
            <a:off x="3977692" y="2040727"/>
            <a:ext cx="490566" cy="370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7" name="Rectangle 76"/>
          <p:cNvSpPr/>
          <p:nvPr/>
        </p:nvSpPr>
        <p:spPr>
          <a:xfrm>
            <a:off x="2991770" y="2043380"/>
            <a:ext cx="490566" cy="370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169" name="Group 241"/>
          <p:cNvGrpSpPr>
            <a:grpSpLocks noChangeAspect="1"/>
          </p:cNvGrpSpPr>
          <p:nvPr/>
        </p:nvGrpSpPr>
        <p:grpSpPr bwMode="auto">
          <a:xfrm>
            <a:off x="2359825" y="4974503"/>
            <a:ext cx="303320" cy="396000"/>
            <a:chOff x="4705350" y="2895600"/>
            <a:chExt cx="257" cy="325"/>
          </a:xfrm>
        </p:grpSpPr>
        <p:pic>
          <p:nvPicPr>
            <p:cNvPr id="22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350" y="2895600"/>
              <a:ext cx="257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29" name="Imatge 228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6" t="17241" b="26897"/>
            <a:stretch>
              <a:fillRect/>
            </a:stretch>
          </p:blipFill>
          <p:spPr bwMode="auto">
            <a:xfrm>
              <a:off x="4705371" y="2895670"/>
              <a:ext cx="17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2" name="Imatge 14" descr="https://d30y9cdsu7xlg0.cloudfront.net/png/18093-20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93" y="2659540"/>
            <a:ext cx="403462" cy="4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" name="Picture 3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93" y="3258307"/>
            <a:ext cx="3960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1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948" y="4419825"/>
            <a:ext cx="321896" cy="36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17" name="Rectangle 416"/>
          <p:cNvSpPr/>
          <p:nvPr/>
        </p:nvSpPr>
        <p:spPr>
          <a:xfrm>
            <a:off x="562951" y="2615773"/>
            <a:ext cx="1631104" cy="45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q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ualitat 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del producte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8" name="Rectangle 417"/>
          <p:cNvSpPr/>
          <p:nvPr/>
        </p:nvSpPr>
        <p:spPr>
          <a:xfrm>
            <a:off x="562951" y="3216062"/>
            <a:ext cx="1631104" cy="45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ompetència professional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9" name="Rectangle 418"/>
          <p:cNvSpPr/>
          <p:nvPr/>
        </p:nvSpPr>
        <p:spPr>
          <a:xfrm>
            <a:off x="562951" y="3791044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tenció 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personalitzada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0" name="Rectangle 419"/>
          <p:cNvSpPr/>
          <p:nvPr/>
        </p:nvSpPr>
        <p:spPr>
          <a:xfrm>
            <a:off x="562951" y="4378478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implicitat 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sol·licitud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562951" y="4973612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implicitat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justificació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8" name="Agrupa 7"/>
          <p:cNvGrpSpPr/>
          <p:nvPr/>
        </p:nvGrpSpPr>
        <p:grpSpPr>
          <a:xfrm>
            <a:off x="2957020" y="5493587"/>
            <a:ext cx="560675" cy="535940"/>
            <a:chOff x="2965646" y="5493587"/>
            <a:chExt cx="560675" cy="535940"/>
          </a:xfrm>
        </p:grpSpPr>
        <p:sp>
          <p:nvSpPr>
            <p:cNvPr id="422" name="Oval 421"/>
            <p:cNvSpPr>
              <a:spLocks noChangeAspect="1"/>
            </p:cNvSpPr>
            <p:nvPr/>
          </p:nvSpPr>
          <p:spPr>
            <a:xfrm>
              <a:off x="2973663" y="5493587"/>
              <a:ext cx="526780" cy="5359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3200" b="1" dirty="0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2965646" y="5687505"/>
              <a:ext cx="560675" cy="288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200"/>
                </a:lnSpc>
                <a:defRPr/>
              </a:pPr>
              <a:r>
                <a:rPr lang="ca-ES" sz="2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8</a:t>
              </a:r>
              <a:r>
                <a:rPr lang="ca-ES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,</a:t>
              </a:r>
              <a:r>
                <a:rPr lang="ca-ES" sz="2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5</a:t>
              </a:r>
              <a:r>
                <a:rPr lang="ca-ES" sz="2400" b="1" dirty="0" smtClean="0">
                  <a:solidFill>
                    <a:srgbClr val="A8192D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461" name="Rectangle 460"/>
          <p:cNvSpPr/>
          <p:nvPr/>
        </p:nvSpPr>
        <p:spPr>
          <a:xfrm>
            <a:off x="267419" y="1268340"/>
            <a:ext cx="8496343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  <a:defRPr/>
            </a:pPr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Evolució de les valoracions entre 2014-2018</a:t>
            </a:r>
          </a:p>
        </p:txBody>
      </p:sp>
      <p:sp>
        <p:nvSpPr>
          <p:cNvPr id="464" name="Rectangle 463"/>
          <p:cNvSpPr/>
          <p:nvPr/>
        </p:nvSpPr>
        <p:spPr>
          <a:xfrm>
            <a:off x="562951" y="2042853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ajust 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 les necessitats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6" name="QuadreDeText 465"/>
          <p:cNvSpPr txBox="1"/>
          <p:nvPr/>
        </p:nvSpPr>
        <p:spPr>
          <a:xfrm>
            <a:off x="2910759" y="2109094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--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20" name="Rectangle 519"/>
          <p:cNvSpPr/>
          <p:nvPr/>
        </p:nvSpPr>
        <p:spPr>
          <a:xfrm>
            <a:off x="1087688" y="5548568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aloració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global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2912540" y="1793400"/>
            <a:ext cx="686257" cy="182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"/>
              </a:lnSpc>
              <a:defRPr/>
            </a:pPr>
            <a:r>
              <a:rPr lang="ca-ES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2014</a:t>
            </a:r>
            <a:endParaRPr lang="ca-ES" b="1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3897282" y="1793400"/>
            <a:ext cx="686257" cy="182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"/>
              </a:lnSpc>
              <a:defRPr/>
            </a:pPr>
            <a:r>
              <a:rPr lang="ca-ES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2015</a:t>
            </a:r>
            <a:endParaRPr lang="ca-ES" b="1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4882024" y="1793400"/>
            <a:ext cx="686257" cy="182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"/>
              </a:lnSpc>
              <a:defRPr/>
            </a:pPr>
            <a:r>
              <a:rPr lang="ca-ES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2016</a:t>
            </a:r>
            <a:endParaRPr lang="ca-ES" b="1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5866766" y="1793400"/>
            <a:ext cx="686257" cy="182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"/>
              </a:lnSpc>
              <a:defRPr/>
            </a:pPr>
            <a:r>
              <a:rPr lang="ca-ES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2017</a:t>
            </a:r>
            <a:endParaRPr lang="ca-ES" b="1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6851507" y="1793400"/>
            <a:ext cx="686257" cy="182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"/>
              </a:lnSpc>
              <a:defRPr/>
            </a:pPr>
            <a:r>
              <a:rPr lang="ca-ES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2018</a:t>
            </a:r>
            <a:endParaRPr lang="ca-ES" b="1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0" name="Connector recte 199"/>
          <p:cNvCxnSpPr/>
          <p:nvPr/>
        </p:nvCxnSpPr>
        <p:spPr>
          <a:xfrm flipV="1">
            <a:off x="2094852" y="6735688"/>
            <a:ext cx="2514919" cy="8413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Connector recte 202"/>
          <p:cNvCxnSpPr/>
          <p:nvPr/>
        </p:nvCxnSpPr>
        <p:spPr>
          <a:xfrm flipV="1">
            <a:off x="2149498" y="7445910"/>
            <a:ext cx="2514919" cy="8413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" name="QuadreDeText 236"/>
          <p:cNvSpPr txBox="1"/>
          <p:nvPr/>
        </p:nvSpPr>
        <p:spPr>
          <a:xfrm>
            <a:off x="3905562" y="2109094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--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8" name="QuadreDeText 237"/>
          <p:cNvSpPr txBox="1"/>
          <p:nvPr/>
        </p:nvSpPr>
        <p:spPr>
          <a:xfrm>
            <a:off x="4886413" y="2109094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--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6" name="QuadreDeText 255"/>
          <p:cNvSpPr txBox="1"/>
          <p:nvPr/>
        </p:nvSpPr>
        <p:spPr>
          <a:xfrm>
            <a:off x="5875890" y="2109094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8,5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7" name="QuadreDeText 256"/>
          <p:cNvSpPr txBox="1"/>
          <p:nvPr/>
        </p:nvSpPr>
        <p:spPr>
          <a:xfrm>
            <a:off x="6848114" y="2109094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8,7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8" name="QuadreDeText 257"/>
          <p:cNvSpPr txBox="1"/>
          <p:nvPr/>
        </p:nvSpPr>
        <p:spPr>
          <a:xfrm>
            <a:off x="2910759" y="3861720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8,7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9" name="QuadreDeText 258"/>
          <p:cNvSpPr txBox="1"/>
          <p:nvPr/>
        </p:nvSpPr>
        <p:spPr>
          <a:xfrm>
            <a:off x="3905562" y="3861720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8,7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0" name="QuadreDeText 259"/>
          <p:cNvSpPr txBox="1"/>
          <p:nvPr/>
        </p:nvSpPr>
        <p:spPr>
          <a:xfrm>
            <a:off x="4886413" y="3861720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8,8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1" name="QuadreDeText 260"/>
          <p:cNvSpPr txBox="1"/>
          <p:nvPr/>
        </p:nvSpPr>
        <p:spPr>
          <a:xfrm>
            <a:off x="5875890" y="3861720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8,9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2" name="QuadreDeText 261"/>
          <p:cNvSpPr txBox="1"/>
          <p:nvPr/>
        </p:nvSpPr>
        <p:spPr>
          <a:xfrm>
            <a:off x="6848114" y="3861720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9,0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3" name="QuadreDeText 262"/>
          <p:cNvSpPr txBox="1"/>
          <p:nvPr/>
        </p:nvSpPr>
        <p:spPr>
          <a:xfrm>
            <a:off x="2910759" y="2681857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8,4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4" name="QuadreDeText 263"/>
          <p:cNvSpPr txBox="1"/>
          <p:nvPr/>
        </p:nvSpPr>
        <p:spPr>
          <a:xfrm>
            <a:off x="3905562" y="2681857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8,4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5" name="QuadreDeText 264"/>
          <p:cNvSpPr txBox="1"/>
          <p:nvPr/>
        </p:nvSpPr>
        <p:spPr>
          <a:xfrm>
            <a:off x="4886413" y="2681857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8,4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6" name="QuadreDeText 265"/>
          <p:cNvSpPr txBox="1"/>
          <p:nvPr/>
        </p:nvSpPr>
        <p:spPr>
          <a:xfrm>
            <a:off x="5875890" y="2681857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8,6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7" name="QuadreDeText 266"/>
          <p:cNvSpPr txBox="1"/>
          <p:nvPr/>
        </p:nvSpPr>
        <p:spPr>
          <a:xfrm>
            <a:off x="6848114" y="2681857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8,8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8" name="QuadreDeText 267"/>
          <p:cNvSpPr txBox="1"/>
          <p:nvPr/>
        </p:nvSpPr>
        <p:spPr>
          <a:xfrm>
            <a:off x="2910759" y="3283554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8,7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9" name="QuadreDeText 268"/>
          <p:cNvSpPr txBox="1"/>
          <p:nvPr/>
        </p:nvSpPr>
        <p:spPr>
          <a:xfrm>
            <a:off x="3905562" y="3283554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8,7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0" name="QuadreDeText 269"/>
          <p:cNvSpPr txBox="1"/>
          <p:nvPr/>
        </p:nvSpPr>
        <p:spPr>
          <a:xfrm>
            <a:off x="4886413" y="3283554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8,8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1" name="QuadreDeText 270"/>
          <p:cNvSpPr txBox="1"/>
          <p:nvPr/>
        </p:nvSpPr>
        <p:spPr>
          <a:xfrm>
            <a:off x="5875890" y="3283554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8,9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2" name="QuadreDeText 271"/>
          <p:cNvSpPr txBox="1"/>
          <p:nvPr/>
        </p:nvSpPr>
        <p:spPr>
          <a:xfrm>
            <a:off x="6848114" y="3283554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9,0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3" name="QuadreDeText 272"/>
          <p:cNvSpPr txBox="1"/>
          <p:nvPr/>
        </p:nvSpPr>
        <p:spPr>
          <a:xfrm>
            <a:off x="2910759" y="4451043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8,1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4" name="QuadreDeText 273"/>
          <p:cNvSpPr txBox="1"/>
          <p:nvPr/>
        </p:nvSpPr>
        <p:spPr>
          <a:xfrm>
            <a:off x="3905562" y="4452487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8,2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5" name="QuadreDeText 274"/>
          <p:cNvSpPr txBox="1"/>
          <p:nvPr/>
        </p:nvSpPr>
        <p:spPr>
          <a:xfrm>
            <a:off x="4886413" y="4449744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8,3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6" name="QuadreDeText 275"/>
          <p:cNvSpPr txBox="1"/>
          <p:nvPr/>
        </p:nvSpPr>
        <p:spPr>
          <a:xfrm>
            <a:off x="5875890" y="4454507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8,4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7" name="QuadreDeText 276"/>
          <p:cNvSpPr txBox="1"/>
          <p:nvPr/>
        </p:nvSpPr>
        <p:spPr>
          <a:xfrm>
            <a:off x="6848114" y="4449744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8,7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8" name="QuadreDeText 277"/>
          <p:cNvSpPr txBox="1"/>
          <p:nvPr/>
        </p:nvSpPr>
        <p:spPr>
          <a:xfrm>
            <a:off x="2910759" y="5039853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--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9" name="QuadreDeText 278"/>
          <p:cNvSpPr txBox="1"/>
          <p:nvPr/>
        </p:nvSpPr>
        <p:spPr>
          <a:xfrm>
            <a:off x="3905562" y="5039853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8,0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0" name="QuadreDeText 279"/>
          <p:cNvSpPr txBox="1"/>
          <p:nvPr/>
        </p:nvSpPr>
        <p:spPr>
          <a:xfrm>
            <a:off x="4886413" y="5039853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8,1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1" name="QuadreDeText 280"/>
          <p:cNvSpPr txBox="1"/>
          <p:nvPr/>
        </p:nvSpPr>
        <p:spPr>
          <a:xfrm>
            <a:off x="5875890" y="5039853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8,2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2" name="QuadreDeText 281"/>
          <p:cNvSpPr txBox="1"/>
          <p:nvPr/>
        </p:nvSpPr>
        <p:spPr>
          <a:xfrm>
            <a:off x="6848114" y="5039853"/>
            <a:ext cx="648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8,7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83" name="Picture 3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93" y="3906410"/>
            <a:ext cx="403973" cy="25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7" name="Agrupa 6"/>
          <p:cNvGrpSpPr/>
          <p:nvPr/>
        </p:nvGrpSpPr>
        <p:grpSpPr>
          <a:xfrm>
            <a:off x="3953427" y="5491938"/>
            <a:ext cx="565503" cy="535940"/>
            <a:chOff x="3927549" y="5491938"/>
            <a:chExt cx="565503" cy="535940"/>
          </a:xfrm>
        </p:grpSpPr>
        <p:sp>
          <p:nvSpPr>
            <p:cNvPr id="288" name="Oval 287"/>
            <p:cNvSpPr>
              <a:spLocks noChangeAspect="1"/>
            </p:cNvSpPr>
            <p:nvPr/>
          </p:nvSpPr>
          <p:spPr>
            <a:xfrm>
              <a:off x="3936690" y="5491938"/>
              <a:ext cx="526780" cy="5359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3200" b="1" dirty="0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3927549" y="5687505"/>
              <a:ext cx="565503" cy="288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200"/>
                </a:lnSpc>
                <a:defRPr/>
              </a:pPr>
              <a:r>
                <a:rPr lang="ca-ES" sz="2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8</a:t>
              </a:r>
              <a:r>
                <a:rPr lang="ca-ES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,</a:t>
              </a:r>
              <a:r>
                <a:rPr lang="ca-ES" sz="2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5</a:t>
              </a:r>
              <a:r>
                <a:rPr lang="ca-ES" sz="2400" b="1" dirty="0" smtClean="0">
                  <a:solidFill>
                    <a:srgbClr val="A8192D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6" name="Agrupa 5"/>
          <p:cNvGrpSpPr/>
          <p:nvPr/>
        </p:nvGrpSpPr>
        <p:grpSpPr>
          <a:xfrm>
            <a:off x="4937882" y="5490899"/>
            <a:ext cx="570425" cy="535940"/>
            <a:chOff x="4903378" y="5499525"/>
            <a:chExt cx="570425" cy="535940"/>
          </a:xfrm>
        </p:grpSpPr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4912519" y="5499525"/>
              <a:ext cx="526780" cy="5359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3200" b="1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903378" y="5687144"/>
              <a:ext cx="57042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200"/>
                </a:lnSpc>
                <a:defRPr/>
              </a:pPr>
              <a:r>
                <a:rPr lang="ca-ES" sz="2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8</a:t>
              </a:r>
              <a:r>
                <a:rPr lang="ca-ES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,</a:t>
              </a:r>
              <a:r>
                <a:rPr lang="ca-ES" sz="2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5</a:t>
              </a:r>
              <a:r>
                <a:rPr lang="ca-ES" sz="2400" b="1" dirty="0" smtClean="0">
                  <a:solidFill>
                    <a:srgbClr val="A8192D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4" name="Agrupa 3"/>
          <p:cNvGrpSpPr/>
          <p:nvPr/>
        </p:nvGrpSpPr>
        <p:grpSpPr>
          <a:xfrm>
            <a:off x="5892554" y="5494465"/>
            <a:ext cx="614084" cy="535940"/>
            <a:chOff x="5883928" y="5494465"/>
            <a:chExt cx="614084" cy="535940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927573" y="5494465"/>
              <a:ext cx="526780" cy="5359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3200" b="1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883928" y="5696131"/>
              <a:ext cx="614084" cy="288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200"/>
                </a:lnSpc>
                <a:defRPr/>
              </a:pPr>
              <a:r>
                <a:rPr lang="ca-ES" sz="2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8</a:t>
              </a:r>
              <a:r>
                <a:rPr lang="ca-ES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,</a:t>
              </a:r>
              <a:r>
                <a:rPr lang="ca-ES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6</a:t>
              </a:r>
              <a:r>
                <a:rPr lang="ca-ES" sz="2400" b="1" dirty="0" smtClean="0">
                  <a:solidFill>
                    <a:srgbClr val="A8192D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5" name="Agrupa 4"/>
          <p:cNvGrpSpPr/>
          <p:nvPr/>
        </p:nvGrpSpPr>
        <p:grpSpPr>
          <a:xfrm>
            <a:off x="6878975" y="5496428"/>
            <a:ext cx="608513" cy="535940"/>
            <a:chOff x="6887601" y="5505054"/>
            <a:chExt cx="608513" cy="535940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6931246" y="5505054"/>
              <a:ext cx="526780" cy="5359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3200" b="1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887601" y="5696131"/>
              <a:ext cx="608513" cy="288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200"/>
                </a:lnSpc>
                <a:defRPr/>
              </a:pPr>
              <a:r>
                <a:rPr lang="ca-ES" sz="2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8</a:t>
              </a:r>
              <a:r>
                <a:rPr lang="ca-ES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,</a:t>
              </a:r>
              <a:r>
                <a:rPr lang="ca-ES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8</a:t>
              </a:r>
              <a:r>
                <a:rPr lang="ca-ES" sz="2400" b="1" dirty="0" smtClean="0">
                  <a:solidFill>
                    <a:srgbClr val="A8192D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974518" y="2057717"/>
            <a:ext cx="4464000" cy="396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0" name="Rectangle 79"/>
          <p:cNvSpPr/>
          <p:nvPr/>
        </p:nvSpPr>
        <p:spPr>
          <a:xfrm>
            <a:off x="2974518" y="2644727"/>
            <a:ext cx="4464000" cy="396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1" name="Rectangle 80"/>
          <p:cNvSpPr/>
          <p:nvPr/>
        </p:nvSpPr>
        <p:spPr>
          <a:xfrm>
            <a:off x="2974518" y="3231737"/>
            <a:ext cx="4464000" cy="396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2" name="Rectangle 81"/>
          <p:cNvSpPr/>
          <p:nvPr/>
        </p:nvSpPr>
        <p:spPr>
          <a:xfrm>
            <a:off x="2974518" y="3818747"/>
            <a:ext cx="4464000" cy="396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3" name="Rectangle 82"/>
          <p:cNvSpPr/>
          <p:nvPr/>
        </p:nvSpPr>
        <p:spPr>
          <a:xfrm>
            <a:off x="2974518" y="4405757"/>
            <a:ext cx="4464000" cy="396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4" name="Rectangle 83"/>
          <p:cNvSpPr/>
          <p:nvPr/>
        </p:nvSpPr>
        <p:spPr>
          <a:xfrm>
            <a:off x="2974518" y="4992769"/>
            <a:ext cx="4464000" cy="396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8" name="Imatge 87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499" y="2018493"/>
            <a:ext cx="560000" cy="560000"/>
          </a:xfrm>
          <a:prstGeom prst="rect">
            <a:avLst/>
          </a:prstGeom>
        </p:spPr>
      </p:pic>
      <p:sp>
        <p:nvSpPr>
          <p:cNvPr id="90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fld id="{13209BAC-195A-4A1E-B32B-F3F17522AD28}" type="slidenum">
              <a:rPr lang="es-ES" smtClean="0"/>
              <a:t>14</a:t>
            </a:fld>
            <a:endParaRPr lang="es-ES" dirty="0"/>
          </a:p>
        </p:txBody>
      </p:sp>
      <p:sp>
        <p:nvSpPr>
          <p:cNvPr id="91" name="Rectangle 90"/>
          <p:cNvSpPr/>
          <p:nvPr/>
        </p:nvSpPr>
        <p:spPr>
          <a:xfrm>
            <a:off x="268940" y="635001"/>
            <a:ext cx="8591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3200" dirty="0" smtClean="0">
                <a:solidFill>
                  <a:srgbClr val="A8192D"/>
                </a:solidFill>
                <a:cs typeface="Arial" panose="020B0604020202020204" pitchFamily="34" charset="0"/>
              </a:rPr>
              <a:t>Valoracions</a:t>
            </a:r>
            <a:endParaRPr lang="ca-ES" sz="3200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241"/>
          <p:cNvGrpSpPr>
            <a:grpSpLocks noChangeAspect="1"/>
          </p:cNvGrpSpPr>
          <p:nvPr/>
        </p:nvGrpSpPr>
        <p:grpSpPr bwMode="auto">
          <a:xfrm>
            <a:off x="2015624" y="5068126"/>
            <a:ext cx="303320" cy="396000"/>
            <a:chOff x="4705350" y="2895600"/>
            <a:chExt cx="257" cy="325"/>
          </a:xfrm>
        </p:grpSpPr>
        <p:pic>
          <p:nvPicPr>
            <p:cNvPr id="22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350" y="2895600"/>
              <a:ext cx="257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29" name="Imatge 228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6" t="17241" b="26897"/>
            <a:stretch>
              <a:fillRect/>
            </a:stretch>
          </p:blipFill>
          <p:spPr bwMode="auto">
            <a:xfrm>
              <a:off x="4705371" y="2895670"/>
              <a:ext cx="17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2" name="Imatge 14" descr="https://d30y9cdsu7xlg0.cloudfront.net/png/18093-20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14" y="2848049"/>
            <a:ext cx="403462" cy="4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" name="Picture 3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14" y="3395060"/>
            <a:ext cx="3960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1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69" y="4530700"/>
            <a:ext cx="321896" cy="36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17" name="Rectangle 416"/>
          <p:cNvSpPr/>
          <p:nvPr/>
        </p:nvSpPr>
        <p:spPr>
          <a:xfrm>
            <a:off x="295494" y="2812513"/>
            <a:ext cx="1631104" cy="45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q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ualitat 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del producte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8" name="Rectangle 417"/>
          <p:cNvSpPr/>
          <p:nvPr/>
        </p:nvSpPr>
        <p:spPr>
          <a:xfrm>
            <a:off x="309298" y="3351556"/>
            <a:ext cx="1631104" cy="45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ompetència professional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9" name="Rectangle 418"/>
          <p:cNvSpPr/>
          <p:nvPr/>
        </p:nvSpPr>
        <p:spPr>
          <a:xfrm>
            <a:off x="328350" y="3907496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tenció 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personalitzada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0" name="Rectangle 419"/>
          <p:cNvSpPr/>
          <p:nvPr/>
        </p:nvSpPr>
        <p:spPr>
          <a:xfrm>
            <a:off x="303792" y="4515231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implicitat 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sol·licitud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309298" y="5021167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implicitat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justificació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4" name="Rectangle 463"/>
          <p:cNvSpPr/>
          <p:nvPr/>
        </p:nvSpPr>
        <p:spPr>
          <a:xfrm>
            <a:off x="326310" y="2244884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ajust 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 les necessitats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17" name="Rectangle 516"/>
          <p:cNvSpPr/>
          <p:nvPr/>
        </p:nvSpPr>
        <p:spPr>
          <a:xfrm>
            <a:off x="4248883" y="1252250"/>
            <a:ext cx="7712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  <a:defRPr/>
            </a:pPr>
            <a:r>
              <a:rPr lang="ca-ES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58,4</a:t>
            </a:r>
            <a:endParaRPr lang="ca-ES" sz="2000" b="1" dirty="0" smtClean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cxnSp>
        <p:nvCxnSpPr>
          <p:cNvPr id="199" name="Connector recte 198"/>
          <p:cNvCxnSpPr/>
          <p:nvPr/>
        </p:nvCxnSpPr>
        <p:spPr>
          <a:xfrm flipV="1">
            <a:off x="2723116" y="6133109"/>
            <a:ext cx="2514919" cy="8413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Connector recte 199"/>
          <p:cNvCxnSpPr/>
          <p:nvPr/>
        </p:nvCxnSpPr>
        <p:spPr>
          <a:xfrm flipV="1">
            <a:off x="2094852" y="6830938"/>
            <a:ext cx="2514919" cy="8413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Connector recte 200"/>
          <p:cNvCxnSpPr/>
          <p:nvPr/>
        </p:nvCxnSpPr>
        <p:spPr>
          <a:xfrm flipV="1">
            <a:off x="2083358" y="7052346"/>
            <a:ext cx="2514919" cy="8413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Connector recte 201"/>
          <p:cNvCxnSpPr/>
          <p:nvPr/>
        </p:nvCxnSpPr>
        <p:spPr>
          <a:xfrm flipV="1">
            <a:off x="2080490" y="7299632"/>
            <a:ext cx="2514919" cy="8413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Connector recte 202"/>
          <p:cNvCxnSpPr/>
          <p:nvPr/>
        </p:nvCxnSpPr>
        <p:spPr>
          <a:xfrm flipV="1">
            <a:off x="2149498" y="7445910"/>
            <a:ext cx="2514919" cy="8413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3" name="Picture 3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14" y="4017285"/>
            <a:ext cx="403973" cy="25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3" name="Agrupa 2"/>
          <p:cNvGrpSpPr/>
          <p:nvPr/>
        </p:nvGrpSpPr>
        <p:grpSpPr>
          <a:xfrm>
            <a:off x="2640276" y="1607172"/>
            <a:ext cx="2320493" cy="4461225"/>
            <a:chOff x="1787736" y="1625323"/>
            <a:chExt cx="2320493" cy="4461225"/>
          </a:xfrm>
        </p:grpSpPr>
        <p:sp>
          <p:nvSpPr>
            <p:cNvPr id="95" name="Rectangle 94"/>
            <p:cNvSpPr/>
            <p:nvPr/>
          </p:nvSpPr>
          <p:spPr>
            <a:xfrm>
              <a:off x="3429080" y="2244911"/>
              <a:ext cx="490566" cy="35175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3381847" y="5541493"/>
              <a:ext cx="567780" cy="54505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1200" b="1" dirty="0" smtClean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672578" y="2244911"/>
              <a:ext cx="490566" cy="35052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924702" y="2244911"/>
              <a:ext cx="490566" cy="351371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58" name="QuadreDeText 257"/>
            <p:cNvSpPr txBox="1"/>
            <p:nvPr/>
          </p:nvSpPr>
          <p:spPr>
            <a:xfrm>
              <a:off x="1841135" y="3437238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9,1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59" name="QuadreDeText 258"/>
            <p:cNvSpPr txBox="1"/>
            <p:nvPr/>
          </p:nvSpPr>
          <p:spPr>
            <a:xfrm>
              <a:off x="2594410" y="3438682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8,7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0" name="QuadreDeText 259"/>
            <p:cNvSpPr txBox="1"/>
            <p:nvPr/>
          </p:nvSpPr>
          <p:spPr>
            <a:xfrm>
              <a:off x="3350985" y="3430035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8,8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3" name="QuadreDeText 262"/>
            <p:cNvSpPr txBox="1"/>
            <p:nvPr/>
          </p:nvSpPr>
          <p:spPr>
            <a:xfrm>
              <a:off x="1841135" y="2310123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8,7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4" name="QuadreDeText 263"/>
            <p:cNvSpPr txBox="1"/>
            <p:nvPr/>
          </p:nvSpPr>
          <p:spPr>
            <a:xfrm>
              <a:off x="2594410" y="2310030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8,4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5" name="QuadreDeText 264"/>
            <p:cNvSpPr txBox="1"/>
            <p:nvPr/>
          </p:nvSpPr>
          <p:spPr>
            <a:xfrm>
              <a:off x="3350985" y="2310575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8,4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8" name="QuadreDeText 267"/>
            <p:cNvSpPr txBox="1"/>
            <p:nvPr/>
          </p:nvSpPr>
          <p:spPr>
            <a:xfrm>
              <a:off x="1841135" y="2869393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8,7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9" name="QuadreDeText 268"/>
            <p:cNvSpPr txBox="1"/>
            <p:nvPr/>
          </p:nvSpPr>
          <p:spPr>
            <a:xfrm>
              <a:off x="2594410" y="2875600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8,4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0" name="QuadreDeText 269"/>
            <p:cNvSpPr txBox="1"/>
            <p:nvPr/>
          </p:nvSpPr>
          <p:spPr>
            <a:xfrm>
              <a:off x="3350985" y="2877768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8,5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3" name="QuadreDeText 272"/>
            <p:cNvSpPr txBox="1"/>
            <p:nvPr/>
          </p:nvSpPr>
          <p:spPr>
            <a:xfrm>
              <a:off x="1841135" y="3993501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>
                  <a:solidFill>
                    <a:schemeClr val="accent5">
                      <a:lumMod val="75000"/>
                    </a:schemeClr>
                  </a:solidFill>
                </a:rPr>
                <a:t>9</a:t>
              </a:r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,1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4" name="QuadreDeText 273"/>
            <p:cNvSpPr txBox="1"/>
            <p:nvPr/>
          </p:nvSpPr>
          <p:spPr>
            <a:xfrm>
              <a:off x="2594410" y="3994945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8,8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5" name="QuadreDeText 274"/>
            <p:cNvSpPr txBox="1"/>
            <p:nvPr/>
          </p:nvSpPr>
          <p:spPr>
            <a:xfrm>
              <a:off x="3350985" y="3992202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8,8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8" name="QuadreDeText 277"/>
            <p:cNvSpPr txBox="1"/>
            <p:nvPr/>
          </p:nvSpPr>
          <p:spPr>
            <a:xfrm>
              <a:off x="1841135" y="4557596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8,6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9" name="QuadreDeText 278"/>
            <p:cNvSpPr txBox="1"/>
            <p:nvPr/>
          </p:nvSpPr>
          <p:spPr>
            <a:xfrm>
              <a:off x="2594410" y="4555533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8,4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80" name="QuadreDeText 279"/>
            <p:cNvSpPr txBox="1"/>
            <p:nvPr/>
          </p:nvSpPr>
          <p:spPr>
            <a:xfrm>
              <a:off x="3350985" y="4551670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8,5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787736" y="1961678"/>
              <a:ext cx="82713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200" b="1" cap="small" dirty="0" smtClean="0">
                  <a:solidFill>
                    <a:schemeClr val="accent5">
                      <a:lumMod val="50000"/>
                    </a:schemeClr>
                  </a:solidFill>
                  <a:latin typeface="HelveticaNeueLT Std" pitchFamily="34" charset="0"/>
                  <a:cs typeface="Arial" panose="020B0604020202020204" pitchFamily="34" charset="0"/>
                </a:rPr>
                <a:t>pròpia</a:t>
              </a:r>
              <a:endParaRPr lang="ca-ES" sz="1200" b="1" cap="small" dirty="0">
                <a:solidFill>
                  <a:schemeClr val="accent5">
                    <a:lumMod val="50000"/>
                  </a:schemeClr>
                </a:solidFill>
                <a:latin typeface="HelveticaNeueLT St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198923" y="1966103"/>
              <a:ext cx="90930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200" b="1" cap="small" dirty="0" smtClean="0">
                  <a:solidFill>
                    <a:schemeClr val="accent5">
                      <a:lumMod val="50000"/>
                    </a:schemeClr>
                  </a:solidFill>
                  <a:latin typeface="HelveticaNeueLT Std" pitchFamily="34" charset="0"/>
                  <a:cs typeface="Arial" panose="020B0604020202020204" pitchFamily="34" charset="0"/>
                </a:rPr>
                <a:t>externa</a:t>
              </a:r>
              <a:endParaRPr lang="ca-ES" sz="1200" b="1" cap="small" dirty="0">
                <a:solidFill>
                  <a:schemeClr val="accent5">
                    <a:lumMod val="50000"/>
                  </a:schemeClr>
                </a:solidFill>
                <a:latin typeface="HelveticaNeueLT St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1881039" y="5541493"/>
              <a:ext cx="567780" cy="54505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1200" b="1" dirty="0" smtClean="0"/>
            </a:p>
          </p:txBody>
        </p:sp>
        <p:sp>
          <p:nvSpPr>
            <p:cNvPr id="80" name="QuadreDeText 79"/>
            <p:cNvSpPr txBox="1"/>
            <p:nvPr/>
          </p:nvSpPr>
          <p:spPr>
            <a:xfrm>
              <a:off x="1916742" y="5611034"/>
              <a:ext cx="5075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000" b="1" dirty="0" smtClean="0">
                  <a:solidFill>
                    <a:schemeClr val="bg1"/>
                  </a:solidFill>
                </a:rPr>
                <a:t>8,8</a:t>
              </a:r>
              <a:endParaRPr lang="ca-E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8" name="QuadreDeText 87"/>
            <p:cNvSpPr txBox="1"/>
            <p:nvPr/>
          </p:nvSpPr>
          <p:spPr>
            <a:xfrm>
              <a:off x="3403417" y="5611034"/>
              <a:ext cx="529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000" b="1" dirty="0">
                  <a:solidFill>
                    <a:schemeClr val="bg1"/>
                  </a:solidFill>
                </a:rPr>
                <a:t>8,6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529540" y="1960072"/>
              <a:ext cx="82713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200" b="1" cap="small" dirty="0" smtClean="0">
                  <a:solidFill>
                    <a:schemeClr val="accent5">
                      <a:lumMod val="50000"/>
                    </a:schemeClr>
                  </a:solidFill>
                  <a:latin typeface="HelveticaNeueLT Std" pitchFamily="34" charset="0"/>
                  <a:cs typeface="Arial" panose="020B0604020202020204" pitchFamily="34" charset="0"/>
                </a:rPr>
                <a:t>mixta</a:t>
              </a:r>
              <a:endParaRPr lang="ca-ES" sz="1200" b="1" cap="small" dirty="0">
                <a:solidFill>
                  <a:schemeClr val="accent5">
                    <a:lumMod val="50000"/>
                  </a:schemeClr>
                </a:solidFill>
                <a:latin typeface="HelveticaNeueLT Std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0" name="Imatge 89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909" y="1648132"/>
              <a:ext cx="363273" cy="363273"/>
            </a:xfrm>
            <a:prstGeom prst="rect">
              <a:avLst/>
            </a:prstGeom>
          </p:spPr>
        </p:pic>
        <p:sp>
          <p:nvSpPr>
            <p:cNvPr id="91" name="QuadreDeText 90"/>
            <p:cNvSpPr txBox="1"/>
            <p:nvPr/>
          </p:nvSpPr>
          <p:spPr>
            <a:xfrm>
              <a:off x="1852063" y="5120485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--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81" name="Agrupa 80"/>
            <p:cNvGrpSpPr>
              <a:grpSpLocks noChangeAspect="1"/>
            </p:cNvGrpSpPr>
            <p:nvPr/>
          </p:nvGrpSpPr>
          <p:grpSpPr>
            <a:xfrm>
              <a:off x="2732189" y="1625323"/>
              <a:ext cx="395538" cy="397484"/>
              <a:chOff x="3973497" y="2268279"/>
              <a:chExt cx="527381" cy="529979"/>
            </a:xfrm>
          </p:grpSpPr>
          <p:pic>
            <p:nvPicPr>
              <p:cNvPr id="82" name="Imatge 81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3497" y="2268279"/>
                <a:ext cx="527381" cy="527384"/>
              </a:xfrm>
              <a:prstGeom prst="rect">
                <a:avLst/>
              </a:prstGeom>
            </p:spPr>
          </p:pic>
          <p:pic>
            <p:nvPicPr>
              <p:cNvPr id="83" name="Imatge 82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8281" y="2313894"/>
                <a:ext cx="484364" cy="484364"/>
              </a:xfrm>
              <a:prstGeom prst="rect">
                <a:avLst/>
              </a:prstGeom>
            </p:spPr>
          </p:pic>
        </p:grpSp>
        <p:pic>
          <p:nvPicPr>
            <p:cNvPr id="84" name="Imatge 83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1561" y="1632920"/>
              <a:ext cx="395538" cy="395538"/>
            </a:xfrm>
            <a:prstGeom prst="rect">
              <a:avLst/>
            </a:prstGeom>
          </p:spPr>
        </p:pic>
        <p:sp>
          <p:nvSpPr>
            <p:cNvPr id="92" name="Rectangle 91"/>
            <p:cNvSpPr/>
            <p:nvPr/>
          </p:nvSpPr>
          <p:spPr>
            <a:xfrm>
              <a:off x="1910220" y="2257350"/>
              <a:ext cx="2009425" cy="420919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10221" y="2818059"/>
              <a:ext cx="2009424" cy="420919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910221" y="3378768"/>
              <a:ext cx="2009424" cy="420919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910220" y="3939477"/>
              <a:ext cx="2009425" cy="420919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10221" y="4500186"/>
              <a:ext cx="2009424" cy="420919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910221" y="5060896"/>
              <a:ext cx="2009424" cy="420919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1" name="QuadreDeText 100"/>
            <p:cNvSpPr txBox="1"/>
            <p:nvPr/>
          </p:nvSpPr>
          <p:spPr>
            <a:xfrm>
              <a:off x="2594410" y="5120485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--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02" name="QuadreDeText 101"/>
            <p:cNvSpPr txBox="1"/>
            <p:nvPr/>
          </p:nvSpPr>
          <p:spPr>
            <a:xfrm>
              <a:off x="3350985" y="5120485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--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2631443" y="5541493"/>
              <a:ext cx="567780" cy="54505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1200" b="1" dirty="0" smtClean="0"/>
            </a:p>
          </p:txBody>
        </p:sp>
        <p:sp>
          <p:nvSpPr>
            <p:cNvPr id="104" name="QuadreDeText 103"/>
            <p:cNvSpPr txBox="1"/>
            <p:nvPr/>
          </p:nvSpPr>
          <p:spPr>
            <a:xfrm>
              <a:off x="2651199" y="5611034"/>
              <a:ext cx="527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000" b="1" dirty="0">
                  <a:solidFill>
                    <a:schemeClr val="bg1"/>
                  </a:solidFill>
                </a:rPr>
                <a:t>8,5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646591" y="1333705"/>
            <a:ext cx="2126993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400"/>
              </a:lnSpc>
              <a:defRPr/>
            </a:pPr>
            <a:r>
              <a:rPr lang="ca-ES" sz="1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</a:t>
            </a:r>
            <a:r>
              <a:rPr lang="ca-ES" sz="1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egons </a:t>
            </a:r>
            <a:r>
              <a:rPr lang="ca-ES" sz="1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tipus de </a:t>
            </a:r>
            <a:r>
              <a:rPr lang="ca-ES" sz="1600" b="1" cap="small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prestació</a:t>
            </a:r>
          </a:p>
        </p:txBody>
      </p:sp>
      <p:grpSp>
        <p:nvGrpSpPr>
          <p:cNvPr id="5" name="Agrupa 4"/>
          <p:cNvGrpSpPr/>
          <p:nvPr/>
        </p:nvGrpSpPr>
        <p:grpSpPr>
          <a:xfrm>
            <a:off x="5354598" y="1667704"/>
            <a:ext cx="2363623" cy="4397825"/>
            <a:chOff x="3949994" y="1677229"/>
            <a:chExt cx="2363623" cy="4397825"/>
          </a:xfrm>
        </p:grpSpPr>
        <p:pic>
          <p:nvPicPr>
            <p:cNvPr id="107" name="Imatge 106"/>
            <p:cNvPicPr>
              <a:picLocks noChangeAspect="1"/>
            </p:cNvPicPr>
            <p:nvPr/>
          </p:nvPicPr>
          <p:blipFill>
            <a:blip r:embed="rId11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533" y="1677229"/>
              <a:ext cx="302301" cy="302301"/>
            </a:xfrm>
            <a:prstGeom prst="rect">
              <a:avLst/>
            </a:prstGeom>
          </p:spPr>
        </p:pic>
        <p:pic>
          <p:nvPicPr>
            <p:cNvPr id="108" name="Imatge 107"/>
            <p:cNvPicPr>
              <a:picLocks noChangeAspect="1"/>
            </p:cNvPicPr>
            <p:nvPr/>
          </p:nvPicPr>
          <p:blipFill>
            <a:blip r:embed="rId1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8850" y="1677229"/>
              <a:ext cx="302301" cy="302301"/>
            </a:xfrm>
            <a:prstGeom prst="rect">
              <a:avLst/>
            </a:prstGeom>
          </p:spPr>
        </p:pic>
        <p:pic>
          <p:nvPicPr>
            <p:cNvPr id="109" name="Imatge 108"/>
            <p:cNvPicPr>
              <a:picLocks noChangeAspect="1"/>
            </p:cNvPicPr>
            <p:nvPr/>
          </p:nvPicPr>
          <p:blipFill>
            <a:blip r:embed="rId1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031" y="1677229"/>
              <a:ext cx="302301" cy="302301"/>
            </a:xfrm>
            <a:prstGeom prst="rect">
              <a:avLst/>
            </a:prstGeom>
          </p:spPr>
        </p:pic>
        <p:grpSp>
          <p:nvGrpSpPr>
            <p:cNvPr id="4" name="Agrupa 3"/>
            <p:cNvGrpSpPr/>
            <p:nvPr/>
          </p:nvGrpSpPr>
          <p:grpSpPr>
            <a:xfrm>
              <a:off x="3949994" y="1958810"/>
              <a:ext cx="2363623" cy="4116244"/>
              <a:chOff x="3949994" y="1958810"/>
              <a:chExt cx="2363623" cy="4116244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634468" y="2233417"/>
                <a:ext cx="490566" cy="351752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5595861" y="5529999"/>
                <a:ext cx="567780" cy="54505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ca-ES" sz="1200" b="1" dirty="0" smtClean="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886592" y="2233417"/>
                <a:ext cx="490566" cy="350527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138716" y="2233417"/>
                <a:ext cx="490566" cy="351371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115" name="QuadreDeText 114"/>
              <p:cNvSpPr txBox="1"/>
              <p:nvPr/>
            </p:nvSpPr>
            <p:spPr>
              <a:xfrm>
                <a:off x="4055149" y="3425744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8,8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6" name="QuadreDeText 115"/>
              <p:cNvSpPr txBox="1"/>
              <p:nvPr/>
            </p:nvSpPr>
            <p:spPr>
              <a:xfrm>
                <a:off x="4808424" y="3427188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8,9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7" name="QuadreDeText 116"/>
              <p:cNvSpPr txBox="1"/>
              <p:nvPr/>
            </p:nvSpPr>
            <p:spPr>
              <a:xfrm>
                <a:off x="5563275" y="3427167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8,8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8" name="QuadreDeText 117"/>
              <p:cNvSpPr txBox="1"/>
              <p:nvPr/>
            </p:nvSpPr>
            <p:spPr>
              <a:xfrm>
                <a:off x="4055149" y="2298629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8,4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9" name="QuadreDeText 118"/>
              <p:cNvSpPr txBox="1"/>
              <p:nvPr/>
            </p:nvSpPr>
            <p:spPr>
              <a:xfrm>
                <a:off x="4808424" y="2307162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8,7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" name="QuadreDeText 119"/>
              <p:cNvSpPr txBox="1"/>
              <p:nvPr/>
            </p:nvSpPr>
            <p:spPr>
              <a:xfrm>
                <a:off x="5563275" y="2307707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8,5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1" name="QuadreDeText 120"/>
              <p:cNvSpPr txBox="1"/>
              <p:nvPr/>
            </p:nvSpPr>
            <p:spPr>
              <a:xfrm>
                <a:off x="4055149" y="2857899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--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2" name="QuadreDeText 121"/>
              <p:cNvSpPr txBox="1"/>
              <p:nvPr/>
            </p:nvSpPr>
            <p:spPr>
              <a:xfrm>
                <a:off x="4808424" y="2864106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8,6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3" name="QuadreDeText 122"/>
              <p:cNvSpPr txBox="1"/>
              <p:nvPr/>
            </p:nvSpPr>
            <p:spPr>
              <a:xfrm>
                <a:off x="5563275" y="2857648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8,4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4" name="QuadreDeText 123"/>
              <p:cNvSpPr txBox="1"/>
              <p:nvPr/>
            </p:nvSpPr>
            <p:spPr>
              <a:xfrm>
                <a:off x="4055149" y="3982007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8,7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5" name="QuadreDeText 124"/>
              <p:cNvSpPr txBox="1"/>
              <p:nvPr/>
            </p:nvSpPr>
            <p:spPr>
              <a:xfrm>
                <a:off x="4808424" y="3983451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8,9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6" name="QuadreDeText 125"/>
              <p:cNvSpPr txBox="1"/>
              <p:nvPr/>
            </p:nvSpPr>
            <p:spPr>
              <a:xfrm>
                <a:off x="5563275" y="3980708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8,8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7" name="QuadreDeText 126"/>
              <p:cNvSpPr txBox="1"/>
              <p:nvPr/>
            </p:nvSpPr>
            <p:spPr>
              <a:xfrm>
                <a:off x="4055149" y="4537476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8,2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8" name="QuadreDeText 127"/>
              <p:cNvSpPr txBox="1"/>
              <p:nvPr/>
            </p:nvSpPr>
            <p:spPr>
              <a:xfrm>
                <a:off x="4808424" y="4535413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8,5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9" name="QuadreDeText 128"/>
              <p:cNvSpPr txBox="1"/>
              <p:nvPr/>
            </p:nvSpPr>
            <p:spPr>
              <a:xfrm>
                <a:off x="5563275" y="4540176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8,3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949994" y="1958810"/>
                <a:ext cx="87776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200" b="1" cap="small" dirty="0" smtClean="0">
                    <a:solidFill>
                      <a:schemeClr val="accent5">
                        <a:lumMod val="50000"/>
                      </a:schemeClr>
                    </a:solidFill>
                    <a:latin typeface="HelveticaNeueLT Std" pitchFamily="34" charset="0"/>
                    <a:cs typeface="Arial" panose="020B0604020202020204" pitchFamily="34" charset="0"/>
                  </a:rPr>
                  <a:t>econòmic</a:t>
                </a:r>
                <a:endParaRPr lang="ca-ES" sz="1200" b="1" cap="small" dirty="0">
                  <a:solidFill>
                    <a:schemeClr val="accent5">
                      <a:lumMod val="50000"/>
                    </a:schemeClr>
                  </a:solidFill>
                  <a:latin typeface="HelveticaNeueLT Std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404311" y="1958810"/>
                <a:ext cx="90930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200" b="1" cap="small" dirty="0" smtClean="0">
                    <a:solidFill>
                      <a:schemeClr val="accent5">
                        <a:lumMod val="50000"/>
                      </a:schemeClr>
                    </a:solidFill>
                    <a:latin typeface="HelveticaNeueLT Std" pitchFamily="34" charset="0"/>
                    <a:cs typeface="Arial" panose="020B0604020202020204" pitchFamily="34" charset="0"/>
                  </a:rPr>
                  <a:t>tècnic</a:t>
                </a:r>
                <a:endParaRPr lang="ca-ES" sz="1200" b="1" cap="small" dirty="0">
                  <a:solidFill>
                    <a:schemeClr val="accent5">
                      <a:lumMod val="50000"/>
                    </a:schemeClr>
                  </a:solidFill>
                  <a:latin typeface="HelveticaNeueLT Std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>
                <a:off x="4095053" y="5529999"/>
                <a:ext cx="567780" cy="54505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ca-ES" sz="1200" b="1" dirty="0" smtClean="0"/>
              </a:p>
            </p:txBody>
          </p:sp>
          <p:sp>
            <p:nvSpPr>
              <p:cNvPr id="133" name="QuadreDeText 132"/>
              <p:cNvSpPr txBox="1"/>
              <p:nvPr/>
            </p:nvSpPr>
            <p:spPr>
              <a:xfrm>
                <a:off x="4122130" y="5599540"/>
                <a:ext cx="5075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2000" b="1" dirty="0" smtClean="0">
                    <a:solidFill>
                      <a:schemeClr val="bg1"/>
                    </a:solidFill>
                  </a:rPr>
                  <a:t>8,4</a:t>
                </a:r>
                <a:endParaRPr lang="ca-E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QuadreDeText 133"/>
              <p:cNvSpPr txBox="1"/>
              <p:nvPr/>
            </p:nvSpPr>
            <p:spPr>
              <a:xfrm>
                <a:off x="5617431" y="5599540"/>
                <a:ext cx="5296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2000" b="1" dirty="0">
                    <a:solidFill>
                      <a:schemeClr val="bg1"/>
                    </a:solidFill>
                  </a:rPr>
                  <a:t>8,6</a:t>
                </a: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4760806" y="1958810"/>
                <a:ext cx="82713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200" b="1" cap="small" dirty="0" smtClean="0">
                    <a:solidFill>
                      <a:schemeClr val="accent5">
                        <a:lumMod val="50000"/>
                      </a:schemeClr>
                    </a:solidFill>
                    <a:latin typeface="HelveticaNeueLT Std" pitchFamily="34" charset="0"/>
                    <a:cs typeface="Arial" panose="020B0604020202020204" pitchFamily="34" charset="0"/>
                  </a:rPr>
                  <a:t>material</a:t>
                </a:r>
                <a:endParaRPr lang="ca-ES" sz="1200" b="1" cap="small" dirty="0">
                  <a:solidFill>
                    <a:schemeClr val="accent5">
                      <a:lumMod val="50000"/>
                    </a:schemeClr>
                  </a:solidFill>
                  <a:latin typeface="HelveticaNeueLT Std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QuadreDeText 136"/>
              <p:cNvSpPr txBox="1"/>
              <p:nvPr/>
            </p:nvSpPr>
            <p:spPr>
              <a:xfrm>
                <a:off x="4055149" y="5100365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8,1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124234" y="2245856"/>
                <a:ext cx="2000799" cy="420919"/>
              </a:xfrm>
              <a:prstGeom prst="rect">
                <a:avLst/>
              </a:prstGeom>
              <a:noFill/>
              <a:ln w="12700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124234" y="2806565"/>
                <a:ext cx="2000799" cy="420919"/>
              </a:xfrm>
              <a:prstGeom prst="rect">
                <a:avLst/>
              </a:prstGeom>
              <a:noFill/>
              <a:ln w="12700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4124234" y="3367274"/>
                <a:ext cx="2000799" cy="420919"/>
              </a:xfrm>
              <a:prstGeom prst="rect">
                <a:avLst/>
              </a:prstGeom>
              <a:noFill/>
              <a:ln w="12700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4124234" y="3927983"/>
                <a:ext cx="2000799" cy="420919"/>
              </a:xfrm>
              <a:prstGeom prst="rect">
                <a:avLst/>
              </a:prstGeom>
              <a:noFill/>
              <a:ln w="12700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124234" y="4488692"/>
                <a:ext cx="2000799" cy="420919"/>
              </a:xfrm>
              <a:prstGeom prst="rect">
                <a:avLst/>
              </a:prstGeom>
              <a:noFill/>
              <a:ln w="12700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124234" y="5049402"/>
                <a:ext cx="2000799" cy="420919"/>
              </a:xfrm>
              <a:prstGeom prst="rect">
                <a:avLst/>
              </a:prstGeom>
              <a:noFill/>
              <a:ln w="12700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148" name="QuadreDeText 147"/>
              <p:cNvSpPr txBox="1"/>
              <p:nvPr/>
            </p:nvSpPr>
            <p:spPr>
              <a:xfrm>
                <a:off x="4808424" y="5100365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--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9" name="QuadreDeText 148"/>
              <p:cNvSpPr txBox="1"/>
              <p:nvPr/>
            </p:nvSpPr>
            <p:spPr>
              <a:xfrm>
                <a:off x="5563275" y="5108991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--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>
                <a:off x="4841555" y="5529999"/>
                <a:ext cx="567780" cy="54505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ca-ES" sz="1200" b="1" dirty="0" smtClean="0"/>
              </a:p>
            </p:txBody>
          </p:sp>
          <p:sp>
            <p:nvSpPr>
              <p:cNvPr id="151" name="QuadreDeText 150"/>
              <p:cNvSpPr txBox="1"/>
              <p:nvPr/>
            </p:nvSpPr>
            <p:spPr>
              <a:xfrm>
                <a:off x="4873839" y="5599540"/>
                <a:ext cx="5275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2000" b="1" dirty="0" smtClean="0">
                    <a:solidFill>
                      <a:schemeClr val="bg1"/>
                    </a:solidFill>
                  </a:rPr>
                  <a:t>8,7</a:t>
                </a:r>
                <a:endParaRPr lang="ca-E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55" name="Rectangle 154"/>
          <p:cNvSpPr/>
          <p:nvPr/>
        </p:nvSpPr>
        <p:spPr>
          <a:xfrm>
            <a:off x="5527239" y="1333705"/>
            <a:ext cx="1918154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400"/>
              </a:lnSpc>
              <a:defRPr/>
            </a:pPr>
            <a:r>
              <a:rPr lang="ca-ES" sz="1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Segons </a:t>
            </a:r>
            <a:r>
              <a:rPr lang="ca-ES" sz="1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tipus de </a:t>
            </a:r>
            <a:r>
              <a:rPr lang="ca-ES" sz="1600" b="1" cap="small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recurs</a:t>
            </a:r>
            <a:endParaRPr lang="ca-ES" sz="1600" b="1" cap="small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779906" y="5532862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aloració globals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8" name="Imatge 137"/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84" y="2250887"/>
            <a:ext cx="560000" cy="560000"/>
          </a:xfrm>
          <a:prstGeom prst="rect">
            <a:avLst/>
          </a:prstGeom>
        </p:spPr>
      </p:pic>
      <p:sp>
        <p:nvSpPr>
          <p:cNvPr id="140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fld id="{13209BAC-195A-4A1E-B32B-F3F17522AD28}" type="slidenum">
              <a:rPr lang="es-ES" smtClean="0"/>
              <a:t>15</a:t>
            </a:fld>
            <a:endParaRPr lang="es-ES" dirty="0"/>
          </a:p>
        </p:txBody>
      </p:sp>
      <p:sp>
        <p:nvSpPr>
          <p:cNvPr id="152" name="Rectangle 151"/>
          <p:cNvSpPr/>
          <p:nvPr/>
        </p:nvSpPr>
        <p:spPr>
          <a:xfrm>
            <a:off x="268940" y="635001"/>
            <a:ext cx="8591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3200" dirty="0" smtClean="0">
                <a:solidFill>
                  <a:srgbClr val="A8192D"/>
                </a:solidFill>
                <a:cs typeface="Arial" panose="020B0604020202020204" pitchFamily="34" charset="0"/>
              </a:rPr>
              <a:t>Valoracions</a:t>
            </a:r>
            <a:endParaRPr lang="ca-ES" sz="3200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Rectangle 516"/>
          <p:cNvSpPr/>
          <p:nvPr/>
        </p:nvSpPr>
        <p:spPr>
          <a:xfrm>
            <a:off x="3764133" y="1614200"/>
            <a:ext cx="7712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  <a:defRPr/>
            </a:pPr>
            <a:r>
              <a:rPr lang="ca-ES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58,4</a:t>
            </a:r>
            <a:endParaRPr lang="ca-ES" sz="2000" b="1" dirty="0" smtClean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cxnSp>
        <p:nvCxnSpPr>
          <p:cNvPr id="200" name="Connector recte 199"/>
          <p:cNvCxnSpPr/>
          <p:nvPr/>
        </p:nvCxnSpPr>
        <p:spPr>
          <a:xfrm flipV="1">
            <a:off x="2094852" y="6735688"/>
            <a:ext cx="2514919" cy="8413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6" name="Imatge 155" descr="C:\Users\arbosrr\Documents\Assistencies\graphs_tables\Mapa 3.png"/>
          <p:cNvPicPr/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9" r="15885"/>
          <a:stretch/>
        </p:blipFill>
        <p:spPr bwMode="auto">
          <a:xfrm>
            <a:off x="5843664" y="1818773"/>
            <a:ext cx="3115597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043910" y="1641177"/>
            <a:ext cx="4408352" cy="46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  <a:defRPr/>
            </a:pPr>
            <a:r>
              <a:rPr lang="ca-ES" sz="1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Valoració global de les assistències</a:t>
            </a:r>
          </a:p>
          <a:p>
            <a:pPr lvl="0" algn="ctr">
              <a:lnSpc>
                <a:spcPts val="1400"/>
              </a:lnSpc>
              <a:defRPr/>
            </a:pPr>
            <a:r>
              <a:rPr lang="ca-ES" sz="1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ca-ES" sz="1600" b="1" cap="small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per municipis</a:t>
            </a:r>
            <a:endParaRPr lang="ca-ES" sz="1600" b="1" cap="small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7" name="Agrupa 6"/>
          <p:cNvGrpSpPr/>
          <p:nvPr/>
        </p:nvGrpSpPr>
        <p:grpSpPr>
          <a:xfrm>
            <a:off x="7723061" y="4780114"/>
            <a:ext cx="1411123" cy="1076586"/>
            <a:chOff x="311555" y="4688532"/>
            <a:chExt cx="1411123" cy="1076586"/>
          </a:xfrm>
        </p:grpSpPr>
        <p:sp>
          <p:nvSpPr>
            <p:cNvPr id="138" name="Rectangle 137"/>
            <p:cNvSpPr/>
            <p:nvPr/>
          </p:nvSpPr>
          <p:spPr>
            <a:xfrm>
              <a:off x="311555" y="5009108"/>
              <a:ext cx="127540" cy="123825"/>
            </a:xfrm>
            <a:prstGeom prst="rect">
              <a:avLst/>
            </a:prstGeom>
            <a:solidFill>
              <a:srgbClr val="D3E7E9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a-E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78922" y="4965320"/>
              <a:ext cx="106883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200"/>
                </a:lnSpc>
                <a:defRPr/>
              </a:pPr>
              <a:r>
                <a:rPr lang="ca-E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Entre </a:t>
              </a:r>
              <a:r>
                <a:rPr lang="ca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8,0</a:t>
              </a:r>
              <a:r>
                <a:rPr lang="ca-E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 i </a:t>
              </a:r>
              <a:r>
                <a:rPr lang="ca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8,5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11555" y="5283934"/>
              <a:ext cx="127540" cy="123825"/>
            </a:xfrm>
            <a:prstGeom prst="rect">
              <a:avLst/>
            </a:prstGeom>
            <a:solidFill>
              <a:srgbClr val="96C0C6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a-E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11555" y="5558759"/>
              <a:ext cx="127540" cy="123825"/>
            </a:xfrm>
            <a:prstGeom prst="rect">
              <a:avLst/>
            </a:prstGeom>
            <a:solidFill>
              <a:srgbClr val="2F93A7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a-E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72856" y="5242108"/>
              <a:ext cx="12498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200"/>
                </a:lnSpc>
                <a:defRPr/>
              </a:pPr>
              <a:r>
                <a:rPr lang="ca-E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De </a:t>
              </a:r>
              <a:r>
                <a:rPr lang="ca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8,5</a:t>
              </a:r>
              <a:r>
                <a:rPr lang="ca-E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 i </a:t>
              </a:r>
              <a:r>
                <a:rPr lang="ca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9,0</a:t>
              </a: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78922" y="5518897"/>
              <a:ext cx="106883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200"/>
                </a:lnSpc>
                <a:defRPr/>
              </a:pPr>
              <a:r>
                <a:rPr lang="ca-E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Més de </a:t>
              </a:r>
              <a:r>
                <a:rPr lang="ca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9,0</a:t>
              </a: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19163" y="4734282"/>
              <a:ext cx="127540" cy="123825"/>
            </a:xfrm>
            <a:prstGeom prst="rect">
              <a:avLst/>
            </a:prstGeom>
            <a:solidFill>
              <a:srgbClr val="F3F9FB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a-E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77090" y="4688532"/>
              <a:ext cx="106883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200"/>
                </a:lnSpc>
                <a:defRPr/>
              </a:pPr>
              <a:r>
                <a:rPr lang="ca-E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Menys de </a:t>
              </a:r>
              <a:r>
                <a:rPr lang="ca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8,0</a:t>
              </a:r>
            </a:p>
          </p:txBody>
        </p:sp>
      </p:grpSp>
      <p:sp>
        <p:nvSpPr>
          <p:cNvPr id="233" name="Rectangle 232"/>
          <p:cNvSpPr/>
          <p:nvPr/>
        </p:nvSpPr>
        <p:spPr>
          <a:xfrm>
            <a:off x="5094920" y="1883176"/>
            <a:ext cx="576000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  <a:defRPr/>
            </a:pPr>
            <a:r>
              <a:rPr lang="ca-ES" sz="11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ca-E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és </a:t>
            </a:r>
            <a:r>
              <a:rPr lang="ca-ES" sz="11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de </a:t>
            </a:r>
          </a:p>
          <a:p>
            <a:pPr algn="ctr">
              <a:lnSpc>
                <a:spcPts val="1000"/>
              </a:lnSpc>
              <a:defRPr/>
            </a:pPr>
            <a:r>
              <a:rPr lang="ca-E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75.000 </a:t>
            </a:r>
            <a:endParaRPr lang="ca-E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06" name="Group 241"/>
          <p:cNvGrpSpPr>
            <a:grpSpLocks noChangeAspect="1"/>
          </p:cNvGrpSpPr>
          <p:nvPr/>
        </p:nvGrpSpPr>
        <p:grpSpPr bwMode="auto">
          <a:xfrm>
            <a:off x="1375818" y="4812089"/>
            <a:ext cx="303320" cy="396000"/>
            <a:chOff x="4705350" y="2895432"/>
            <a:chExt cx="257" cy="325"/>
          </a:xfrm>
        </p:grpSpPr>
        <p:pic>
          <p:nvPicPr>
            <p:cNvPr id="207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350" y="2895432"/>
              <a:ext cx="257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08" name="Imatge 207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6" t="17241" b="26897"/>
            <a:stretch>
              <a:fillRect/>
            </a:stretch>
          </p:blipFill>
          <p:spPr bwMode="auto">
            <a:xfrm>
              <a:off x="4705371" y="2895516"/>
              <a:ext cx="17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9" name="Imatge 14" descr="https://d30y9cdsu7xlg0.cloudfront.net/png/18093-20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60" y="2788083"/>
            <a:ext cx="403462" cy="4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" name="Picture 3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60" y="3335094"/>
            <a:ext cx="3960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11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15" y="4336242"/>
            <a:ext cx="321896" cy="36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12" name="Rectangle 211"/>
          <p:cNvSpPr/>
          <p:nvPr/>
        </p:nvSpPr>
        <p:spPr>
          <a:xfrm>
            <a:off x="-320082" y="2735513"/>
            <a:ext cx="1631104" cy="45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q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ualitat 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del producte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-320082" y="3254105"/>
            <a:ext cx="1631104" cy="45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ompetència professional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-320082" y="3772697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tenció 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personalitzada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-320082" y="4288788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implicitat 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sol·licitud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-320082" y="4804881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implicitat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justificació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-320082" y="2219422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ajust 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 les necessitats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19" name="Picture 3"/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60" y="3894386"/>
            <a:ext cx="403973" cy="25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0" name="Rectangle 219"/>
          <p:cNvSpPr/>
          <p:nvPr/>
        </p:nvSpPr>
        <p:spPr>
          <a:xfrm>
            <a:off x="1850116" y="1895681"/>
            <a:ext cx="576000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000"/>
              </a:lnSpc>
              <a:defRPr/>
            </a:pPr>
            <a:r>
              <a:rPr lang="ca-ES" sz="11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fins a </a:t>
            </a:r>
          </a:p>
          <a:p>
            <a:pPr lvl="0" algn="ctr">
              <a:lnSpc>
                <a:spcPts val="1000"/>
              </a:lnSpc>
              <a:defRPr/>
            </a:pPr>
            <a:r>
              <a:rPr lang="ca-E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1.000</a:t>
            </a:r>
            <a:endParaRPr lang="ca-E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2503616" y="1888490"/>
            <a:ext cx="576000" cy="376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"/>
              </a:lnSpc>
              <a:defRPr/>
            </a:pPr>
            <a:r>
              <a:rPr lang="ca-ES" sz="11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1.001</a:t>
            </a:r>
          </a:p>
          <a:p>
            <a:pPr algn="ctr">
              <a:lnSpc>
                <a:spcPts val="700"/>
              </a:lnSpc>
              <a:defRPr/>
            </a:pPr>
            <a:r>
              <a:rPr lang="ca-ES" sz="11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-</a:t>
            </a:r>
          </a:p>
          <a:p>
            <a:pPr algn="ctr">
              <a:lnSpc>
                <a:spcPts val="700"/>
              </a:lnSpc>
              <a:defRPr/>
            </a:pPr>
            <a:r>
              <a:rPr lang="ca-ES" sz="11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5.000</a:t>
            </a:r>
            <a:r>
              <a:rPr lang="ca-ES" sz="9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endParaRPr lang="ca-ES" sz="900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9" name="Agrupa 8"/>
          <p:cNvGrpSpPr>
            <a:grpSpLocks noChangeAspect="1"/>
          </p:cNvGrpSpPr>
          <p:nvPr/>
        </p:nvGrpSpPr>
        <p:grpSpPr>
          <a:xfrm>
            <a:off x="1998116" y="1400905"/>
            <a:ext cx="3701279" cy="437688"/>
            <a:chOff x="5215204" y="1294315"/>
            <a:chExt cx="4935004" cy="583583"/>
          </a:xfrm>
        </p:grpSpPr>
        <p:pic>
          <p:nvPicPr>
            <p:cNvPr id="222" name="Imatge 221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500"/>
                      </a14:imgEffect>
                      <a14:imgEffect>
                        <a14:saturation sat="2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5204" y="1634738"/>
              <a:ext cx="364739" cy="243158"/>
            </a:xfrm>
            <a:prstGeom prst="rect">
              <a:avLst/>
            </a:prstGeom>
          </p:spPr>
        </p:pic>
        <p:pic>
          <p:nvPicPr>
            <p:cNvPr id="223" name="Imatge 222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500"/>
                      </a14:imgEffect>
                      <a14:imgEffect>
                        <a14:saturation sat="2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480" y="1553687"/>
              <a:ext cx="486318" cy="324211"/>
            </a:xfrm>
            <a:prstGeom prst="rect">
              <a:avLst/>
            </a:prstGeom>
          </p:spPr>
        </p:pic>
        <p:pic>
          <p:nvPicPr>
            <p:cNvPr id="224" name="Imatge 223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500"/>
                      </a14:imgEffect>
                      <a14:imgEffect>
                        <a14:saturation sat="2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691" y="1469389"/>
              <a:ext cx="612760" cy="408509"/>
            </a:xfrm>
            <a:prstGeom prst="rect">
              <a:avLst/>
            </a:prstGeom>
          </p:spPr>
        </p:pic>
        <p:pic>
          <p:nvPicPr>
            <p:cNvPr id="225" name="Imatge 224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500"/>
                      </a14:imgEffect>
                      <a14:imgEffect>
                        <a14:saturation sat="2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036" y="1424000"/>
              <a:ext cx="680845" cy="453897"/>
            </a:xfrm>
            <a:prstGeom prst="rect">
              <a:avLst/>
            </a:prstGeom>
          </p:spPr>
        </p:pic>
        <p:pic>
          <p:nvPicPr>
            <p:cNvPr id="226" name="Imatge 225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500"/>
                      </a14:imgEffect>
                      <a14:imgEffect>
                        <a14:saturation sat="2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44" y="1294315"/>
              <a:ext cx="875364" cy="583582"/>
            </a:xfrm>
            <a:prstGeom prst="rect">
              <a:avLst/>
            </a:prstGeom>
          </p:spPr>
        </p:pic>
        <p:pic>
          <p:nvPicPr>
            <p:cNvPr id="227" name="Imatge 226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500"/>
                      </a14:imgEffect>
                      <a14:imgEffect>
                        <a14:saturation sat="2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4506" y="1391579"/>
              <a:ext cx="729477" cy="486319"/>
            </a:xfrm>
            <a:prstGeom prst="rect">
              <a:avLst/>
            </a:prstGeom>
          </p:spPr>
        </p:pic>
      </p:grpSp>
      <p:sp>
        <p:nvSpPr>
          <p:cNvPr id="230" name="Rectangle 229"/>
          <p:cNvSpPr/>
          <p:nvPr/>
        </p:nvSpPr>
        <p:spPr>
          <a:xfrm>
            <a:off x="3153002" y="1896408"/>
            <a:ext cx="576000" cy="376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"/>
              </a:lnSpc>
              <a:defRPr/>
            </a:pPr>
            <a:r>
              <a:rPr lang="ca-ES" sz="11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5.001</a:t>
            </a:r>
          </a:p>
          <a:p>
            <a:pPr algn="ctr">
              <a:lnSpc>
                <a:spcPts val="700"/>
              </a:lnSpc>
              <a:defRPr/>
            </a:pPr>
            <a:r>
              <a:rPr lang="ca-ES" sz="11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- </a:t>
            </a:r>
          </a:p>
          <a:p>
            <a:pPr algn="ctr">
              <a:lnSpc>
                <a:spcPts val="700"/>
              </a:lnSpc>
              <a:defRPr/>
            </a:pPr>
            <a:r>
              <a:rPr lang="ca-ES" sz="11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20.000 </a:t>
            </a:r>
          </a:p>
        </p:txBody>
      </p:sp>
      <p:sp>
        <p:nvSpPr>
          <p:cNvPr id="231" name="Rectangle 230"/>
          <p:cNvSpPr/>
          <p:nvPr/>
        </p:nvSpPr>
        <p:spPr>
          <a:xfrm>
            <a:off x="3808912" y="1888493"/>
            <a:ext cx="576000" cy="376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"/>
              </a:lnSpc>
              <a:defRPr/>
            </a:pPr>
            <a:r>
              <a:rPr lang="ca-ES" sz="11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20.001 </a:t>
            </a:r>
          </a:p>
          <a:p>
            <a:pPr algn="ctr">
              <a:lnSpc>
                <a:spcPts val="700"/>
              </a:lnSpc>
              <a:defRPr/>
            </a:pPr>
            <a:r>
              <a:rPr lang="ca-ES" sz="11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- </a:t>
            </a:r>
          </a:p>
          <a:p>
            <a:pPr algn="ctr">
              <a:lnSpc>
                <a:spcPts val="700"/>
              </a:lnSpc>
              <a:defRPr/>
            </a:pPr>
            <a:r>
              <a:rPr lang="ca-ES" sz="11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50.000</a:t>
            </a:r>
            <a:r>
              <a:rPr lang="ca-ES" sz="9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endParaRPr lang="ca-ES" sz="900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4428166" y="1888493"/>
            <a:ext cx="57600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"/>
              </a:lnSpc>
              <a:defRPr/>
            </a:pPr>
            <a:r>
              <a:rPr lang="ca-E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50.001</a:t>
            </a:r>
          </a:p>
          <a:p>
            <a:pPr algn="ctr">
              <a:lnSpc>
                <a:spcPts val="700"/>
              </a:lnSpc>
              <a:defRPr/>
            </a:pPr>
            <a:r>
              <a:rPr lang="ca-E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- </a:t>
            </a:r>
          </a:p>
          <a:p>
            <a:pPr algn="ctr">
              <a:lnSpc>
                <a:spcPts val="700"/>
              </a:lnSpc>
              <a:defRPr/>
            </a:pPr>
            <a:r>
              <a:rPr lang="ca-E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75.000 </a:t>
            </a:r>
            <a:endParaRPr lang="ca-E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5125653" y="2249689"/>
            <a:ext cx="490566" cy="3312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7" name="Oval 236"/>
          <p:cNvSpPr>
            <a:spLocks noChangeAspect="1"/>
          </p:cNvSpPr>
          <p:nvPr/>
        </p:nvSpPr>
        <p:spPr>
          <a:xfrm>
            <a:off x="5088582" y="5306595"/>
            <a:ext cx="567780" cy="5450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1200" b="1" dirty="0" smtClean="0"/>
          </a:p>
        </p:txBody>
      </p:sp>
      <p:sp>
        <p:nvSpPr>
          <p:cNvPr id="238" name="Rectangle 237"/>
          <p:cNvSpPr/>
          <p:nvPr/>
        </p:nvSpPr>
        <p:spPr>
          <a:xfrm>
            <a:off x="4488620" y="2253943"/>
            <a:ext cx="490566" cy="3301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9" name="Rectangle 238"/>
          <p:cNvSpPr/>
          <p:nvPr/>
        </p:nvSpPr>
        <p:spPr>
          <a:xfrm>
            <a:off x="3842961" y="2253943"/>
            <a:ext cx="490566" cy="33092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0" name="QuadreDeText 239"/>
          <p:cNvSpPr txBox="1"/>
          <p:nvPr/>
        </p:nvSpPr>
        <p:spPr>
          <a:xfrm>
            <a:off x="3809079" y="3335508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8,8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1" name="QuadreDeText 240"/>
          <p:cNvSpPr txBox="1"/>
          <p:nvPr/>
        </p:nvSpPr>
        <p:spPr>
          <a:xfrm>
            <a:off x="4455876" y="3335508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8,7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3" name="QuadreDeText 242"/>
          <p:cNvSpPr txBox="1"/>
          <p:nvPr/>
        </p:nvSpPr>
        <p:spPr>
          <a:xfrm>
            <a:off x="5102672" y="3335508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8,8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4" name="QuadreDeText 243"/>
          <p:cNvSpPr txBox="1"/>
          <p:nvPr/>
        </p:nvSpPr>
        <p:spPr>
          <a:xfrm>
            <a:off x="3773079" y="2294703"/>
            <a:ext cx="612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8,4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5" name="QuadreDeText 244"/>
          <p:cNvSpPr txBox="1"/>
          <p:nvPr/>
        </p:nvSpPr>
        <p:spPr>
          <a:xfrm>
            <a:off x="4419876" y="2294703"/>
            <a:ext cx="612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8,3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6" name="QuadreDeText 245"/>
          <p:cNvSpPr txBox="1"/>
          <p:nvPr/>
        </p:nvSpPr>
        <p:spPr>
          <a:xfrm>
            <a:off x="5066672" y="2294703"/>
            <a:ext cx="612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8,4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7" name="QuadreDeText 246"/>
          <p:cNvSpPr txBox="1"/>
          <p:nvPr/>
        </p:nvSpPr>
        <p:spPr>
          <a:xfrm>
            <a:off x="3809079" y="2811130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8,4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9" name="QuadreDeText 248"/>
          <p:cNvSpPr txBox="1"/>
          <p:nvPr/>
        </p:nvSpPr>
        <p:spPr>
          <a:xfrm>
            <a:off x="4455876" y="2811130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8,4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0" name="QuadreDeText 249"/>
          <p:cNvSpPr txBox="1"/>
          <p:nvPr/>
        </p:nvSpPr>
        <p:spPr>
          <a:xfrm>
            <a:off x="5102672" y="2811130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8,4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1" name="QuadreDeText 250"/>
          <p:cNvSpPr txBox="1"/>
          <p:nvPr/>
        </p:nvSpPr>
        <p:spPr>
          <a:xfrm>
            <a:off x="3809079" y="3849687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8,8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2" name="QuadreDeText 251"/>
          <p:cNvSpPr txBox="1"/>
          <p:nvPr/>
        </p:nvSpPr>
        <p:spPr>
          <a:xfrm>
            <a:off x="4455876" y="3849687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8,7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3" name="QuadreDeText 252"/>
          <p:cNvSpPr txBox="1"/>
          <p:nvPr/>
        </p:nvSpPr>
        <p:spPr>
          <a:xfrm>
            <a:off x="5102672" y="3849687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8,8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4" name="QuadreDeText 253"/>
          <p:cNvSpPr txBox="1"/>
          <p:nvPr/>
        </p:nvSpPr>
        <p:spPr>
          <a:xfrm>
            <a:off x="3809079" y="4365985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8,1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5" name="QuadreDeText 254"/>
          <p:cNvSpPr txBox="1"/>
          <p:nvPr/>
        </p:nvSpPr>
        <p:spPr>
          <a:xfrm>
            <a:off x="4455876" y="4365985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8,0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6" name="QuadreDeText 255"/>
          <p:cNvSpPr txBox="1"/>
          <p:nvPr/>
        </p:nvSpPr>
        <p:spPr>
          <a:xfrm>
            <a:off x="5102672" y="4365985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7,9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7" name="Oval 256"/>
          <p:cNvSpPr>
            <a:spLocks noChangeAspect="1"/>
          </p:cNvSpPr>
          <p:nvPr/>
        </p:nvSpPr>
        <p:spPr>
          <a:xfrm>
            <a:off x="3793262" y="5306595"/>
            <a:ext cx="567780" cy="5450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1200" b="1" dirty="0" smtClean="0"/>
          </a:p>
        </p:txBody>
      </p:sp>
      <p:sp>
        <p:nvSpPr>
          <p:cNvPr id="261" name="QuadreDeText 260"/>
          <p:cNvSpPr txBox="1"/>
          <p:nvPr/>
        </p:nvSpPr>
        <p:spPr>
          <a:xfrm>
            <a:off x="3828290" y="5378943"/>
            <a:ext cx="507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chemeClr val="bg1"/>
                </a:solidFill>
              </a:rPr>
              <a:t>8,4</a:t>
            </a:r>
            <a:endParaRPr lang="ca-ES" sz="2000" b="1" dirty="0">
              <a:solidFill>
                <a:schemeClr val="bg1"/>
              </a:solidFill>
            </a:endParaRPr>
          </a:p>
        </p:txBody>
      </p:sp>
      <p:sp>
        <p:nvSpPr>
          <p:cNvPr id="262" name="QuadreDeText 261"/>
          <p:cNvSpPr txBox="1"/>
          <p:nvPr/>
        </p:nvSpPr>
        <p:spPr>
          <a:xfrm>
            <a:off x="5118103" y="5378943"/>
            <a:ext cx="529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chemeClr val="bg1"/>
                </a:solidFill>
              </a:rPr>
              <a:t>8,4</a:t>
            </a:r>
            <a:endParaRPr lang="ca-ES" sz="2000" b="1" dirty="0">
              <a:solidFill>
                <a:schemeClr val="bg1"/>
              </a:solidFill>
            </a:endParaRPr>
          </a:p>
        </p:txBody>
      </p:sp>
      <p:sp>
        <p:nvSpPr>
          <p:cNvPr id="266" name="QuadreDeText 265"/>
          <p:cNvSpPr txBox="1"/>
          <p:nvPr/>
        </p:nvSpPr>
        <p:spPr>
          <a:xfrm>
            <a:off x="3809079" y="4884788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7,6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2" name="QuadreDeText 281"/>
          <p:cNvSpPr txBox="1"/>
          <p:nvPr/>
        </p:nvSpPr>
        <p:spPr>
          <a:xfrm>
            <a:off x="4455876" y="4884788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7,5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4" name="QuadreDeText 283"/>
          <p:cNvSpPr txBox="1"/>
          <p:nvPr/>
        </p:nvSpPr>
        <p:spPr>
          <a:xfrm>
            <a:off x="5102672" y="4884788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7,7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5" name="Oval 284"/>
          <p:cNvSpPr>
            <a:spLocks noChangeAspect="1"/>
          </p:cNvSpPr>
          <p:nvPr/>
        </p:nvSpPr>
        <p:spPr>
          <a:xfrm>
            <a:off x="4453504" y="5306595"/>
            <a:ext cx="567780" cy="5450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1200" b="1" dirty="0" smtClean="0"/>
          </a:p>
        </p:txBody>
      </p:sp>
      <p:sp>
        <p:nvSpPr>
          <p:cNvPr id="286" name="QuadreDeText 285"/>
          <p:cNvSpPr txBox="1"/>
          <p:nvPr/>
        </p:nvSpPr>
        <p:spPr>
          <a:xfrm>
            <a:off x="4476487" y="5378943"/>
            <a:ext cx="527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chemeClr val="bg1"/>
                </a:solidFill>
              </a:rPr>
              <a:t>8,4</a:t>
            </a:r>
            <a:endParaRPr lang="ca-ES" sz="2000" b="1" dirty="0">
              <a:solidFill>
                <a:schemeClr val="bg1"/>
              </a:solidFill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84404" y="5369765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aloració globals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246697" y="1656223"/>
            <a:ext cx="1537231" cy="45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Valoració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600" b="1" cap="small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per municipis</a:t>
            </a:r>
            <a:endParaRPr lang="ca-ES" sz="1600" b="1" cap="small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16" name="Imatge 115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80" y="2208096"/>
            <a:ext cx="560000" cy="560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7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3209BAC-195A-4A1E-B32B-F3F17522AD28}" type="slidenum">
              <a:rPr lang="es-ES" smtClean="0"/>
              <a:t>16</a:t>
            </a:fld>
            <a:endParaRPr lang="es-ES" dirty="0"/>
          </a:p>
        </p:txBody>
      </p:sp>
      <p:sp>
        <p:nvSpPr>
          <p:cNvPr id="119" name="Rectangle 118"/>
          <p:cNvSpPr/>
          <p:nvPr/>
        </p:nvSpPr>
        <p:spPr>
          <a:xfrm>
            <a:off x="268940" y="635001"/>
            <a:ext cx="8591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3200" dirty="0" smtClean="0">
                <a:solidFill>
                  <a:srgbClr val="A8192D"/>
                </a:solidFill>
                <a:cs typeface="Arial" panose="020B0604020202020204" pitchFamily="34" charset="0"/>
              </a:rPr>
              <a:t>Valoracions</a:t>
            </a:r>
            <a:endParaRPr lang="ca-ES" sz="3200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188676" y="2256314"/>
            <a:ext cx="490566" cy="3312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3150660" y="5313220"/>
            <a:ext cx="567780" cy="5450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1200" b="1" dirty="0" smtClean="0"/>
          </a:p>
        </p:txBody>
      </p:sp>
      <p:sp>
        <p:nvSpPr>
          <p:cNvPr id="114" name="Rectangle 113"/>
          <p:cNvSpPr/>
          <p:nvPr/>
        </p:nvSpPr>
        <p:spPr>
          <a:xfrm>
            <a:off x="2543017" y="2260568"/>
            <a:ext cx="490566" cy="3301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5" name="Rectangle 114"/>
          <p:cNvSpPr/>
          <p:nvPr/>
        </p:nvSpPr>
        <p:spPr>
          <a:xfrm>
            <a:off x="1897358" y="2260568"/>
            <a:ext cx="490566" cy="33092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8" name="QuadreDeText 117"/>
          <p:cNvSpPr txBox="1"/>
          <p:nvPr/>
        </p:nvSpPr>
        <p:spPr>
          <a:xfrm>
            <a:off x="1868688" y="3335508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9,0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0" name="QuadreDeText 119"/>
          <p:cNvSpPr txBox="1"/>
          <p:nvPr/>
        </p:nvSpPr>
        <p:spPr>
          <a:xfrm>
            <a:off x="2479485" y="3335508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8,8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1" name="QuadreDeText 120"/>
          <p:cNvSpPr txBox="1"/>
          <p:nvPr/>
        </p:nvSpPr>
        <p:spPr>
          <a:xfrm>
            <a:off x="3162282" y="3335508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8,8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2" name="QuadreDeText 121"/>
          <p:cNvSpPr txBox="1"/>
          <p:nvPr/>
        </p:nvSpPr>
        <p:spPr>
          <a:xfrm>
            <a:off x="1832688" y="2294703"/>
            <a:ext cx="612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8,8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3" name="QuadreDeText 122"/>
          <p:cNvSpPr txBox="1"/>
          <p:nvPr/>
        </p:nvSpPr>
        <p:spPr>
          <a:xfrm>
            <a:off x="2479485" y="2294703"/>
            <a:ext cx="612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8,5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4" name="QuadreDeText 123"/>
          <p:cNvSpPr txBox="1"/>
          <p:nvPr/>
        </p:nvSpPr>
        <p:spPr>
          <a:xfrm>
            <a:off x="3126282" y="2294703"/>
            <a:ext cx="612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8,4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5" name="QuadreDeText 124"/>
          <p:cNvSpPr txBox="1"/>
          <p:nvPr/>
        </p:nvSpPr>
        <p:spPr>
          <a:xfrm>
            <a:off x="1868688" y="2811130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8,9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6" name="QuadreDeText 125"/>
          <p:cNvSpPr txBox="1"/>
          <p:nvPr/>
        </p:nvSpPr>
        <p:spPr>
          <a:xfrm>
            <a:off x="2479485" y="2811130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8,6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7" name="QuadreDeText 126"/>
          <p:cNvSpPr txBox="1"/>
          <p:nvPr/>
        </p:nvSpPr>
        <p:spPr>
          <a:xfrm>
            <a:off x="3162282" y="2811130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8,4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8" name="QuadreDeText 127"/>
          <p:cNvSpPr txBox="1"/>
          <p:nvPr/>
        </p:nvSpPr>
        <p:spPr>
          <a:xfrm>
            <a:off x="1868688" y="3849687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>
                <a:solidFill>
                  <a:schemeClr val="accent5">
                    <a:lumMod val="75000"/>
                  </a:schemeClr>
                </a:solidFill>
              </a:rPr>
              <a:t>9</a:t>
            </a:r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,1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9" name="QuadreDeText 128"/>
          <p:cNvSpPr txBox="1"/>
          <p:nvPr/>
        </p:nvSpPr>
        <p:spPr>
          <a:xfrm>
            <a:off x="2479485" y="3849687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8,8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0" name="QuadreDeText 129"/>
          <p:cNvSpPr txBox="1"/>
          <p:nvPr/>
        </p:nvSpPr>
        <p:spPr>
          <a:xfrm>
            <a:off x="3162282" y="3849687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8,7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1" name="QuadreDeText 130"/>
          <p:cNvSpPr txBox="1"/>
          <p:nvPr/>
        </p:nvSpPr>
        <p:spPr>
          <a:xfrm>
            <a:off x="1868688" y="4365985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8,8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2" name="QuadreDeText 131"/>
          <p:cNvSpPr txBox="1"/>
          <p:nvPr/>
        </p:nvSpPr>
        <p:spPr>
          <a:xfrm>
            <a:off x="2479485" y="4365985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8,4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3" name="QuadreDeText 132"/>
          <p:cNvSpPr txBox="1"/>
          <p:nvPr/>
        </p:nvSpPr>
        <p:spPr>
          <a:xfrm>
            <a:off x="3162282" y="4365985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8,2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1855340" y="5313220"/>
            <a:ext cx="567780" cy="5450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1200" b="1" dirty="0" smtClean="0"/>
          </a:p>
        </p:txBody>
      </p:sp>
      <p:sp>
        <p:nvSpPr>
          <p:cNvPr id="135" name="QuadreDeText 134"/>
          <p:cNvSpPr txBox="1"/>
          <p:nvPr/>
        </p:nvSpPr>
        <p:spPr>
          <a:xfrm>
            <a:off x="1884353" y="5378943"/>
            <a:ext cx="507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chemeClr val="bg1"/>
                </a:solidFill>
              </a:rPr>
              <a:t>8,9</a:t>
            </a:r>
            <a:endParaRPr lang="ca-ES" sz="2000" b="1" dirty="0">
              <a:solidFill>
                <a:schemeClr val="bg1"/>
              </a:solidFill>
            </a:endParaRPr>
          </a:p>
        </p:txBody>
      </p:sp>
      <p:sp>
        <p:nvSpPr>
          <p:cNvPr id="136" name="QuadreDeText 135"/>
          <p:cNvSpPr txBox="1"/>
          <p:nvPr/>
        </p:nvSpPr>
        <p:spPr>
          <a:xfrm>
            <a:off x="3180181" y="5378943"/>
            <a:ext cx="529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chemeClr val="bg1"/>
                </a:solidFill>
              </a:rPr>
              <a:t>8,5</a:t>
            </a:r>
            <a:endParaRPr lang="ca-ES" sz="2000" b="1" dirty="0">
              <a:solidFill>
                <a:schemeClr val="bg1"/>
              </a:solidFill>
            </a:endParaRPr>
          </a:p>
        </p:txBody>
      </p:sp>
      <p:sp>
        <p:nvSpPr>
          <p:cNvPr id="137" name="QuadreDeText 136"/>
          <p:cNvSpPr txBox="1"/>
          <p:nvPr/>
        </p:nvSpPr>
        <p:spPr>
          <a:xfrm>
            <a:off x="1868688" y="4884788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,7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2" name="QuadreDeText 141"/>
          <p:cNvSpPr txBox="1"/>
          <p:nvPr/>
        </p:nvSpPr>
        <p:spPr>
          <a:xfrm>
            <a:off x="2479485" y="4884788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,2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3" name="QuadreDeText 142"/>
          <p:cNvSpPr txBox="1"/>
          <p:nvPr/>
        </p:nvSpPr>
        <p:spPr>
          <a:xfrm>
            <a:off x="3162282" y="4884788"/>
            <a:ext cx="576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5">
                    <a:lumMod val="75000"/>
                  </a:schemeClr>
                </a:solidFill>
              </a:rPr>
              <a:t>7,9</a:t>
            </a:r>
            <a:endParaRPr lang="ca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4" name="Oval 143"/>
          <p:cNvSpPr>
            <a:spLocks noChangeAspect="1"/>
          </p:cNvSpPr>
          <p:nvPr/>
        </p:nvSpPr>
        <p:spPr>
          <a:xfrm>
            <a:off x="2506956" y="5313220"/>
            <a:ext cx="567780" cy="5450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1200" b="1" dirty="0" smtClean="0"/>
          </a:p>
        </p:txBody>
      </p:sp>
      <p:sp>
        <p:nvSpPr>
          <p:cNvPr id="145" name="QuadreDeText 144"/>
          <p:cNvSpPr txBox="1"/>
          <p:nvPr/>
        </p:nvSpPr>
        <p:spPr>
          <a:xfrm>
            <a:off x="2538565" y="5378943"/>
            <a:ext cx="527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chemeClr val="bg1"/>
                </a:solidFill>
              </a:rPr>
              <a:t>8,6</a:t>
            </a:r>
            <a:endParaRPr lang="ca-ES" sz="2000" b="1" dirty="0">
              <a:solidFill>
                <a:schemeClr val="bg1"/>
              </a:solidFill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1876912" y="2277519"/>
            <a:ext cx="3744000" cy="360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88" name="Rectangle 287"/>
          <p:cNvSpPr/>
          <p:nvPr/>
        </p:nvSpPr>
        <p:spPr>
          <a:xfrm>
            <a:off x="1876912" y="2793568"/>
            <a:ext cx="3744000" cy="360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89" name="Rectangle 288"/>
          <p:cNvSpPr/>
          <p:nvPr/>
        </p:nvSpPr>
        <p:spPr>
          <a:xfrm>
            <a:off x="1876912" y="3309617"/>
            <a:ext cx="3744000" cy="360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90" name="Rectangle 289"/>
          <p:cNvSpPr/>
          <p:nvPr/>
        </p:nvSpPr>
        <p:spPr>
          <a:xfrm>
            <a:off x="1876912" y="3825666"/>
            <a:ext cx="3744000" cy="360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91" name="Rectangle 290"/>
          <p:cNvSpPr/>
          <p:nvPr/>
        </p:nvSpPr>
        <p:spPr>
          <a:xfrm>
            <a:off x="1876912" y="4341715"/>
            <a:ext cx="3744000" cy="360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92" name="Rectangle 291"/>
          <p:cNvSpPr/>
          <p:nvPr/>
        </p:nvSpPr>
        <p:spPr>
          <a:xfrm>
            <a:off x="1876912" y="4857766"/>
            <a:ext cx="3744000" cy="360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26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9" name="Connector recte 198"/>
          <p:cNvCxnSpPr/>
          <p:nvPr/>
        </p:nvCxnSpPr>
        <p:spPr>
          <a:xfrm flipV="1">
            <a:off x="1993252" y="6218834"/>
            <a:ext cx="2514919" cy="8413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Connector recte 199"/>
          <p:cNvCxnSpPr/>
          <p:nvPr/>
        </p:nvCxnSpPr>
        <p:spPr>
          <a:xfrm flipV="1">
            <a:off x="1993252" y="6735688"/>
            <a:ext cx="2514919" cy="8413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Connector recte 202"/>
          <p:cNvCxnSpPr/>
          <p:nvPr/>
        </p:nvCxnSpPr>
        <p:spPr>
          <a:xfrm flipV="1">
            <a:off x="2149498" y="7445910"/>
            <a:ext cx="2514919" cy="8413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Agrupa 122"/>
          <p:cNvGrpSpPr/>
          <p:nvPr/>
        </p:nvGrpSpPr>
        <p:grpSpPr>
          <a:xfrm>
            <a:off x="2721791" y="1900020"/>
            <a:ext cx="3777792" cy="3664854"/>
            <a:chOff x="4813743" y="2300397"/>
            <a:chExt cx="3777792" cy="3664854"/>
          </a:xfrm>
        </p:grpSpPr>
        <p:grpSp>
          <p:nvGrpSpPr>
            <p:cNvPr id="124" name="Agrupa 123"/>
            <p:cNvGrpSpPr/>
            <p:nvPr/>
          </p:nvGrpSpPr>
          <p:grpSpPr>
            <a:xfrm>
              <a:off x="4813743" y="2307162"/>
              <a:ext cx="1879019" cy="3658089"/>
              <a:chOff x="3994767" y="2242043"/>
              <a:chExt cx="1935252" cy="3658089"/>
            </a:xfrm>
          </p:grpSpPr>
          <p:sp>
            <p:nvSpPr>
              <p:cNvPr id="277" name="Rectangle 276"/>
              <p:cNvSpPr/>
              <p:nvPr/>
            </p:nvSpPr>
            <p:spPr>
              <a:xfrm>
                <a:off x="5348073" y="2242044"/>
                <a:ext cx="490566" cy="33128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278" name="Oval 277"/>
              <p:cNvSpPr>
                <a:spLocks noChangeAspect="1"/>
              </p:cNvSpPr>
              <p:nvPr/>
            </p:nvSpPr>
            <p:spPr>
              <a:xfrm>
                <a:off x="5309466" y="5355077"/>
                <a:ext cx="567780" cy="54505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ca-ES" sz="1200" b="1" dirty="0" smtClean="0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4711745" y="2242043"/>
                <a:ext cx="490566" cy="330135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4073218" y="2246123"/>
                <a:ext cx="489397" cy="330929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281" name="QuadreDeText 280"/>
              <p:cNvSpPr txBox="1"/>
              <p:nvPr/>
            </p:nvSpPr>
            <p:spPr>
              <a:xfrm>
                <a:off x="3994767" y="3354413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8,7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" name="QuadreDeText 282"/>
              <p:cNvSpPr txBox="1"/>
              <p:nvPr/>
            </p:nvSpPr>
            <p:spPr>
              <a:xfrm>
                <a:off x="4638518" y="3354413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8,9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5" name="QuadreDeText 294"/>
              <p:cNvSpPr txBox="1"/>
              <p:nvPr/>
            </p:nvSpPr>
            <p:spPr>
              <a:xfrm>
                <a:off x="5282019" y="3354413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8,9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6" name="QuadreDeText 295"/>
              <p:cNvSpPr txBox="1"/>
              <p:nvPr/>
            </p:nvSpPr>
            <p:spPr>
              <a:xfrm>
                <a:off x="3994767" y="2283955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8,4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7" name="QuadreDeText 296"/>
              <p:cNvSpPr txBox="1"/>
              <p:nvPr/>
            </p:nvSpPr>
            <p:spPr>
              <a:xfrm>
                <a:off x="4638518" y="2283955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8,4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8" name="QuadreDeText 297"/>
              <p:cNvSpPr txBox="1"/>
              <p:nvPr/>
            </p:nvSpPr>
            <p:spPr>
              <a:xfrm>
                <a:off x="5282019" y="2283955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8,7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9" name="QuadreDeText 298"/>
              <p:cNvSpPr txBox="1"/>
              <p:nvPr/>
            </p:nvSpPr>
            <p:spPr>
              <a:xfrm>
                <a:off x="3994767" y="2817959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8,4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0" name="QuadreDeText 299"/>
              <p:cNvSpPr txBox="1"/>
              <p:nvPr/>
            </p:nvSpPr>
            <p:spPr>
              <a:xfrm>
                <a:off x="4638518" y="2817959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8,5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1" name="QuadreDeText 300"/>
              <p:cNvSpPr txBox="1"/>
              <p:nvPr/>
            </p:nvSpPr>
            <p:spPr>
              <a:xfrm>
                <a:off x="5282019" y="2817959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8,7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2" name="QuadreDeText 301"/>
              <p:cNvSpPr txBox="1"/>
              <p:nvPr/>
            </p:nvSpPr>
            <p:spPr>
              <a:xfrm>
                <a:off x="3994767" y="3880634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8,7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3" name="QuadreDeText 302"/>
              <p:cNvSpPr txBox="1"/>
              <p:nvPr/>
            </p:nvSpPr>
            <p:spPr>
              <a:xfrm>
                <a:off x="4638518" y="3880634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8,9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4" name="QuadreDeText 303"/>
              <p:cNvSpPr txBox="1"/>
              <p:nvPr/>
            </p:nvSpPr>
            <p:spPr>
              <a:xfrm>
                <a:off x="5282019" y="3880634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8,9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5" name="QuadreDeText 304"/>
              <p:cNvSpPr txBox="1"/>
              <p:nvPr/>
            </p:nvSpPr>
            <p:spPr>
              <a:xfrm>
                <a:off x="3994767" y="4406078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8,3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6" name="QuadreDeText 305"/>
              <p:cNvSpPr txBox="1"/>
              <p:nvPr/>
            </p:nvSpPr>
            <p:spPr>
              <a:xfrm>
                <a:off x="4638518" y="4406078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8,4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7" name="QuadreDeText 306"/>
              <p:cNvSpPr txBox="1"/>
              <p:nvPr/>
            </p:nvSpPr>
            <p:spPr>
              <a:xfrm>
                <a:off x="5282019" y="4406078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8,4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8" name="Oval 307"/>
              <p:cNvSpPr>
                <a:spLocks noChangeAspect="1"/>
              </p:cNvSpPr>
              <p:nvPr/>
            </p:nvSpPr>
            <p:spPr>
              <a:xfrm>
                <a:off x="4034027" y="5355077"/>
                <a:ext cx="567780" cy="54505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ca-ES" sz="1200" b="1" dirty="0" smtClean="0"/>
              </a:p>
            </p:txBody>
          </p:sp>
          <p:sp>
            <p:nvSpPr>
              <p:cNvPr id="309" name="QuadreDeText 308"/>
              <p:cNvSpPr txBox="1"/>
              <p:nvPr/>
            </p:nvSpPr>
            <p:spPr>
              <a:xfrm>
                <a:off x="4039837" y="5427549"/>
                <a:ext cx="5561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2000" b="1" dirty="0" smtClean="0">
                    <a:solidFill>
                      <a:schemeClr val="bg1"/>
                    </a:solidFill>
                  </a:rPr>
                  <a:t>8,4</a:t>
                </a:r>
                <a:endParaRPr lang="ca-E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0" name="QuadreDeText 309"/>
              <p:cNvSpPr txBox="1"/>
              <p:nvPr/>
            </p:nvSpPr>
            <p:spPr>
              <a:xfrm>
                <a:off x="5335052" y="5427549"/>
                <a:ext cx="5561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2000" b="1" dirty="0" smtClean="0">
                    <a:solidFill>
                      <a:schemeClr val="bg1"/>
                    </a:solidFill>
                  </a:rPr>
                  <a:t>8,7</a:t>
                </a:r>
                <a:endParaRPr lang="ca-E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1" name="QuadreDeText 310"/>
              <p:cNvSpPr txBox="1"/>
              <p:nvPr/>
            </p:nvSpPr>
            <p:spPr>
              <a:xfrm>
                <a:off x="3994767" y="4930371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8,0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2" name="QuadreDeText 311"/>
              <p:cNvSpPr txBox="1"/>
              <p:nvPr/>
            </p:nvSpPr>
            <p:spPr>
              <a:xfrm>
                <a:off x="4638518" y="4930371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8,2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3" name="QuadreDeText 312"/>
              <p:cNvSpPr txBox="1"/>
              <p:nvPr/>
            </p:nvSpPr>
            <p:spPr>
              <a:xfrm>
                <a:off x="5282019" y="4930371"/>
                <a:ext cx="648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a-ES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8,1</a:t>
                </a:r>
                <a:endParaRPr lang="ca-E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4" name="Oval 313"/>
              <p:cNvSpPr>
                <a:spLocks noChangeAspect="1"/>
              </p:cNvSpPr>
              <p:nvPr/>
            </p:nvSpPr>
            <p:spPr>
              <a:xfrm>
                <a:off x="4673139" y="5355077"/>
                <a:ext cx="567780" cy="54505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ca-ES" sz="1200" b="1" dirty="0" smtClean="0"/>
              </a:p>
            </p:txBody>
          </p:sp>
          <p:sp>
            <p:nvSpPr>
              <p:cNvPr id="315" name="QuadreDeText 314"/>
              <p:cNvSpPr txBox="1"/>
              <p:nvPr/>
            </p:nvSpPr>
            <p:spPr>
              <a:xfrm>
                <a:off x="4687445" y="5427549"/>
                <a:ext cx="5561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2000" b="1" dirty="0" smtClean="0">
                    <a:solidFill>
                      <a:schemeClr val="bg1"/>
                    </a:solidFill>
                  </a:rPr>
                  <a:t>8,6</a:t>
                </a:r>
                <a:endParaRPr lang="ca-E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7" name="Rectangle 146"/>
            <p:cNvSpPr/>
            <p:nvPr/>
          </p:nvSpPr>
          <p:spPr>
            <a:xfrm>
              <a:off x="8026184" y="2300397"/>
              <a:ext cx="490566" cy="3312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7987577" y="5420196"/>
              <a:ext cx="567780" cy="54505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1200" b="1" dirty="0" smtClean="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7389143" y="2304651"/>
              <a:ext cx="490566" cy="33013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752104" y="2304651"/>
              <a:ext cx="490566" cy="33092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51" name="QuadreDeText 150"/>
            <p:cNvSpPr txBox="1"/>
            <p:nvPr/>
          </p:nvSpPr>
          <p:spPr>
            <a:xfrm>
              <a:off x="6682043" y="3419532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8,6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55" name="QuadreDeText 154"/>
            <p:cNvSpPr txBox="1"/>
            <p:nvPr/>
          </p:nvSpPr>
          <p:spPr>
            <a:xfrm>
              <a:off x="7313863" y="3419532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9,0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58" name="QuadreDeText 157"/>
            <p:cNvSpPr txBox="1"/>
            <p:nvPr/>
          </p:nvSpPr>
          <p:spPr>
            <a:xfrm>
              <a:off x="7943535" y="3419532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8,8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59" name="QuadreDeText 158"/>
            <p:cNvSpPr txBox="1"/>
            <p:nvPr/>
          </p:nvSpPr>
          <p:spPr>
            <a:xfrm>
              <a:off x="6682043" y="2349074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--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60" name="QuadreDeText 159"/>
            <p:cNvSpPr txBox="1"/>
            <p:nvPr/>
          </p:nvSpPr>
          <p:spPr>
            <a:xfrm>
              <a:off x="7313863" y="2349074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8,8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61" name="QuadreDeText 160"/>
            <p:cNvSpPr txBox="1"/>
            <p:nvPr/>
          </p:nvSpPr>
          <p:spPr>
            <a:xfrm>
              <a:off x="7943535" y="2349074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8,7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69" name="QuadreDeText 168"/>
            <p:cNvSpPr txBox="1"/>
            <p:nvPr/>
          </p:nvSpPr>
          <p:spPr>
            <a:xfrm>
              <a:off x="6682043" y="2883078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8,2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3" name="QuadreDeText 182"/>
            <p:cNvSpPr txBox="1"/>
            <p:nvPr/>
          </p:nvSpPr>
          <p:spPr>
            <a:xfrm>
              <a:off x="7313863" y="2883078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8,7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4" name="QuadreDeText 183"/>
            <p:cNvSpPr txBox="1"/>
            <p:nvPr/>
          </p:nvSpPr>
          <p:spPr>
            <a:xfrm>
              <a:off x="7943535" y="2883078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8,5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8" name="QuadreDeText 187"/>
            <p:cNvSpPr txBox="1"/>
            <p:nvPr/>
          </p:nvSpPr>
          <p:spPr>
            <a:xfrm>
              <a:off x="6682043" y="3945753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8,7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0" name="QuadreDeText 189"/>
            <p:cNvSpPr txBox="1"/>
            <p:nvPr/>
          </p:nvSpPr>
          <p:spPr>
            <a:xfrm>
              <a:off x="7313863" y="3945753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8,9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1" name="QuadreDeText 190"/>
            <p:cNvSpPr txBox="1"/>
            <p:nvPr/>
          </p:nvSpPr>
          <p:spPr>
            <a:xfrm>
              <a:off x="7943535" y="3945753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8,8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2" name="QuadreDeText 191"/>
            <p:cNvSpPr txBox="1"/>
            <p:nvPr/>
          </p:nvSpPr>
          <p:spPr>
            <a:xfrm>
              <a:off x="6682043" y="4471197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8,1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3" name="QuadreDeText 192"/>
            <p:cNvSpPr txBox="1"/>
            <p:nvPr/>
          </p:nvSpPr>
          <p:spPr>
            <a:xfrm>
              <a:off x="7313863" y="4471197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8,3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4" name="QuadreDeText 193"/>
            <p:cNvSpPr txBox="1"/>
            <p:nvPr/>
          </p:nvSpPr>
          <p:spPr>
            <a:xfrm>
              <a:off x="7943535" y="4471197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8,5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6713497" y="5420196"/>
              <a:ext cx="567780" cy="54505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1200" b="1" dirty="0" smtClean="0"/>
            </a:p>
          </p:txBody>
        </p:sp>
        <p:sp>
          <p:nvSpPr>
            <p:cNvPr id="228" name="QuadreDeText 227"/>
            <p:cNvSpPr txBox="1"/>
            <p:nvPr/>
          </p:nvSpPr>
          <p:spPr>
            <a:xfrm>
              <a:off x="6743884" y="5492668"/>
              <a:ext cx="5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000" b="1" dirty="0" smtClean="0">
                  <a:solidFill>
                    <a:schemeClr val="bg1"/>
                  </a:solidFill>
                </a:rPr>
                <a:t>8,4</a:t>
              </a:r>
              <a:endParaRPr lang="ca-E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29" name="QuadreDeText 228"/>
            <p:cNvSpPr txBox="1"/>
            <p:nvPr/>
          </p:nvSpPr>
          <p:spPr>
            <a:xfrm>
              <a:off x="8001467" y="5492668"/>
              <a:ext cx="5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000" b="1" dirty="0" smtClean="0">
                  <a:solidFill>
                    <a:schemeClr val="bg1"/>
                  </a:solidFill>
                </a:rPr>
                <a:t>8,6</a:t>
              </a:r>
              <a:endParaRPr lang="ca-E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4" name="QuadreDeText 233"/>
            <p:cNvSpPr txBox="1"/>
            <p:nvPr/>
          </p:nvSpPr>
          <p:spPr>
            <a:xfrm>
              <a:off x="6682043" y="4995490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8,4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42" name="QuadreDeText 241"/>
            <p:cNvSpPr txBox="1"/>
            <p:nvPr/>
          </p:nvSpPr>
          <p:spPr>
            <a:xfrm>
              <a:off x="7313863" y="4995490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7,7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48" name="QuadreDeText 247"/>
            <p:cNvSpPr txBox="1"/>
            <p:nvPr/>
          </p:nvSpPr>
          <p:spPr>
            <a:xfrm>
              <a:off x="7943535" y="4995490"/>
              <a:ext cx="64800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a-E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8,5</a:t>
              </a:r>
              <a:endParaRPr lang="ca-E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58" name="Oval 257"/>
            <p:cNvSpPr>
              <a:spLocks noChangeAspect="1"/>
            </p:cNvSpPr>
            <p:nvPr/>
          </p:nvSpPr>
          <p:spPr>
            <a:xfrm>
              <a:off x="7350536" y="5420196"/>
              <a:ext cx="567780" cy="54505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1200" b="1" dirty="0" smtClean="0"/>
            </a:p>
          </p:txBody>
        </p:sp>
        <p:sp>
          <p:nvSpPr>
            <p:cNvPr id="259" name="QuadreDeText 258"/>
            <p:cNvSpPr txBox="1"/>
            <p:nvPr/>
          </p:nvSpPr>
          <p:spPr>
            <a:xfrm>
              <a:off x="7372675" y="5492668"/>
              <a:ext cx="5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000" b="1" dirty="0" smtClean="0">
                  <a:solidFill>
                    <a:schemeClr val="bg1"/>
                  </a:solidFill>
                </a:rPr>
                <a:t>8,6</a:t>
              </a:r>
              <a:endParaRPr lang="ca-E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879419" y="2302349"/>
              <a:ext cx="3646800" cy="420919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4879419" y="2832200"/>
              <a:ext cx="3646800" cy="420919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4879419" y="3362051"/>
              <a:ext cx="3646800" cy="420919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879419" y="3891902"/>
              <a:ext cx="3646800" cy="420919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4879419" y="4421753"/>
              <a:ext cx="3646800" cy="420919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879419" y="4951604"/>
              <a:ext cx="3646800" cy="420919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316" name="Rectangle 315"/>
          <p:cNvSpPr/>
          <p:nvPr/>
        </p:nvSpPr>
        <p:spPr>
          <a:xfrm>
            <a:off x="2742114" y="1633257"/>
            <a:ext cx="585067" cy="22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000"/>
              </a:lnSpc>
              <a:defRPr/>
            </a:pPr>
            <a:r>
              <a:rPr lang="ca-ES" sz="11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AAP</a:t>
            </a:r>
            <a:endParaRPr lang="ca-ES" sz="1100" b="1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3364144" y="1633257"/>
            <a:ext cx="585067" cy="22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000"/>
              </a:lnSpc>
              <a:defRPr/>
            </a:pPr>
            <a:r>
              <a:rPr lang="ca-ES" sz="11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ACEE</a:t>
            </a:r>
            <a:endParaRPr lang="ca-ES" sz="1100" b="1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3986174" y="1633257"/>
            <a:ext cx="585067" cy="22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000"/>
              </a:lnSpc>
              <a:defRPr/>
            </a:pPr>
            <a:r>
              <a:rPr lang="ca-ES" sz="11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ADEL</a:t>
            </a:r>
            <a:endParaRPr lang="ca-ES" sz="1100" b="1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4608204" y="1633257"/>
            <a:ext cx="585067" cy="22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000"/>
              </a:lnSpc>
              <a:defRPr/>
            </a:pPr>
            <a:r>
              <a:rPr lang="ca-ES" sz="11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AHRI</a:t>
            </a:r>
            <a:endParaRPr lang="ca-ES" sz="1100" b="1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5230234" y="1633257"/>
            <a:ext cx="585067" cy="22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000"/>
              </a:lnSpc>
              <a:defRPr/>
            </a:pPr>
            <a:r>
              <a:rPr lang="ca-ES" sz="11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AP</a:t>
            </a:r>
            <a:endParaRPr lang="ca-ES" sz="1100" b="1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5852266" y="1633257"/>
            <a:ext cx="585067" cy="22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000"/>
              </a:lnSpc>
              <a:defRPr/>
            </a:pPr>
            <a:r>
              <a:rPr lang="ca-ES" sz="11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ATS</a:t>
            </a:r>
            <a:endParaRPr lang="ca-ES" sz="1100" b="1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581869" y="5724481"/>
            <a:ext cx="1935024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  <a:defRPr/>
            </a:pPr>
            <a:r>
              <a:rPr lang="ca-ES" sz="8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AAP: </a:t>
            </a:r>
            <a:r>
              <a:rPr lang="ca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Àrea d’Atenció a les Persones</a:t>
            </a:r>
            <a:endParaRPr lang="ca-ES" sz="800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581869" y="5864070"/>
            <a:ext cx="2166829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  <a:defRPr/>
            </a:pPr>
            <a:r>
              <a:rPr lang="ca-ES" sz="8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ACEE: </a:t>
            </a:r>
            <a:r>
              <a:rPr lang="ca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Àrea de Cultura, Educació i Esports</a:t>
            </a:r>
            <a:endParaRPr lang="ca-ES" sz="800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3579432" y="5728708"/>
            <a:ext cx="2292025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  <a:defRPr/>
            </a:pPr>
            <a:r>
              <a:rPr lang="ca-ES" sz="8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ADEL: </a:t>
            </a:r>
            <a:r>
              <a:rPr lang="ca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Àrea de Desenvolupament Econòmic Local</a:t>
            </a:r>
            <a:endParaRPr lang="ca-ES" sz="800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5820122" y="5735058"/>
            <a:ext cx="1892146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  <a:defRPr/>
            </a:pPr>
            <a:r>
              <a:rPr lang="ca-ES" sz="8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AHRI: </a:t>
            </a:r>
            <a:r>
              <a:rPr lang="ca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Àrea d’Hisenda i Recursos Interns</a:t>
            </a:r>
            <a:endParaRPr lang="ca-ES" sz="800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3579433" y="5888528"/>
            <a:ext cx="1935024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  <a:defRPr/>
            </a:pPr>
            <a:r>
              <a:rPr lang="ca-ES" sz="8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AP: </a:t>
            </a:r>
            <a:r>
              <a:rPr lang="ca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Àrea de Presidència</a:t>
            </a:r>
            <a:endParaRPr lang="ca-ES" sz="800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5820122" y="5894878"/>
            <a:ext cx="1935024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  <a:defRPr/>
            </a:pPr>
            <a:r>
              <a:rPr lang="ca-ES" sz="8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ATS</a:t>
            </a:r>
            <a:r>
              <a:rPr lang="ca-ES" sz="8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ca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Àrea de Territori i Sostenibilitat</a:t>
            </a:r>
            <a:endParaRPr lang="ca-ES" sz="800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62005" y="1150794"/>
            <a:ext cx="863469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ca-E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Segons l’àrea* prestadora de l’assistència</a:t>
            </a:r>
            <a:endParaRPr lang="ca-ES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8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fld id="{13209BAC-195A-4A1E-B32B-F3F17522AD28}" type="slidenum">
              <a:rPr lang="es-ES" smtClean="0"/>
              <a:t>17</a:t>
            </a:fld>
            <a:endParaRPr lang="es-ES" dirty="0"/>
          </a:p>
        </p:txBody>
      </p:sp>
      <p:sp>
        <p:nvSpPr>
          <p:cNvPr id="90" name="Rectangle 89"/>
          <p:cNvSpPr/>
          <p:nvPr/>
        </p:nvSpPr>
        <p:spPr>
          <a:xfrm>
            <a:off x="268940" y="635001"/>
            <a:ext cx="8591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3200" dirty="0" smtClean="0">
                <a:solidFill>
                  <a:srgbClr val="A8192D"/>
                </a:solidFill>
                <a:cs typeface="Arial" panose="020B0604020202020204" pitchFamily="34" charset="0"/>
              </a:rPr>
              <a:t>Valoracions</a:t>
            </a:r>
            <a:endParaRPr lang="ca-ES" sz="3200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grpSp>
        <p:nvGrpSpPr>
          <p:cNvPr id="82" name="Group 241"/>
          <p:cNvGrpSpPr>
            <a:grpSpLocks noChangeAspect="1"/>
          </p:cNvGrpSpPr>
          <p:nvPr/>
        </p:nvGrpSpPr>
        <p:grpSpPr bwMode="auto">
          <a:xfrm>
            <a:off x="2354802" y="4526339"/>
            <a:ext cx="303320" cy="396000"/>
            <a:chOff x="4705350" y="2895432"/>
            <a:chExt cx="257" cy="325"/>
          </a:xfrm>
        </p:grpSpPr>
        <p:pic>
          <p:nvPicPr>
            <p:cNvPr id="83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350" y="2895432"/>
              <a:ext cx="257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4" name="Imatge 83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6" t="17241" b="26897"/>
            <a:stretch>
              <a:fillRect/>
            </a:stretch>
          </p:blipFill>
          <p:spPr bwMode="auto">
            <a:xfrm>
              <a:off x="4705371" y="2895516"/>
              <a:ext cx="17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5" name="Imatge 14" descr="https://d30y9cdsu7xlg0.cloudfront.net/png/18093-20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92" y="2463334"/>
            <a:ext cx="403462" cy="4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92" y="3010345"/>
            <a:ext cx="3960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47" y="4050492"/>
            <a:ext cx="321896" cy="36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1" name="Rectangle 90"/>
          <p:cNvSpPr/>
          <p:nvPr/>
        </p:nvSpPr>
        <p:spPr>
          <a:xfrm>
            <a:off x="634672" y="2427798"/>
            <a:ext cx="1631104" cy="45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q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ualitat 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del producte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48476" y="2966841"/>
            <a:ext cx="1631104" cy="45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ompetència professional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67528" y="3498847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tenció 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personalitzada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42970" y="4035023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implicitat 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sol·licitud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48476" y="4493253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implicitat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justificació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65488" y="1860169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ajust </a:t>
            </a:r>
          </a:p>
          <a:p>
            <a:pPr lvl="0" algn="r">
              <a:lnSpc>
                <a:spcPts val="1400"/>
              </a:lnSpc>
              <a:defRPr/>
            </a:pP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 les necessitats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92" y="3608636"/>
            <a:ext cx="403973" cy="25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8" name="Rectangle 97"/>
          <p:cNvSpPr/>
          <p:nvPr/>
        </p:nvSpPr>
        <p:spPr>
          <a:xfrm>
            <a:off x="1072014" y="5084015"/>
            <a:ext cx="16311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400"/>
              </a:lnSpc>
              <a:defRPr/>
            </a:pPr>
            <a:r>
              <a:rPr lang="ca-ES" sz="1200" b="1" cap="small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</a:t>
            </a:r>
            <a:r>
              <a:rPr lang="ca-ES" sz="1200" b="1" cap="small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aloració globals</a:t>
            </a:r>
            <a:endParaRPr lang="ca-ES" sz="1200" b="1" cap="small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Imatge 99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94" y="1860169"/>
            <a:ext cx="560000" cy="560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1" name="QuadreDeText 100"/>
          <p:cNvSpPr txBox="1"/>
          <p:nvPr/>
        </p:nvSpPr>
        <p:spPr>
          <a:xfrm>
            <a:off x="6766195" y="5376985"/>
            <a:ext cx="20373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 smtClean="0"/>
              <a:t>* Orgànics vigents fins al juliol de 2019.</a:t>
            </a:r>
            <a:endParaRPr lang="ca-ES" sz="900" dirty="0"/>
          </a:p>
        </p:txBody>
      </p:sp>
    </p:spTree>
    <p:extLst>
      <p:ext uri="{BB962C8B-B14F-4D97-AF65-F5344CB8AC3E}">
        <p14:creationId xmlns:p14="http://schemas.microsoft.com/office/powerpoint/2010/main" val="41249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Connector angular 47"/>
          <p:cNvCxnSpPr/>
          <p:nvPr/>
        </p:nvCxnSpPr>
        <p:spPr>
          <a:xfrm rot="10800000" flipV="1">
            <a:off x="3105291" y="5073553"/>
            <a:ext cx="1559126" cy="572788"/>
          </a:xfrm>
          <a:prstGeom prst="bentConnector3">
            <a:avLst>
              <a:gd name="adj1" fmla="val 4181"/>
            </a:avLst>
          </a:prstGeom>
          <a:ln w="12700">
            <a:solidFill>
              <a:srgbClr val="A8192D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3" name="Imatge 26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9"/>
          <a:stretch/>
        </p:blipFill>
        <p:spPr>
          <a:xfrm rot="16389748" flipV="1">
            <a:off x="3160043" y="2567366"/>
            <a:ext cx="2714285" cy="2526331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67419" y="367487"/>
            <a:ext cx="8591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3600" dirty="0" smtClean="0">
                <a:solidFill>
                  <a:srgbClr val="A8192D"/>
                </a:solidFill>
                <a:cs typeface="Arial" panose="020B0604020202020204" pitchFamily="34" charset="0"/>
              </a:rPr>
              <a:t>Propostes de millora</a:t>
            </a:r>
            <a:endParaRPr lang="ca-ES" sz="3600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cxnSp>
        <p:nvCxnSpPr>
          <p:cNvPr id="199" name="Connector recte 198"/>
          <p:cNvCxnSpPr/>
          <p:nvPr/>
        </p:nvCxnSpPr>
        <p:spPr>
          <a:xfrm flipV="1">
            <a:off x="3935757" y="5707470"/>
            <a:ext cx="2514919" cy="8413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Connector recte 199"/>
          <p:cNvCxnSpPr/>
          <p:nvPr/>
        </p:nvCxnSpPr>
        <p:spPr>
          <a:xfrm flipV="1">
            <a:off x="2094852" y="6830938"/>
            <a:ext cx="2514919" cy="8413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Connector recte 202"/>
          <p:cNvCxnSpPr/>
          <p:nvPr/>
        </p:nvCxnSpPr>
        <p:spPr>
          <a:xfrm flipV="1">
            <a:off x="2149498" y="7445910"/>
            <a:ext cx="2514919" cy="8413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Agrupa 18"/>
          <p:cNvGrpSpPr>
            <a:grpSpLocks noChangeAspect="1"/>
          </p:cNvGrpSpPr>
          <p:nvPr/>
        </p:nvGrpSpPr>
        <p:grpSpPr>
          <a:xfrm>
            <a:off x="3653795" y="3049505"/>
            <a:ext cx="1681856" cy="1638727"/>
            <a:chOff x="3542132" y="2218108"/>
            <a:chExt cx="2031463" cy="2156220"/>
          </a:xfrm>
        </p:grpSpPr>
        <p:sp>
          <p:nvSpPr>
            <p:cNvPr id="7" name="Oval 6"/>
            <p:cNvSpPr/>
            <p:nvPr/>
          </p:nvSpPr>
          <p:spPr>
            <a:xfrm>
              <a:off x="3542132" y="2218108"/>
              <a:ext cx="2031463" cy="2156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grpSp>
          <p:nvGrpSpPr>
            <p:cNvPr id="237" name="Agrupa 236"/>
            <p:cNvGrpSpPr/>
            <p:nvPr/>
          </p:nvGrpSpPr>
          <p:grpSpPr>
            <a:xfrm>
              <a:off x="3758607" y="2582647"/>
              <a:ext cx="1608337" cy="1569237"/>
              <a:chOff x="3665649" y="2976041"/>
              <a:chExt cx="1608337" cy="1569237"/>
            </a:xfrm>
          </p:grpSpPr>
          <p:sp>
            <p:nvSpPr>
              <p:cNvPr id="246" name="Oval 245"/>
              <p:cNvSpPr>
                <a:spLocks noChangeAspect="1"/>
              </p:cNvSpPr>
              <p:nvPr/>
            </p:nvSpPr>
            <p:spPr>
              <a:xfrm>
                <a:off x="4046131" y="3147960"/>
                <a:ext cx="931928" cy="969720"/>
              </a:xfrm>
              <a:prstGeom prst="ellipse">
                <a:avLst/>
              </a:prstGeom>
              <a:solidFill>
                <a:srgbClr val="F9AB6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ca-ES" sz="2000" b="1" dirty="0" smtClean="0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4054254" y="3441999"/>
                <a:ext cx="92654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b="1" cap="small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6.472</a:t>
                </a:r>
                <a:endParaRPr lang="ca-ES" b="1" cap="small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3665649" y="4119520"/>
                <a:ext cx="1608337" cy="425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1300"/>
                  </a:lnSpc>
                  <a:defRPr/>
                </a:pPr>
                <a:r>
                  <a:rPr lang="ca-ES" sz="1600" b="1" cap="smal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propostes</a:t>
                </a:r>
              </a:p>
              <a:p>
                <a:pPr lvl="0" algn="ctr">
                  <a:lnSpc>
                    <a:spcPts val="1300"/>
                  </a:lnSpc>
                  <a:defRPr/>
                </a:pPr>
                <a:r>
                  <a:rPr lang="ca-ES" sz="1600" b="1" cap="small" dirty="0">
                    <a:solidFill>
                      <a:srgbClr val="A8192D"/>
                    </a:solidFill>
                    <a:cs typeface="Arial" panose="020B0604020202020204" pitchFamily="34" charset="0"/>
                  </a:rPr>
                  <a:t>d</a:t>
                </a:r>
                <a:r>
                  <a:rPr lang="ca-ES" sz="1600" b="1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e millora</a:t>
                </a:r>
                <a:endParaRPr lang="ca-ES" sz="1600" b="1" cap="small" dirty="0">
                  <a:solidFill>
                    <a:srgbClr val="A8192D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243" name="Imatge 2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0925" y="2976041"/>
                <a:ext cx="738095" cy="859143"/>
              </a:xfrm>
              <a:prstGeom prst="rect">
                <a:avLst/>
              </a:prstGeom>
            </p:spPr>
          </p:pic>
        </p:grpSp>
      </p:grpSp>
      <p:grpSp>
        <p:nvGrpSpPr>
          <p:cNvPr id="18" name="Agrupa 17"/>
          <p:cNvGrpSpPr>
            <a:grpSpLocks noChangeAspect="1"/>
          </p:cNvGrpSpPr>
          <p:nvPr/>
        </p:nvGrpSpPr>
        <p:grpSpPr>
          <a:xfrm>
            <a:off x="2179877" y="1567052"/>
            <a:ext cx="871486" cy="926426"/>
            <a:chOff x="1945494" y="2889617"/>
            <a:chExt cx="1161981" cy="1235234"/>
          </a:xfrm>
        </p:grpSpPr>
        <p:pic>
          <p:nvPicPr>
            <p:cNvPr id="262" name="Picture 4" descr="C:\Temp\Archivos temporales de Internet\Content.IE5\A3ZIHCF2\caja-de-carton-corrugado001[1]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4057" y="2889617"/>
              <a:ext cx="660862" cy="50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Agrupa 10"/>
            <p:cNvGrpSpPr/>
            <p:nvPr/>
          </p:nvGrpSpPr>
          <p:grpSpPr>
            <a:xfrm>
              <a:off x="1945494" y="3441790"/>
              <a:ext cx="1161981" cy="683061"/>
              <a:chOff x="870755" y="4055748"/>
              <a:chExt cx="1161981" cy="683061"/>
            </a:xfrm>
          </p:grpSpPr>
          <p:sp>
            <p:nvSpPr>
              <p:cNvPr id="272" name="Rectangle 271"/>
              <p:cNvSpPr/>
              <p:nvPr/>
            </p:nvSpPr>
            <p:spPr>
              <a:xfrm>
                <a:off x="902562" y="4273725"/>
                <a:ext cx="1105786" cy="465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1000"/>
                  </a:lnSpc>
                  <a:defRPr/>
                </a:pPr>
                <a:r>
                  <a:rPr lang="ca-ES" sz="1200" b="1" cap="smal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contingut del recurs</a:t>
                </a:r>
                <a:endParaRPr lang="ca-ES" sz="1200" b="1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870755" y="4055748"/>
                <a:ext cx="1161981" cy="294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1000"/>
                  </a:lnSpc>
                  <a:defRPr/>
                </a:pPr>
                <a:r>
                  <a:rPr lang="ca-ES" sz="1600" b="1" cap="smal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51,4</a:t>
                </a:r>
                <a:r>
                  <a:rPr lang="ca-ES" b="1" cap="smal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  <a:endParaRPr lang="ca-ES" b="1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Agrupa 13"/>
          <p:cNvGrpSpPr>
            <a:grpSpLocks noChangeAspect="1"/>
          </p:cNvGrpSpPr>
          <p:nvPr/>
        </p:nvGrpSpPr>
        <p:grpSpPr>
          <a:xfrm>
            <a:off x="2254219" y="3395569"/>
            <a:ext cx="884626" cy="793090"/>
            <a:chOff x="6194323" y="1664975"/>
            <a:chExt cx="1179501" cy="1057453"/>
          </a:xfrm>
        </p:grpSpPr>
        <p:pic>
          <p:nvPicPr>
            <p:cNvPr id="269" name="Picture 2" descr="C:\Temp\Archivos temporales de Internet\Content.IE5\6493KJ93\estructura_organizacional[1]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330" y="1664975"/>
              <a:ext cx="702634" cy="52806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" name="Rectangle 273"/>
            <p:cNvSpPr/>
            <p:nvPr/>
          </p:nvSpPr>
          <p:spPr>
            <a:xfrm>
              <a:off x="6219551" y="2202056"/>
              <a:ext cx="1056784" cy="294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000"/>
                </a:lnSpc>
                <a:defRPr/>
              </a:pPr>
              <a:r>
                <a:rPr lang="ca-ES" sz="16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20,8%</a:t>
              </a:r>
              <a:endParaRPr lang="ca-ES" sz="16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6194323" y="2428331"/>
              <a:ext cx="1179501" cy="294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000"/>
                </a:lnSpc>
                <a:defRPr/>
              </a:pPr>
              <a:r>
                <a:rPr lang="ca-ES" sz="12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tramitació</a:t>
              </a:r>
              <a:endParaRPr lang="ca-ES" sz="1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5" name="Agrupa 14"/>
          <p:cNvGrpSpPr>
            <a:grpSpLocks noChangeAspect="1"/>
          </p:cNvGrpSpPr>
          <p:nvPr/>
        </p:nvGrpSpPr>
        <p:grpSpPr>
          <a:xfrm>
            <a:off x="2241832" y="4897427"/>
            <a:ext cx="863459" cy="942370"/>
            <a:chOff x="6152165" y="3256473"/>
            <a:chExt cx="1151277" cy="1256493"/>
          </a:xfrm>
        </p:grpSpPr>
        <p:pic>
          <p:nvPicPr>
            <p:cNvPr id="271" name="Picture 3" descr="C:\Temp\Archivos temporales de Internet\Content.IE5\6493KJ93\euro-254x214[1].jp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4745" y="3256473"/>
              <a:ext cx="552797" cy="469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" name="Rectangle 275"/>
            <p:cNvSpPr/>
            <p:nvPr/>
          </p:nvSpPr>
          <p:spPr>
            <a:xfrm>
              <a:off x="6152165" y="4047882"/>
              <a:ext cx="1151277" cy="465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000"/>
                </a:lnSpc>
                <a:defRPr/>
              </a:pPr>
              <a:r>
                <a:rPr lang="ca-ES" sz="12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dotació econòmica</a:t>
              </a:r>
              <a:endParaRPr lang="ca-ES" sz="1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6190265" y="3811480"/>
              <a:ext cx="1058708" cy="294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000"/>
                </a:lnSpc>
                <a:defRPr/>
              </a:pPr>
              <a:r>
                <a:rPr lang="ca-ES" sz="16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11,4</a:t>
              </a:r>
              <a:r>
                <a:rPr lang="ca-ES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ca-ES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6" name="Agrupa 15"/>
          <p:cNvGrpSpPr>
            <a:grpSpLocks noChangeAspect="1"/>
          </p:cNvGrpSpPr>
          <p:nvPr/>
        </p:nvGrpSpPr>
        <p:grpSpPr>
          <a:xfrm>
            <a:off x="5256806" y="5412072"/>
            <a:ext cx="721636" cy="843932"/>
            <a:chOff x="6266599" y="4504552"/>
            <a:chExt cx="962181" cy="1125242"/>
          </a:xfrm>
        </p:grpSpPr>
        <p:pic>
          <p:nvPicPr>
            <p:cNvPr id="256" name="Picture 2" descr="C:\Temp\Archivos temporales de Internet\Content.IE5\0J5J7FYT\personas-linkedin[1]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6762" y="4504552"/>
              <a:ext cx="542432" cy="5424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2" name="Rectangle 321"/>
            <p:cNvSpPr/>
            <p:nvPr/>
          </p:nvSpPr>
          <p:spPr>
            <a:xfrm>
              <a:off x="6266599" y="5335697"/>
              <a:ext cx="962181" cy="294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000"/>
                </a:lnSpc>
                <a:defRPr/>
              </a:pPr>
              <a:r>
                <a:rPr lang="ca-ES" sz="12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personal</a:t>
              </a:r>
              <a:endParaRPr lang="ca-ES" sz="1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6335663" y="5128276"/>
              <a:ext cx="845462" cy="294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000"/>
                </a:lnSpc>
                <a:defRPr/>
              </a:pPr>
              <a:r>
                <a:rPr lang="ca-ES" sz="16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5,8</a:t>
              </a:r>
              <a:r>
                <a:rPr lang="ca-ES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ca-ES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2" name="Agrupa 11"/>
          <p:cNvGrpSpPr>
            <a:grpSpLocks noChangeAspect="1"/>
          </p:cNvGrpSpPr>
          <p:nvPr/>
        </p:nvGrpSpPr>
        <p:grpSpPr>
          <a:xfrm>
            <a:off x="5711606" y="4401755"/>
            <a:ext cx="989635" cy="904690"/>
            <a:chOff x="4828272" y="4864667"/>
            <a:chExt cx="1319513" cy="1206253"/>
          </a:xfrm>
        </p:grpSpPr>
        <p:pic>
          <p:nvPicPr>
            <p:cNvPr id="270" name="Picture 7" descr="C:\Temp\Archivos temporales de Internet\Content.IE5\0J5J7FYT\Ambiente[1].jp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404" y="4864667"/>
              <a:ext cx="637308" cy="4435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4" name="Rectangle 323"/>
            <p:cNvSpPr/>
            <p:nvPr/>
          </p:nvSpPr>
          <p:spPr>
            <a:xfrm>
              <a:off x="4828272" y="5605836"/>
              <a:ext cx="1319513" cy="465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000"/>
                </a:lnSpc>
                <a:defRPr/>
              </a:pPr>
              <a:r>
                <a:rPr lang="ca-ES" sz="1200" b="1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e</a:t>
              </a:r>
              <a:r>
                <a:rPr lang="ca-ES" sz="12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ines telemàtiques</a:t>
              </a:r>
              <a:endParaRPr lang="ca-ES" sz="1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086044" y="5386710"/>
              <a:ext cx="845462" cy="294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000"/>
                </a:lnSpc>
                <a:defRPr/>
              </a:pPr>
              <a:r>
                <a:rPr lang="ca-ES" sz="16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5,0</a:t>
              </a:r>
              <a:r>
                <a:rPr lang="ca-ES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ca-ES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329" name="Agrupa 328"/>
          <p:cNvGrpSpPr>
            <a:grpSpLocks noChangeAspect="1"/>
          </p:cNvGrpSpPr>
          <p:nvPr/>
        </p:nvGrpSpPr>
        <p:grpSpPr>
          <a:xfrm>
            <a:off x="5515320" y="1854326"/>
            <a:ext cx="849302" cy="694857"/>
            <a:chOff x="2428759" y="4639023"/>
            <a:chExt cx="1132402" cy="926476"/>
          </a:xfrm>
        </p:grpSpPr>
        <p:pic>
          <p:nvPicPr>
            <p:cNvPr id="330" name="Imatge 329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500"/>
                      </a14:imgEffect>
                      <a14:imgEffect>
                        <a14:saturation sat="22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484" y="4639023"/>
              <a:ext cx="583554" cy="389035"/>
            </a:xfrm>
            <a:prstGeom prst="rect">
              <a:avLst/>
            </a:prstGeom>
          </p:spPr>
        </p:pic>
        <p:sp>
          <p:nvSpPr>
            <p:cNvPr id="331" name="Rectangle 330"/>
            <p:cNvSpPr/>
            <p:nvPr/>
          </p:nvSpPr>
          <p:spPr>
            <a:xfrm>
              <a:off x="2572230" y="5114497"/>
              <a:ext cx="845462" cy="294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000"/>
                </a:lnSpc>
                <a:defRPr/>
              </a:pPr>
              <a:r>
                <a:rPr lang="ca-ES" sz="16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2,2</a:t>
              </a:r>
              <a:r>
                <a:rPr lang="ca-ES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ca-ES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2428759" y="5336334"/>
              <a:ext cx="1132402" cy="229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000"/>
                </a:lnSpc>
                <a:defRPr/>
              </a:pPr>
              <a:r>
                <a:rPr lang="ca-ES" sz="1200" b="1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p</a:t>
              </a:r>
              <a:r>
                <a:rPr lang="ca-ES" sz="12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etits municipis</a:t>
              </a:r>
              <a:endParaRPr lang="ca-ES" sz="1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7" name="Agrupa 16"/>
          <p:cNvGrpSpPr>
            <a:grpSpLocks noChangeAspect="1"/>
          </p:cNvGrpSpPr>
          <p:nvPr/>
        </p:nvGrpSpPr>
        <p:grpSpPr>
          <a:xfrm>
            <a:off x="6482294" y="3029993"/>
            <a:ext cx="849301" cy="807352"/>
            <a:chOff x="2453132" y="4582530"/>
            <a:chExt cx="1132402" cy="1076468"/>
          </a:xfrm>
        </p:grpSpPr>
        <p:grpSp>
          <p:nvGrpSpPr>
            <p:cNvPr id="13" name="Agrupa 12"/>
            <p:cNvGrpSpPr/>
            <p:nvPr/>
          </p:nvGrpSpPr>
          <p:grpSpPr>
            <a:xfrm>
              <a:off x="2453132" y="5166009"/>
              <a:ext cx="1132402" cy="492989"/>
              <a:chOff x="2332891" y="5068887"/>
              <a:chExt cx="1132402" cy="492989"/>
            </a:xfrm>
          </p:grpSpPr>
          <p:sp>
            <p:nvSpPr>
              <p:cNvPr id="327" name="Rectangle 326"/>
              <p:cNvSpPr/>
              <p:nvPr/>
            </p:nvSpPr>
            <p:spPr>
              <a:xfrm>
                <a:off x="2548579" y="5068887"/>
                <a:ext cx="845462" cy="294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1000"/>
                  </a:lnSpc>
                  <a:defRPr/>
                </a:pPr>
                <a:r>
                  <a:rPr lang="ca-ES" sz="1600" b="1" cap="smal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3,5</a:t>
                </a:r>
                <a:r>
                  <a:rPr lang="ca-ES" b="1" cap="smal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  <a:endParaRPr lang="ca-ES" b="1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2332891" y="5332711"/>
                <a:ext cx="1132402" cy="229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1000"/>
                  </a:lnSpc>
                  <a:defRPr/>
                </a:pPr>
                <a:r>
                  <a:rPr lang="ca-ES" sz="1200" b="1" cap="smal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a</a:t>
                </a:r>
                <a:r>
                  <a:rPr lang="ca-ES" sz="1200" b="1" cap="smal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ltres</a:t>
                </a:r>
                <a:endParaRPr lang="ca-ES" sz="1200" b="1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34" name="Picture 2"/>
            <p:cNvPicPr>
              <a:picLocks noChangeAspect="1" noChangeArrowheads="1"/>
            </p:cNvPicPr>
            <p:nvPr/>
          </p:nvPicPr>
          <p:blipFill>
            <a:blip r:embed="rId1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7" y="4582530"/>
              <a:ext cx="572568" cy="5285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sx="1000" sy="1000" algn="ctr" rotWithShape="0">
                <a:srgbClr val="000000">
                  <a:alpha val="1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5" name="Rectangle 334"/>
          <p:cNvSpPr/>
          <p:nvPr/>
        </p:nvSpPr>
        <p:spPr>
          <a:xfrm>
            <a:off x="250184" y="1230580"/>
            <a:ext cx="20101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  <a:buClr>
                <a:schemeClr val="accent5"/>
              </a:buClr>
              <a:defRPr/>
            </a:pPr>
            <a:r>
              <a:rPr lang="ca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“Ampliar l’horari de les activitats amb els formadors”</a:t>
            </a:r>
          </a:p>
          <a:p>
            <a:pPr lvl="0">
              <a:lnSpc>
                <a:spcPts val="1000"/>
              </a:lnSpc>
              <a:buClr>
                <a:schemeClr val="accent5"/>
              </a:buClr>
              <a:defRPr/>
            </a:pPr>
            <a:endParaRPr lang="ca-ES" sz="12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0">
              <a:lnSpc>
                <a:spcPts val="1000"/>
              </a:lnSpc>
              <a:buClr>
                <a:schemeClr val="accent5"/>
              </a:buClr>
              <a:defRPr/>
            </a:pPr>
            <a:r>
              <a:rPr lang="ca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“El disseny dels trofeus es podria anar variant”</a:t>
            </a:r>
          </a:p>
          <a:p>
            <a:pPr lvl="0">
              <a:lnSpc>
                <a:spcPts val="1000"/>
              </a:lnSpc>
              <a:buClr>
                <a:schemeClr val="accent5"/>
              </a:buClr>
              <a:defRPr/>
            </a:pPr>
            <a:endParaRPr lang="ca-ES" sz="1200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0">
              <a:lnSpc>
                <a:spcPts val="1000"/>
              </a:lnSpc>
              <a:buClr>
                <a:schemeClr val="accent5"/>
              </a:buClr>
              <a:defRPr/>
            </a:pPr>
            <a:r>
              <a:rPr lang="ca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“Lliurar el material amb més antelació per poder recollir-lo amb temps”</a:t>
            </a:r>
          </a:p>
          <a:p>
            <a:pPr lvl="0">
              <a:lnSpc>
                <a:spcPts val="1000"/>
              </a:lnSpc>
              <a:buClr>
                <a:schemeClr val="accent5"/>
              </a:buClr>
              <a:defRPr/>
            </a:pPr>
            <a:endParaRPr lang="ca-ES" sz="1200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0">
              <a:lnSpc>
                <a:spcPts val="1000"/>
              </a:lnSpc>
              <a:buClr>
                <a:schemeClr val="accent5"/>
              </a:buClr>
              <a:defRPr/>
            </a:pPr>
            <a:r>
              <a:rPr lang="ca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“Disposar informació sobre llicències d’obres”</a:t>
            </a:r>
            <a:endParaRPr lang="ca-ES" sz="12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307335" y="4742600"/>
            <a:ext cx="184466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  <a:buClr>
                <a:schemeClr val="accent5"/>
              </a:buClr>
              <a:defRPr/>
            </a:pPr>
            <a:r>
              <a:rPr lang="ca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“Ampliar els recursos econòmics”</a:t>
            </a:r>
          </a:p>
          <a:p>
            <a:pPr lvl="0">
              <a:lnSpc>
                <a:spcPts val="1000"/>
              </a:lnSpc>
              <a:buClr>
                <a:schemeClr val="accent5"/>
              </a:buClr>
              <a:defRPr/>
            </a:pPr>
            <a:endParaRPr lang="ca-ES" sz="1200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0">
              <a:lnSpc>
                <a:spcPts val="1000"/>
              </a:lnSpc>
              <a:buClr>
                <a:schemeClr val="accent5"/>
              </a:buClr>
              <a:defRPr/>
            </a:pPr>
            <a:r>
              <a:rPr lang="ca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“Dotació de més recursos econòmics”</a:t>
            </a:r>
          </a:p>
          <a:p>
            <a:pPr lvl="0">
              <a:lnSpc>
                <a:spcPts val="1000"/>
              </a:lnSpc>
              <a:buClr>
                <a:schemeClr val="accent5"/>
              </a:buClr>
              <a:defRPr/>
            </a:pPr>
            <a:endParaRPr lang="ca-ES" sz="1200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0">
              <a:lnSpc>
                <a:spcPts val="1000"/>
              </a:lnSpc>
              <a:buClr>
                <a:schemeClr val="accent5"/>
              </a:buClr>
              <a:defRPr/>
            </a:pPr>
            <a:r>
              <a:rPr lang="ca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“Augmentar l’import dels ajuts atorgats”</a:t>
            </a:r>
            <a:endParaRPr lang="ca-ES" sz="12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267418" y="3040716"/>
            <a:ext cx="1894689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  <a:buClr>
                <a:schemeClr val="accent5"/>
              </a:buClr>
              <a:defRPr/>
            </a:pPr>
            <a:r>
              <a:rPr lang="ca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“Simplificar els tràmits administratius, sobretot els de justificació”</a:t>
            </a:r>
          </a:p>
          <a:p>
            <a:pPr lvl="0">
              <a:lnSpc>
                <a:spcPts val="1000"/>
              </a:lnSpc>
              <a:buClr>
                <a:schemeClr val="accent5"/>
              </a:buClr>
              <a:defRPr/>
            </a:pPr>
            <a:endParaRPr lang="ca-ES" sz="1200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0">
              <a:lnSpc>
                <a:spcPts val="1000"/>
              </a:lnSpc>
              <a:buClr>
                <a:schemeClr val="accent5"/>
              </a:buClr>
              <a:defRPr/>
            </a:pPr>
            <a:r>
              <a:rPr lang="ca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“Que s’aprovi a principis d’any per anar més ràpid”</a:t>
            </a:r>
          </a:p>
          <a:p>
            <a:pPr lvl="0">
              <a:lnSpc>
                <a:spcPts val="1000"/>
              </a:lnSpc>
              <a:buClr>
                <a:schemeClr val="accent5"/>
              </a:buClr>
              <a:defRPr/>
            </a:pPr>
            <a:endParaRPr lang="ca-ES" sz="1200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0">
              <a:lnSpc>
                <a:spcPts val="1000"/>
              </a:lnSpc>
              <a:buClr>
                <a:schemeClr val="accent5"/>
              </a:buClr>
              <a:defRPr/>
            </a:pPr>
            <a:r>
              <a:rPr lang="ca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“La terminologia utilitzada al Catàleg a vegades genera confusió”</a:t>
            </a:r>
            <a:endParaRPr lang="ca-ES" sz="12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6124094" y="5321916"/>
            <a:ext cx="273558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  <a:buClr>
                <a:schemeClr val="accent5"/>
              </a:buClr>
              <a:defRPr/>
            </a:pPr>
            <a:r>
              <a:rPr lang="ca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“Millorar la puntualitat i professionalitat          de l’empresa contractada”</a:t>
            </a:r>
          </a:p>
          <a:p>
            <a:pPr lvl="0">
              <a:lnSpc>
                <a:spcPts val="1000"/>
              </a:lnSpc>
              <a:buClr>
                <a:schemeClr val="accent5"/>
              </a:buClr>
              <a:defRPr/>
            </a:pPr>
            <a:endParaRPr lang="ca-ES" sz="1200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0">
              <a:lnSpc>
                <a:spcPts val="1000"/>
              </a:lnSpc>
              <a:buClr>
                <a:schemeClr val="accent5"/>
              </a:buClr>
              <a:defRPr/>
            </a:pPr>
            <a:r>
              <a:rPr lang="ca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“Atenció més personalitzada per cada ajuntament”</a:t>
            </a:r>
          </a:p>
          <a:p>
            <a:pPr lvl="0">
              <a:lnSpc>
                <a:spcPts val="1000"/>
              </a:lnSpc>
              <a:buClr>
                <a:schemeClr val="accent5"/>
              </a:buClr>
              <a:defRPr/>
            </a:pPr>
            <a:endParaRPr lang="ca-ES" sz="1200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0">
              <a:lnSpc>
                <a:spcPts val="1000"/>
              </a:lnSpc>
              <a:buClr>
                <a:schemeClr val="accent5"/>
              </a:buClr>
              <a:defRPr/>
            </a:pPr>
            <a:r>
              <a:rPr lang="ca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“Facilitar la comunicació amb la persona que imparteix el curs per rebre retorn i fer seguiment”</a:t>
            </a:r>
            <a:endParaRPr lang="ca-ES" sz="12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6701241" y="4050032"/>
            <a:ext cx="229732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  <a:defRPr/>
            </a:pPr>
            <a:r>
              <a:rPr lang="ca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“Poder fer seguiment de l’expedient”</a:t>
            </a:r>
          </a:p>
          <a:p>
            <a:pPr lvl="0">
              <a:lnSpc>
                <a:spcPts val="1000"/>
              </a:lnSpc>
              <a:defRPr/>
            </a:pPr>
            <a:endParaRPr lang="ca-ES" sz="1200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0">
              <a:lnSpc>
                <a:spcPts val="1000"/>
              </a:lnSpc>
              <a:defRPr/>
            </a:pPr>
            <a:r>
              <a:rPr lang="ca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Els tràmits on-line podrien millorar-se. No són suficientment intuïtius”</a:t>
            </a:r>
          </a:p>
          <a:p>
            <a:pPr lvl="0">
              <a:lnSpc>
                <a:spcPts val="1000"/>
              </a:lnSpc>
              <a:defRPr/>
            </a:pPr>
            <a:endParaRPr lang="ca-ES" sz="1200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0">
              <a:lnSpc>
                <a:spcPts val="1000"/>
              </a:lnSpc>
              <a:defRPr/>
            </a:pPr>
            <a:r>
              <a:rPr lang="ca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“Que sigui més fàcil trobar els impresos”</a:t>
            </a:r>
            <a:endParaRPr lang="ca-ES" sz="12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6364622" y="1813885"/>
            <a:ext cx="2494706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  <a:defRPr/>
            </a:pPr>
            <a:r>
              <a:rPr lang="ca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“Algunes coses de la memòria               en pobles petits no tenen sentit”</a:t>
            </a:r>
          </a:p>
          <a:p>
            <a:pPr lvl="0">
              <a:lnSpc>
                <a:spcPts val="1000"/>
              </a:lnSpc>
              <a:defRPr/>
            </a:pPr>
            <a:endParaRPr lang="ca-ES" sz="1200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0">
              <a:lnSpc>
                <a:spcPts val="1000"/>
              </a:lnSpc>
              <a:defRPr/>
            </a:pPr>
            <a:r>
              <a:rPr lang="ca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“Facilitar activitats per pobles petits”</a:t>
            </a:r>
          </a:p>
          <a:p>
            <a:pPr lvl="0">
              <a:lnSpc>
                <a:spcPts val="1000"/>
              </a:lnSpc>
              <a:defRPr/>
            </a:pPr>
            <a:endParaRPr lang="ca-ES" sz="1200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0">
              <a:lnSpc>
                <a:spcPts val="1000"/>
              </a:lnSpc>
              <a:defRPr/>
            </a:pPr>
            <a:r>
              <a:rPr lang="ca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“Ajudes adaptades a pobles molt petits”</a:t>
            </a:r>
            <a:endParaRPr lang="ca-ES" sz="12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Agrupa 2"/>
          <p:cNvGrpSpPr/>
          <p:nvPr/>
        </p:nvGrpSpPr>
        <p:grpSpPr>
          <a:xfrm>
            <a:off x="2916462" y="1071344"/>
            <a:ext cx="719515" cy="624688"/>
            <a:chOff x="686588" y="5098711"/>
            <a:chExt cx="719515" cy="624688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693859" y="5098711"/>
              <a:ext cx="621689" cy="621689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3200" b="1" dirty="0" smtClean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86588" y="5261902"/>
              <a:ext cx="63286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33,4%</a:t>
              </a:r>
              <a:endParaRPr lang="ca-E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52" name="Imatge 5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69" y="5408732"/>
              <a:ext cx="405334" cy="314667"/>
            </a:xfrm>
            <a:prstGeom prst="rect">
              <a:avLst/>
            </a:prstGeom>
          </p:spPr>
        </p:pic>
      </p:grpSp>
      <p:sp>
        <p:nvSpPr>
          <p:cNvPr id="55" name="Rectangle 54"/>
          <p:cNvSpPr/>
          <p:nvPr/>
        </p:nvSpPr>
        <p:spPr>
          <a:xfrm>
            <a:off x="3599376" y="1131061"/>
            <a:ext cx="3964902" cy="457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anose="020B0604020202020204" pitchFamily="34" charset="0"/>
              </a:rPr>
              <a:t>d</a:t>
            </a: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anose="020B0604020202020204" pitchFamily="34" charset="0"/>
              </a:rPr>
              <a:t>e les </a:t>
            </a:r>
            <a:r>
              <a:rPr lang="ca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anose="020B0604020202020204" pitchFamily="34" charset="0"/>
              </a:rPr>
              <a:t>enquestes</a:t>
            </a:r>
            <a:r>
              <a:rPr lang="ca-ES" b="1" dirty="0" smtClean="0">
                <a:solidFill>
                  <a:srgbClr val="A8192D"/>
                </a:solidFill>
                <a:latin typeface="HelveticaNeueLT Std" pitchFamily="34" charset="0"/>
                <a:cs typeface="Arial" panose="020B0604020202020204" pitchFamily="34" charset="0"/>
              </a:rPr>
              <a:t> </a:t>
            </a:r>
            <a:r>
              <a:rPr lang="ca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anose="020B0604020202020204" pitchFamily="34" charset="0"/>
              </a:rPr>
              <a:t>contestades </a:t>
            </a:r>
            <a:r>
              <a:rPr lang="ca-ES" b="1" dirty="0" smtClean="0">
                <a:solidFill>
                  <a:srgbClr val="A8192D"/>
                </a:solidFill>
                <a:latin typeface="HelveticaNeueLT Std" pitchFamily="34" charset="0"/>
                <a:cs typeface="Arial" panose="020B0604020202020204" pitchFamily="34" charset="0"/>
              </a:rPr>
              <a:t>proposen millores</a:t>
            </a:r>
            <a:endParaRPr lang="ca-ES" b="1" dirty="0">
              <a:solidFill>
                <a:srgbClr val="A8192D"/>
              </a:solidFill>
              <a:latin typeface="HelveticaNeueLT Std" pitchFamily="34" charset="0"/>
              <a:cs typeface="Arial" panose="020B0604020202020204" pitchFamily="34" charset="0"/>
            </a:endParaRPr>
          </a:p>
        </p:txBody>
      </p:sp>
      <p:sp>
        <p:nvSpPr>
          <p:cNvPr id="2" name="Claudàtor de tancament 1"/>
          <p:cNvSpPr/>
          <p:nvPr/>
        </p:nvSpPr>
        <p:spPr>
          <a:xfrm>
            <a:off x="2152002" y="1190625"/>
            <a:ext cx="45719" cy="1656000"/>
          </a:xfrm>
          <a:prstGeom prst="rightBracket">
            <a:avLst/>
          </a:prstGeom>
          <a:ln w="12700">
            <a:solidFill>
              <a:srgbClr val="A819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9" name="Claudàtor de tancament 58"/>
          <p:cNvSpPr/>
          <p:nvPr/>
        </p:nvSpPr>
        <p:spPr>
          <a:xfrm>
            <a:off x="2152002" y="2962275"/>
            <a:ext cx="45719" cy="1440000"/>
          </a:xfrm>
          <a:prstGeom prst="rightBracket">
            <a:avLst/>
          </a:prstGeom>
          <a:ln w="12700">
            <a:solidFill>
              <a:srgbClr val="A819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1" name="Claudàtor de tancament 60"/>
          <p:cNvSpPr/>
          <p:nvPr/>
        </p:nvSpPr>
        <p:spPr>
          <a:xfrm>
            <a:off x="2161527" y="4552950"/>
            <a:ext cx="45719" cy="1440000"/>
          </a:xfrm>
          <a:prstGeom prst="rightBracket">
            <a:avLst/>
          </a:prstGeom>
          <a:ln w="12700">
            <a:solidFill>
              <a:srgbClr val="A819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2" name="Claudàtor de tancament 61"/>
          <p:cNvSpPr/>
          <p:nvPr/>
        </p:nvSpPr>
        <p:spPr>
          <a:xfrm flipH="1">
            <a:off x="6268467" y="1711505"/>
            <a:ext cx="45719" cy="1080000"/>
          </a:xfrm>
          <a:prstGeom prst="rightBracket">
            <a:avLst/>
          </a:prstGeom>
          <a:ln w="12700">
            <a:solidFill>
              <a:srgbClr val="A819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3" name="Claudàtor de tancament 62"/>
          <p:cNvSpPr/>
          <p:nvPr/>
        </p:nvSpPr>
        <p:spPr>
          <a:xfrm flipH="1">
            <a:off x="6714285" y="4079430"/>
            <a:ext cx="45719" cy="1080000"/>
          </a:xfrm>
          <a:prstGeom prst="rightBracket">
            <a:avLst/>
          </a:prstGeom>
          <a:ln w="12700">
            <a:solidFill>
              <a:srgbClr val="A819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9" name="Claudàtor de tancament 88"/>
          <p:cNvSpPr/>
          <p:nvPr/>
        </p:nvSpPr>
        <p:spPr>
          <a:xfrm flipH="1">
            <a:off x="6019374" y="5325899"/>
            <a:ext cx="45719" cy="1224000"/>
          </a:xfrm>
          <a:prstGeom prst="rightBracket">
            <a:avLst/>
          </a:prstGeom>
          <a:ln w="12700">
            <a:solidFill>
              <a:srgbClr val="A819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35" name="Connector angular 234"/>
          <p:cNvCxnSpPr/>
          <p:nvPr/>
        </p:nvCxnSpPr>
        <p:spPr>
          <a:xfrm rot="16200000" flipV="1">
            <a:off x="3535614" y="1621859"/>
            <a:ext cx="626132" cy="1419666"/>
          </a:xfrm>
          <a:prstGeom prst="bentConnector2">
            <a:avLst/>
          </a:prstGeom>
          <a:ln w="12700">
            <a:solidFill>
              <a:srgbClr val="A8192D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Agrupa 45"/>
          <p:cNvGrpSpPr/>
          <p:nvPr/>
        </p:nvGrpSpPr>
        <p:grpSpPr>
          <a:xfrm>
            <a:off x="3023547" y="3908046"/>
            <a:ext cx="480655" cy="679957"/>
            <a:chOff x="3023547" y="4010531"/>
            <a:chExt cx="480655" cy="482222"/>
          </a:xfrm>
        </p:grpSpPr>
        <p:cxnSp>
          <p:nvCxnSpPr>
            <p:cNvPr id="42" name="Connector recte 41"/>
            <p:cNvCxnSpPr/>
            <p:nvPr/>
          </p:nvCxnSpPr>
          <p:spPr>
            <a:xfrm flipH="1">
              <a:off x="3023547" y="4492753"/>
              <a:ext cx="480655" cy="0"/>
            </a:xfrm>
            <a:prstGeom prst="line">
              <a:avLst/>
            </a:prstGeom>
            <a:ln w="12700">
              <a:solidFill>
                <a:srgbClr val="A8192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or recte 127"/>
            <p:cNvCxnSpPr/>
            <p:nvPr/>
          </p:nvCxnSpPr>
          <p:spPr>
            <a:xfrm flipH="1" flipV="1">
              <a:off x="3030459" y="4010531"/>
              <a:ext cx="1" cy="472697"/>
            </a:xfrm>
            <a:prstGeom prst="line">
              <a:avLst/>
            </a:prstGeom>
            <a:ln w="12700">
              <a:solidFill>
                <a:srgbClr val="A8192D"/>
              </a:solidFill>
              <a:headEnd type="non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0" name="Connector recte 259"/>
          <p:cNvCxnSpPr/>
          <p:nvPr/>
        </p:nvCxnSpPr>
        <p:spPr>
          <a:xfrm>
            <a:off x="5259985" y="4897427"/>
            <a:ext cx="0" cy="792000"/>
          </a:xfrm>
          <a:prstGeom prst="line">
            <a:avLst/>
          </a:prstGeom>
          <a:ln w="12700">
            <a:solidFill>
              <a:srgbClr val="A8192D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Connector recte 140"/>
          <p:cNvCxnSpPr/>
          <p:nvPr/>
        </p:nvCxnSpPr>
        <p:spPr>
          <a:xfrm>
            <a:off x="5566639" y="4552950"/>
            <a:ext cx="252000" cy="0"/>
          </a:xfrm>
          <a:prstGeom prst="line">
            <a:avLst/>
          </a:prstGeom>
          <a:ln w="12700">
            <a:solidFill>
              <a:srgbClr val="A8192D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5" name="Agrupa 154"/>
          <p:cNvGrpSpPr/>
          <p:nvPr/>
        </p:nvGrpSpPr>
        <p:grpSpPr>
          <a:xfrm flipH="1">
            <a:off x="5625652" y="3520740"/>
            <a:ext cx="946174" cy="751353"/>
            <a:chOff x="3023547" y="4010531"/>
            <a:chExt cx="480655" cy="482222"/>
          </a:xfrm>
        </p:grpSpPr>
        <p:cxnSp>
          <p:nvCxnSpPr>
            <p:cNvPr id="156" name="Connector recte 155"/>
            <p:cNvCxnSpPr/>
            <p:nvPr/>
          </p:nvCxnSpPr>
          <p:spPr>
            <a:xfrm flipH="1">
              <a:off x="3023547" y="4492753"/>
              <a:ext cx="480655" cy="0"/>
            </a:xfrm>
            <a:prstGeom prst="line">
              <a:avLst/>
            </a:prstGeom>
            <a:ln w="12700">
              <a:solidFill>
                <a:srgbClr val="A8192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or recte 156"/>
            <p:cNvCxnSpPr/>
            <p:nvPr/>
          </p:nvCxnSpPr>
          <p:spPr>
            <a:xfrm flipH="1" flipV="1">
              <a:off x="3030459" y="4010531"/>
              <a:ext cx="1" cy="472697"/>
            </a:xfrm>
            <a:prstGeom prst="line">
              <a:avLst/>
            </a:prstGeom>
            <a:ln w="12700">
              <a:solidFill>
                <a:srgbClr val="A8192D"/>
              </a:solidFill>
              <a:headEnd type="non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Agrupa 3"/>
          <p:cNvGrpSpPr/>
          <p:nvPr/>
        </p:nvGrpSpPr>
        <p:grpSpPr>
          <a:xfrm>
            <a:off x="5752859" y="2743674"/>
            <a:ext cx="189842" cy="1279211"/>
            <a:chOff x="5752859" y="2743674"/>
            <a:chExt cx="189842" cy="1279211"/>
          </a:xfrm>
        </p:grpSpPr>
        <p:cxnSp>
          <p:nvCxnSpPr>
            <p:cNvPr id="159" name="Connector recte 158"/>
            <p:cNvCxnSpPr/>
            <p:nvPr/>
          </p:nvCxnSpPr>
          <p:spPr>
            <a:xfrm>
              <a:off x="5752859" y="4022885"/>
              <a:ext cx="189842" cy="0"/>
            </a:xfrm>
            <a:prstGeom prst="line">
              <a:avLst/>
            </a:prstGeom>
            <a:ln w="12700">
              <a:solidFill>
                <a:srgbClr val="A8192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or recte 159"/>
            <p:cNvCxnSpPr/>
            <p:nvPr/>
          </p:nvCxnSpPr>
          <p:spPr>
            <a:xfrm flipV="1">
              <a:off x="5939971" y="2743674"/>
              <a:ext cx="0" cy="1277227"/>
            </a:xfrm>
            <a:prstGeom prst="line">
              <a:avLst/>
            </a:prstGeom>
            <a:ln w="12700">
              <a:solidFill>
                <a:srgbClr val="A8192D"/>
              </a:solidFill>
              <a:headEnd type="non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34828B4-24AB-400A-A905-0DB8F78EEDC4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74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/>
          <p:cNvSpPr/>
          <p:nvPr/>
        </p:nvSpPr>
        <p:spPr>
          <a:xfrm>
            <a:off x="-95695" y="3827165"/>
            <a:ext cx="9229062" cy="3246736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Rectangle 19"/>
          <p:cNvSpPr/>
          <p:nvPr/>
        </p:nvSpPr>
        <p:spPr>
          <a:xfrm>
            <a:off x="1028701" y="621487"/>
            <a:ext cx="7153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3200" dirty="0">
                <a:solidFill>
                  <a:srgbClr val="A8192D"/>
                </a:solidFill>
                <a:latin typeface="+mj-lt"/>
                <a:cs typeface="Arial" panose="020B0604020202020204" pitchFamily="34" charset="0"/>
              </a:rPr>
              <a:t>Enquestes de satisfacció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005" y="1155791"/>
            <a:ext cx="8634693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800"/>
              </a:lnSpc>
              <a:defRPr/>
            </a:pPr>
            <a:r>
              <a:rPr lang="ca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Sistema de detecció de necessitats i expectatives dels ens locals</a:t>
            </a:r>
          </a:p>
        </p:txBody>
      </p:sp>
      <p:sp>
        <p:nvSpPr>
          <p:cNvPr id="10" name="Contenidor de peu de pà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92F2754-513F-4006-BD93-FABF4A9B504C}" type="slidenum">
              <a:rPr lang="es-ES" smtClean="0"/>
              <a:t>2</a:t>
            </a:fld>
            <a:endParaRPr lang="es-ES" dirty="0"/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4" y="1970383"/>
            <a:ext cx="9144000" cy="27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2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Connector recte 131"/>
          <p:cNvCxnSpPr/>
          <p:nvPr/>
        </p:nvCxnSpPr>
        <p:spPr>
          <a:xfrm flipH="1">
            <a:off x="2465037" y="3754950"/>
            <a:ext cx="1584000" cy="0"/>
          </a:xfrm>
          <a:prstGeom prst="line">
            <a:avLst/>
          </a:prstGeom>
          <a:ln w="15875" cmpd="sng">
            <a:solidFill>
              <a:srgbClr val="A8192D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85066" y="619129"/>
            <a:ext cx="4567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3200" dirty="0">
                <a:solidFill>
                  <a:srgbClr val="A8192D"/>
                </a:solidFill>
                <a:latin typeface="+mj-lt"/>
                <a:cs typeface="Arial" panose="020B0604020202020204" pitchFamily="34" charset="0"/>
              </a:rPr>
              <a:t>Recursos </a:t>
            </a:r>
            <a:r>
              <a:rPr lang="ca-ES" sz="3200" b="1" dirty="0">
                <a:solidFill>
                  <a:srgbClr val="A8192D"/>
                </a:solidFill>
                <a:latin typeface="+mj-lt"/>
                <a:cs typeface="Arial" panose="020B0604020202020204" pitchFamily="34" charset="0"/>
              </a:rPr>
              <a:t>oferts</a:t>
            </a:r>
          </a:p>
        </p:txBody>
      </p:sp>
      <p:cxnSp>
        <p:nvCxnSpPr>
          <p:cNvPr id="66" name="Connector recte 65"/>
          <p:cNvCxnSpPr/>
          <p:nvPr/>
        </p:nvCxnSpPr>
        <p:spPr>
          <a:xfrm>
            <a:off x="5442270" y="5044443"/>
            <a:ext cx="0" cy="0"/>
          </a:xfrm>
          <a:prstGeom prst="line">
            <a:avLst/>
          </a:prstGeom>
          <a:ln>
            <a:solidFill>
              <a:srgbClr val="A8192D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>
            <a:spLocks noChangeAspect="1"/>
          </p:cNvSpPr>
          <p:nvPr/>
        </p:nvSpPr>
        <p:spPr>
          <a:xfrm>
            <a:off x="4742478" y="3164451"/>
            <a:ext cx="602236" cy="6022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ca-ES" sz="2400" b="1" dirty="0" smtClean="0"/>
              <a:t>260</a:t>
            </a: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4101789" y="3288573"/>
            <a:ext cx="931928" cy="89465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 sz="2000" b="1" dirty="0" smtClean="0"/>
          </a:p>
        </p:txBody>
      </p:sp>
      <p:sp>
        <p:nvSpPr>
          <p:cNvPr id="83" name="Rectangle 82"/>
          <p:cNvSpPr/>
          <p:nvPr/>
        </p:nvSpPr>
        <p:spPr>
          <a:xfrm>
            <a:off x="3612199" y="4267410"/>
            <a:ext cx="1932885" cy="55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  <a:defRPr/>
            </a:pPr>
            <a:r>
              <a:rPr lang="ca-ES" b="1" cap="sm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</a:t>
            </a:r>
            <a:r>
              <a:rPr lang="ca-ES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ecursos</a:t>
            </a:r>
          </a:p>
          <a:p>
            <a:pPr lvl="0" algn="ctr">
              <a:lnSpc>
                <a:spcPts val="1800"/>
              </a:lnSpc>
              <a:defRPr/>
            </a:pPr>
            <a:r>
              <a:rPr lang="ca-ES" b="1" cap="small" dirty="0">
                <a:solidFill>
                  <a:srgbClr val="A8192D"/>
                </a:solidFill>
                <a:cs typeface="Arial" panose="020B0604020202020204" pitchFamily="34" charset="0"/>
              </a:rPr>
              <a:t>o</a:t>
            </a:r>
            <a:r>
              <a:rPr lang="ca-ES" b="1" cap="small" dirty="0" smtClean="0">
                <a:solidFill>
                  <a:srgbClr val="A8192D"/>
                </a:solidFill>
                <a:cs typeface="Arial" panose="020B0604020202020204" pitchFamily="34" charset="0"/>
              </a:rPr>
              <a:t>ferts al catàleg</a:t>
            </a:r>
            <a:endParaRPr lang="ca-ES" b="1" cap="small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101960" y="3658576"/>
            <a:ext cx="926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b="1" cap="small" dirty="0" smtClean="0">
                <a:solidFill>
                  <a:schemeClr val="bg1"/>
                </a:solidFill>
                <a:cs typeface="Arial" panose="020B0604020202020204" pitchFamily="34" charset="0"/>
              </a:rPr>
              <a:t>1.182</a:t>
            </a:r>
            <a:endParaRPr lang="ca-ES" b="1" cap="sm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72" name="Connector recte 71"/>
          <p:cNvCxnSpPr/>
          <p:nvPr/>
        </p:nvCxnSpPr>
        <p:spPr>
          <a:xfrm flipH="1" flipV="1">
            <a:off x="4564454" y="3198759"/>
            <a:ext cx="179" cy="7200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>
            <a:spLocks noChangeAspect="1"/>
          </p:cNvSpPr>
          <p:nvPr/>
        </p:nvSpPr>
        <p:spPr>
          <a:xfrm>
            <a:off x="4582452" y="2295846"/>
            <a:ext cx="838915" cy="83891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ca-ES" sz="2400" b="1" dirty="0" smtClean="0"/>
              <a:t>260</a:t>
            </a:r>
          </a:p>
        </p:txBody>
      </p:sp>
      <p:cxnSp>
        <p:nvCxnSpPr>
          <p:cNvPr id="63" name="Connector recte 62"/>
          <p:cNvCxnSpPr/>
          <p:nvPr/>
        </p:nvCxnSpPr>
        <p:spPr>
          <a:xfrm flipV="1">
            <a:off x="2408900" y="2985278"/>
            <a:ext cx="0" cy="16527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Imatg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" r="5639" b="3035"/>
          <a:stretch/>
        </p:blipFill>
        <p:spPr>
          <a:xfrm rot="300000">
            <a:off x="1916624" y="2304288"/>
            <a:ext cx="351634" cy="481373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</p:pic>
      <p:sp>
        <p:nvSpPr>
          <p:cNvPr id="30" name="Oval 29"/>
          <p:cNvSpPr>
            <a:spLocks noChangeAspect="1"/>
          </p:cNvSpPr>
          <p:nvPr/>
        </p:nvSpPr>
        <p:spPr>
          <a:xfrm>
            <a:off x="2198542" y="2564753"/>
            <a:ext cx="432593" cy="415280"/>
          </a:xfrm>
          <a:prstGeom prst="ellipse">
            <a:avLst/>
          </a:prstGeom>
          <a:solidFill>
            <a:srgbClr val="F9AB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a-ES" sz="1200" b="1" dirty="0" smtClean="0"/>
              <a:t>217</a:t>
            </a:r>
          </a:p>
        </p:txBody>
      </p:sp>
      <p:pic>
        <p:nvPicPr>
          <p:cNvPr id="28" name="Imatg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t="-588" r="7026" b="5459"/>
          <a:stretch/>
        </p:blipFill>
        <p:spPr>
          <a:xfrm rot="300000">
            <a:off x="3003384" y="2304055"/>
            <a:ext cx="346434" cy="484595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</p:pic>
      <p:sp>
        <p:nvSpPr>
          <p:cNvPr id="31" name="Oval 30"/>
          <p:cNvSpPr>
            <a:spLocks noChangeAspect="1"/>
          </p:cNvSpPr>
          <p:nvPr/>
        </p:nvSpPr>
        <p:spPr>
          <a:xfrm>
            <a:off x="3277984" y="2564753"/>
            <a:ext cx="432592" cy="415275"/>
          </a:xfrm>
          <a:prstGeom prst="ellipse">
            <a:avLst/>
          </a:prstGeom>
          <a:solidFill>
            <a:srgbClr val="F9AB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a-ES" sz="1200" b="1" dirty="0" smtClean="0"/>
              <a:t>214</a:t>
            </a:r>
          </a:p>
        </p:txBody>
      </p:sp>
      <p:pic>
        <p:nvPicPr>
          <p:cNvPr id="27" name="Imatg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5" t="7235" r="5481" b="10977"/>
          <a:stretch/>
        </p:blipFill>
        <p:spPr>
          <a:xfrm rot="300000">
            <a:off x="4094435" y="2303582"/>
            <a:ext cx="334906" cy="46914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</p:pic>
      <p:sp>
        <p:nvSpPr>
          <p:cNvPr id="32" name="Oval 31"/>
          <p:cNvSpPr>
            <a:spLocks noChangeAspect="1"/>
          </p:cNvSpPr>
          <p:nvPr/>
        </p:nvSpPr>
        <p:spPr>
          <a:xfrm>
            <a:off x="4357425" y="2564753"/>
            <a:ext cx="432591" cy="415280"/>
          </a:xfrm>
          <a:prstGeom prst="ellipse">
            <a:avLst/>
          </a:prstGeom>
          <a:solidFill>
            <a:srgbClr val="F9AB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a-ES" sz="1200" b="1" dirty="0" smtClean="0"/>
              <a:t>231</a:t>
            </a:r>
          </a:p>
        </p:txBody>
      </p:sp>
      <p:pic>
        <p:nvPicPr>
          <p:cNvPr id="25" name="Imat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12" y="2289880"/>
            <a:ext cx="401557" cy="505368"/>
          </a:xfrm>
          <a:prstGeom prst="rect">
            <a:avLst/>
          </a:prstGeom>
        </p:spPr>
      </p:pic>
      <p:sp>
        <p:nvSpPr>
          <p:cNvPr id="33" name="Oval 32"/>
          <p:cNvSpPr>
            <a:spLocks noChangeAspect="1"/>
          </p:cNvSpPr>
          <p:nvPr/>
        </p:nvSpPr>
        <p:spPr>
          <a:xfrm>
            <a:off x="6516306" y="2564753"/>
            <a:ext cx="432592" cy="415281"/>
          </a:xfrm>
          <a:prstGeom prst="ellipse">
            <a:avLst/>
          </a:prstGeom>
          <a:solidFill>
            <a:srgbClr val="F9AB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a-ES" sz="1200" b="1" dirty="0" smtClean="0"/>
              <a:t>260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572846" y="2804355"/>
            <a:ext cx="826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2014</a:t>
            </a:r>
            <a:endParaRPr lang="ca-ES" sz="11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52306" y="2804355"/>
            <a:ext cx="826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2015</a:t>
            </a:r>
            <a:endParaRPr lang="ca-ES" sz="11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31766" y="2804355"/>
            <a:ext cx="826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2016</a:t>
            </a:r>
            <a:endParaRPr lang="ca-ES" sz="11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811226" y="2804355"/>
            <a:ext cx="826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2017</a:t>
            </a:r>
            <a:endParaRPr lang="ca-ES" sz="11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5" name="Imatg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">
            <a:off x="5182252" y="2303447"/>
            <a:ext cx="330817" cy="44685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</p:pic>
      <p:sp>
        <p:nvSpPr>
          <p:cNvPr id="34" name="Oval 33"/>
          <p:cNvSpPr>
            <a:spLocks noChangeAspect="1"/>
          </p:cNvSpPr>
          <p:nvPr/>
        </p:nvSpPr>
        <p:spPr>
          <a:xfrm>
            <a:off x="5436865" y="2564753"/>
            <a:ext cx="432592" cy="415280"/>
          </a:xfrm>
          <a:prstGeom prst="ellipse">
            <a:avLst/>
          </a:prstGeom>
          <a:solidFill>
            <a:srgbClr val="F9AB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a-ES" sz="1200" b="1" dirty="0" smtClean="0"/>
              <a:t>260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890684" y="2804355"/>
            <a:ext cx="826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2018</a:t>
            </a:r>
            <a:endParaRPr lang="ca-ES" sz="11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62" name="Connector recte 61"/>
          <p:cNvCxnSpPr/>
          <p:nvPr/>
        </p:nvCxnSpPr>
        <p:spPr>
          <a:xfrm flipH="1">
            <a:off x="2411996" y="3182525"/>
            <a:ext cx="432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or recte 68"/>
          <p:cNvCxnSpPr/>
          <p:nvPr/>
        </p:nvCxnSpPr>
        <p:spPr>
          <a:xfrm flipV="1">
            <a:off x="3494279" y="2985278"/>
            <a:ext cx="0" cy="16527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or recte 72"/>
          <p:cNvCxnSpPr/>
          <p:nvPr/>
        </p:nvCxnSpPr>
        <p:spPr>
          <a:xfrm flipV="1">
            <a:off x="5647223" y="2985278"/>
            <a:ext cx="0" cy="16527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or recte 74"/>
          <p:cNvCxnSpPr/>
          <p:nvPr/>
        </p:nvCxnSpPr>
        <p:spPr>
          <a:xfrm flipV="1">
            <a:off x="6726664" y="2985278"/>
            <a:ext cx="0" cy="16527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Agrupa 1"/>
          <p:cNvGrpSpPr/>
          <p:nvPr/>
        </p:nvGrpSpPr>
        <p:grpSpPr>
          <a:xfrm>
            <a:off x="1576353" y="4264467"/>
            <a:ext cx="1660540" cy="919089"/>
            <a:chOff x="1544454" y="4279097"/>
            <a:chExt cx="1660540" cy="919089"/>
          </a:xfrm>
        </p:grpSpPr>
        <p:pic>
          <p:nvPicPr>
            <p:cNvPr id="100" name="Imatge 9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751" y="4279097"/>
              <a:ext cx="590144" cy="262286"/>
            </a:xfrm>
            <a:prstGeom prst="rect">
              <a:avLst/>
            </a:prstGeom>
          </p:spPr>
        </p:pic>
        <p:sp>
          <p:nvSpPr>
            <p:cNvPr id="102" name="Rectangle 101"/>
            <p:cNvSpPr/>
            <p:nvPr/>
          </p:nvSpPr>
          <p:spPr>
            <a:xfrm>
              <a:off x="1544454" y="4564743"/>
              <a:ext cx="1660540" cy="63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ts val="1400"/>
                </a:lnSpc>
                <a:defRPr/>
              </a:pPr>
              <a:r>
                <a:rPr lang="ca-ES" sz="1400" dirty="0" smtClean="0">
                  <a:solidFill>
                    <a:srgbClr val="A8192D"/>
                  </a:solidFill>
                  <a:latin typeface="HelveticaNeueLT Std" pitchFamily="34" charset="0"/>
                  <a:cs typeface="Arial" panose="020B0604020202020204" pitchFamily="34" charset="0"/>
                </a:rPr>
                <a:t>Amb enquestes </a:t>
              </a:r>
            </a:p>
            <a:p>
              <a:pPr lvl="0" algn="r">
                <a:lnSpc>
                  <a:spcPts val="1400"/>
                </a:lnSpc>
                <a:defRPr/>
              </a:pPr>
              <a:r>
                <a:rPr lang="ca-ES" sz="1400" dirty="0" smtClean="0">
                  <a:solidFill>
                    <a:srgbClr val="A8192D"/>
                  </a:solidFill>
                  <a:latin typeface="HelveticaNeueLT Std" pitchFamily="34" charset="0"/>
                  <a:cs typeface="Arial" panose="020B0604020202020204" pitchFamily="34" charset="0"/>
                </a:rPr>
                <a:t>de satisfacció </a:t>
              </a:r>
              <a:r>
                <a:rPr lang="ca-ES" sz="1400" cap="small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Std" pitchFamily="34" charset="0"/>
                  <a:cs typeface="Arial" panose="020B0604020202020204" pitchFamily="34" charset="0"/>
                </a:rPr>
                <a:t>enviades</a:t>
              </a:r>
              <a:endParaRPr lang="ca-ES" sz="14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Std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Agrupa 7"/>
          <p:cNvGrpSpPr/>
          <p:nvPr/>
        </p:nvGrpSpPr>
        <p:grpSpPr>
          <a:xfrm>
            <a:off x="1454760" y="3426687"/>
            <a:ext cx="947945" cy="757620"/>
            <a:chOff x="1784383" y="3426687"/>
            <a:chExt cx="947945" cy="757620"/>
          </a:xfrm>
        </p:grpSpPr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2092057" y="3426687"/>
              <a:ext cx="621689" cy="621689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3200" b="1" dirty="0" smtClean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099464" y="3581785"/>
              <a:ext cx="63286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982</a:t>
              </a:r>
              <a:endParaRPr lang="ca-E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5" name="Imatge 1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78544">
              <a:off x="1784383" y="3687450"/>
              <a:ext cx="496857" cy="496857"/>
            </a:xfrm>
            <a:prstGeom prst="rect">
              <a:avLst/>
            </a:prstGeom>
          </p:spPr>
        </p:pic>
      </p:grpSp>
      <p:grpSp>
        <p:nvGrpSpPr>
          <p:cNvPr id="109" name="Agrupa 108"/>
          <p:cNvGrpSpPr/>
          <p:nvPr/>
        </p:nvGrpSpPr>
        <p:grpSpPr>
          <a:xfrm>
            <a:off x="6023282" y="4262753"/>
            <a:ext cx="516680" cy="392281"/>
            <a:chOff x="7972379" y="2698458"/>
            <a:chExt cx="977154" cy="741905"/>
          </a:xfrm>
        </p:grpSpPr>
        <p:pic>
          <p:nvPicPr>
            <p:cNvPr id="110" name="Imatge 10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2379" y="2698458"/>
              <a:ext cx="977154" cy="741905"/>
            </a:xfrm>
            <a:prstGeom prst="rect">
              <a:avLst/>
            </a:prstGeom>
          </p:spPr>
        </p:pic>
        <p:grpSp>
          <p:nvGrpSpPr>
            <p:cNvPr id="111" name="Agrupa 110"/>
            <p:cNvGrpSpPr/>
            <p:nvPr/>
          </p:nvGrpSpPr>
          <p:grpSpPr>
            <a:xfrm>
              <a:off x="8255289" y="2897821"/>
              <a:ext cx="129849" cy="293951"/>
              <a:chOff x="9449630" y="3873511"/>
              <a:chExt cx="203688" cy="461099"/>
            </a:xfrm>
          </p:grpSpPr>
          <p:grpSp>
            <p:nvGrpSpPr>
              <p:cNvPr id="116" name="Agrupa 115"/>
              <p:cNvGrpSpPr/>
              <p:nvPr/>
            </p:nvGrpSpPr>
            <p:grpSpPr>
              <a:xfrm>
                <a:off x="9449633" y="3873511"/>
                <a:ext cx="203685" cy="174254"/>
                <a:chOff x="9449633" y="3873511"/>
                <a:chExt cx="203685" cy="174254"/>
              </a:xfrm>
            </p:grpSpPr>
            <p:pic>
              <p:nvPicPr>
                <p:cNvPr id="118" name="Imatge 117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70972" y="3882865"/>
                  <a:ext cx="166475" cy="129237"/>
                </a:xfrm>
                <a:prstGeom prst="rect">
                  <a:avLst/>
                </a:prstGeom>
              </p:spPr>
            </p:pic>
            <p:sp>
              <p:nvSpPr>
                <p:cNvPr id="119" name="Rectangle 118"/>
                <p:cNvSpPr/>
                <p:nvPr/>
              </p:nvSpPr>
              <p:spPr>
                <a:xfrm>
                  <a:off x="9449633" y="3873511"/>
                  <a:ext cx="203685" cy="174254"/>
                </a:xfrm>
                <a:prstGeom prst="rect">
                  <a:avLst/>
                </a:prstGeom>
                <a:noFill/>
                <a:ln w="19050">
                  <a:solidFill>
                    <a:srgbClr val="A8192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</p:grpSp>
          <p:sp>
            <p:nvSpPr>
              <p:cNvPr id="117" name="Rectangle 116"/>
              <p:cNvSpPr/>
              <p:nvPr/>
            </p:nvSpPr>
            <p:spPr>
              <a:xfrm>
                <a:off x="9449630" y="4160356"/>
                <a:ext cx="203685" cy="174254"/>
              </a:xfrm>
              <a:prstGeom prst="rect">
                <a:avLst/>
              </a:prstGeom>
              <a:noFill/>
              <a:ln w="19050">
                <a:solidFill>
                  <a:srgbClr val="A8192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cxnSp>
          <p:nvCxnSpPr>
            <p:cNvPr id="114" name="Connector recte 113"/>
            <p:cNvCxnSpPr/>
            <p:nvPr/>
          </p:nvCxnSpPr>
          <p:spPr>
            <a:xfrm>
              <a:off x="8478197" y="2953364"/>
              <a:ext cx="341905" cy="0"/>
            </a:xfrm>
            <a:prstGeom prst="line">
              <a:avLst/>
            </a:prstGeom>
            <a:ln>
              <a:solidFill>
                <a:srgbClr val="A8192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or recte 114"/>
            <p:cNvCxnSpPr/>
            <p:nvPr/>
          </p:nvCxnSpPr>
          <p:spPr>
            <a:xfrm>
              <a:off x="8479515" y="3121667"/>
              <a:ext cx="341905" cy="0"/>
            </a:xfrm>
            <a:prstGeom prst="line">
              <a:avLst/>
            </a:prstGeom>
            <a:ln>
              <a:solidFill>
                <a:srgbClr val="A8192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Agrupa 10"/>
          <p:cNvGrpSpPr/>
          <p:nvPr/>
        </p:nvGrpSpPr>
        <p:grpSpPr>
          <a:xfrm>
            <a:off x="6733044" y="3433151"/>
            <a:ext cx="709587" cy="621689"/>
            <a:chOff x="6424687" y="3433151"/>
            <a:chExt cx="709587" cy="621689"/>
          </a:xfrm>
        </p:grpSpPr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6431958" y="3433151"/>
              <a:ext cx="621689" cy="621689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3200" b="1" dirty="0" smtClean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424687" y="3596342"/>
              <a:ext cx="63286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946</a:t>
              </a:r>
              <a:endParaRPr lang="ca-E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7" name="Imatge 3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6464" y="3785704"/>
              <a:ext cx="267810" cy="207905"/>
            </a:xfrm>
            <a:prstGeom prst="rect">
              <a:avLst/>
            </a:prstGeom>
          </p:spPr>
        </p:pic>
      </p:grpSp>
      <p:sp>
        <p:nvSpPr>
          <p:cNvPr id="131" name="Rectangle 130"/>
          <p:cNvSpPr/>
          <p:nvPr/>
        </p:nvSpPr>
        <p:spPr>
          <a:xfrm>
            <a:off x="5925253" y="4639730"/>
            <a:ext cx="16605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ca-ES" sz="1400" dirty="0" smtClean="0">
                <a:solidFill>
                  <a:srgbClr val="A8192D"/>
                </a:solidFill>
                <a:latin typeface="HelveticaNeueLT Std" pitchFamily="34" charset="0"/>
                <a:cs typeface="Arial" panose="020B0604020202020204" pitchFamily="34" charset="0"/>
              </a:rPr>
              <a:t>Amb enquestes </a:t>
            </a:r>
          </a:p>
          <a:p>
            <a:pPr lvl="0">
              <a:lnSpc>
                <a:spcPts val="1400"/>
              </a:lnSpc>
              <a:defRPr/>
            </a:pPr>
            <a:r>
              <a:rPr lang="ca-ES" sz="1400" dirty="0" smtClean="0">
                <a:solidFill>
                  <a:srgbClr val="A8192D"/>
                </a:solidFill>
                <a:latin typeface="HelveticaNeueLT Std" pitchFamily="34" charset="0"/>
                <a:cs typeface="Arial" panose="020B0604020202020204" pitchFamily="34" charset="0"/>
              </a:rPr>
              <a:t>de satisfacció </a:t>
            </a:r>
            <a:r>
              <a:rPr lang="ca-ES" sz="1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Std" pitchFamily="34" charset="0"/>
                <a:cs typeface="Arial" panose="020B0604020202020204" pitchFamily="34" charset="0"/>
              </a:rPr>
              <a:t>contestades</a:t>
            </a:r>
            <a:endParaRPr lang="ca-ES" sz="1400" cap="small" dirty="0">
              <a:solidFill>
                <a:schemeClr val="tx1">
                  <a:lumMod val="75000"/>
                  <a:lumOff val="25000"/>
                </a:schemeClr>
              </a:solidFill>
              <a:latin typeface="HelveticaNeueLT Std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Connector recte 77"/>
          <p:cNvCxnSpPr/>
          <p:nvPr/>
        </p:nvCxnSpPr>
        <p:spPr>
          <a:xfrm flipH="1">
            <a:off x="5083348" y="3750230"/>
            <a:ext cx="1584000" cy="0"/>
          </a:xfrm>
          <a:prstGeom prst="line">
            <a:avLst/>
          </a:prstGeom>
          <a:ln w="15875" cmpd="sng">
            <a:solidFill>
              <a:srgbClr val="A8192D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t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44" y="3533082"/>
            <a:ext cx="164592" cy="164592"/>
          </a:xfrm>
          <a:prstGeom prst="rect">
            <a:avLst/>
          </a:prstGeom>
        </p:spPr>
      </p:pic>
      <p:grpSp>
        <p:nvGrpSpPr>
          <p:cNvPr id="9" name="Agrupa 8"/>
          <p:cNvGrpSpPr/>
          <p:nvPr/>
        </p:nvGrpSpPr>
        <p:grpSpPr>
          <a:xfrm>
            <a:off x="2810631" y="3445737"/>
            <a:ext cx="640271" cy="621689"/>
            <a:chOff x="3044557" y="3445737"/>
            <a:chExt cx="640271" cy="621689"/>
          </a:xfrm>
        </p:grpSpPr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3044557" y="3445737"/>
              <a:ext cx="621689" cy="62168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3200" b="1" dirty="0" smtClean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051964" y="3600835"/>
              <a:ext cx="63286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83,1%</a:t>
              </a:r>
              <a:endParaRPr lang="ca-E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4" name="Imatg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12" y="3533082"/>
            <a:ext cx="164592" cy="164592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789" y="3533082"/>
            <a:ext cx="164592" cy="164592"/>
          </a:xfrm>
          <a:prstGeom prst="rect">
            <a:avLst/>
          </a:prstGeom>
        </p:spPr>
      </p:pic>
      <p:grpSp>
        <p:nvGrpSpPr>
          <p:cNvPr id="10" name="Agrupa 9"/>
          <p:cNvGrpSpPr/>
          <p:nvPr/>
        </p:nvGrpSpPr>
        <p:grpSpPr>
          <a:xfrm>
            <a:off x="5686539" y="3426687"/>
            <a:ext cx="640271" cy="621689"/>
            <a:chOff x="5293118" y="3426687"/>
            <a:chExt cx="640271" cy="621689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5293118" y="3426687"/>
              <a:ext cx="621689" cy="62168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3200" b="1" dirty="0" smtClean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300525" y="3581785"/>
              <a:ext cx="63286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80,0%</a:t>
              </a:r>
              <a:endParaRPr lang="ca-E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0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fld id="{13209BAC-195A-4A1E-B32B-F3F17522AD28}" type="slidenum">
              <a:rPr lang="es-ES" smtClean="0"/>
              <a:t>3</a:t>
            </a:fld>
            <a:endParaRPr lang="es-ES" dirty="0"/>
          </a:p>
        </p:txBody>
      </p:sp>
      <p:cxnSp>
        <p:nvCxnSpPr>
          <p:cNvPr id="71" name="Connector recte 70"/>
          <p:cNvCxnSpPr/>
          <p:nvPr/>
        </p:nvCxnSpPr>
        <p:spPr>
          <a:xfrm flipV="1">
            <a:off x="4567782" y="2985278"/>
            <a:ext cx="0" cy="16527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8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/>
          <p:nvPr/>
        </p:nvSpPr>
        <p:spPr>
          <a:xfrm>
            <a:off x="371304" y="40629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schemeClr val="accent2">
                    <a:lumMod val="75000"/>
                  </a:schemeClr>
                </a:solidFill>
              </a:rPr>
              <a:t>€</a:t>
            </a:r>
          </a:p>
        </p:txBody>
      </p:sp>
      <p:grpSp>
        <p:nvGrpSpPr>
          <p:cNvPr id="2" name="Agrupa 1"/>
          <p:cNvGrpSpPr/>
          <p:nvPr/>
        </p:nvGrpSpPr>
        <p:grpSpPr>
          <a:xfrm>
            <a:off x="4824713" y="3511897"/>
            <a:ext cx="3944740" cy="1886825"/>
            <a:chOff x="1900738" y="3933736"/>
            <a:chExt cx="3944740" cy="1886825"/>
          </a:xfrm>
        </p:grpSpPr>
        <p:grpSp>
          <p:nvGrpSpPr>
            <p:cNvPr id="19" name="Agrupa 18"/>
            <p:cNvGrpSpPr/>
            <p:nvPr/>
          </p:nvGrpSpPr>
          <p:grpSpPr>
            <a:xfrm>
              <a:off x="1900738" y="3933736"/>
              <a:ext cx="3944740" cy="1886825"/>
              <a:chOff x="64057" y="4124560"/>
              <a:chExt cx="3944740" cy="1886825"/>
            </a:xfrm>
          </p:grpSpPr>
          <p:cxnSp>
            <p:nvCxnSpPr>
              <p:cNvPr id="105" name="Connector recte 104"/>
              <p:cNvCxnSpPr/>
              <p:nvPr/>
            </p:nvCxnSpPr>
            <p:spPr>
              <a:xfrm flipV="1">
                <a:off x="1937271" y="4317346"/>
                <a:ext cx="0" cy="4578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or recte 106"/>
              <p:cNvCxnSpPr/>
              <p:nvPr/>
            </p:nvCxnSpPr>
            <p:spPr>
              <a:xfrm flipH="1">
                <a:off x="1100628" y="5028773"/>
                <a:ext cx="430669" cy="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2852071" y="5682260"/>
                <a:ext cx="988311" cy="328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900"/>
                  </a:lnSpc>
                  <a:defRPr/>
                </a:pPr>
                <a:r>
                  <a:rPr lang="ca-ES" sz="1000" cap="smal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atenció                 a les persones</a:t>
                </a:r>
                <a:endParaRPr lang="ca-ES" sz="1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" name="QuadreDeText 89"/>
              <p:cNvSpPr txBox="1"/>
              <p:nvPr/>
            </p:nvSpPr>
            <p:spPr>
              <a:xfrm>
                <a:off x="2863136" y="5462601"/>
                <a:ext cx="7858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27,3%</a:t>
                </a:r>
                <a:endParaRPr lang="ca-E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07498" y="4331401"/>
                <a:ext cx="827873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ts val="900"/>
                  </a:lnSpc>
                  <a:defRPr/>
                </a:pPr>
                <a:r>
                  <a:rPr lang="ca-ES" sz="1000" cap="smal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c</a:t>
                </a:r>
                <a:r>
                  <a:rPr lang="ca-ES" sz="1000" cap="smal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ultura, educació           i esports</a:t>
                </a:r>
                <a:endParaRPr lang="ca-ES" sz="1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" name="QuadreDeText 92"/>
              <p:cNvSpPr txBox="1"/>
              <p:nvPr/>
            </p:nvSpPr>
            <p:spPr>
              <a:xfrm>
                <a:off x="536032" y="4128011"/>
                <a:ext cx="7858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10,7%</a:t>
                </a:r>
                <a:endParaRPr lang="ca-E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4057" y="5683218"/>
                <a:ext cx="1137382" cy="328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ts val="900"/>
                  </a:lnSpc>
                  <a:defRPr/>
                </a:pPr>
                <a:r>
                  <a:rPr lang="ca-ES" sz="1000" cap="smal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d</a:t>
                </a:r>
                <a:r>
                  <a:rPr lang="ca-ES" sz="1000" cap="smal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esenvolupament econòmic local</a:t>
                </a:r>
                <a:endParaRPr lang="ca-ES" sz="1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" name="QuadreDeText 94"/>
              <p:cNvSpPr txBox="1"/>
              <p:nvPr/>
            </p:nvSpPr>
            <p:spPr>
              <a:xfrm>
                <a:off x="563410" y="5491817"/>
                <a:ext cx="632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18,1%</a:t>
                </a:r>
                <a:endParaRPr lang="ca-E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2877157" y="4300507"/>
                <a:ext cx="726209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900"/>
                  </a:lnSpc>
                  <a:defRPr/>
                </a:pPr>
                <a:r>
                  <a:rPr lang="ca-ES" sz="1000" cap="smal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h</a:t>
                </a:r>
                <a:r>
                  <a:rPr lang="ca-ES" sz="1000" cap="smal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isenda            i recursos interns</a:t>
                </a:r>
                <a:endParaRPr lang="ca-ES" sz="1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" name="QuadreDeText 96"/>
              <p:cNvSpPr txBox="1"/>
              <p:nvPr/>
            </p:nvSpPr>
            <p:spPr>
              <a:xfrm>
                <a:off x="2858157" y="4124560"/>
                <a:ext cx="7858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1%</a:t>
                </a:r>
                <a:endParaRPr lang="ca-E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97450" y="5082422"/>
                <a:ext cx="1137382" cy="212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900"/>
                  </a:lnSpc>
                  <a:defRPr/>
                </a:pPr>
                <a:r>
                  <a:rPr lang="ca-ES" sz="1000" cap="smal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presidència</a:t>
                </a:r>
                <a:endParaRPr lang="ca-ES" sz="1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" name="QuadreDeText 98"/>
              <p:cNvSpPr txBox="1"/>
              <p:nvPr/>
            </p:nvSpPr>
            <p:spPr>
              <a:xfrm>
                <a:off x="535493" y="4878686"/>
                <a:ext cx="7858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14,6%</a:t>
                </a:r>
                <a:endParaRPr lang="ca-E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871415" y="5076022"/>
                <a:ext cx="1137382" cy="328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900"/>
                  </a:lnSpc>
                  <a:defRPr/>
                </a:pPr>
                <a:r>
                  <a:rPr lang="ca-ES" sz="1000" cap="smal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t</a:t>
                </a:r>
                <a:r>
                  <a:rPr lang="ca-ES" sz="1000" cap="smal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erritori i sostenibilitat</a:t>
                </a:r>
                <a:endParaRPr lang="ca-ES" sz="1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" name="QuadreDeText 100"/>
              <p:cNvSpPr txBox="1"/>
              <p:nvPr/>
            </p:nvSpPr>
            <p:spPr>
              <a:xfrm>
                <a:off x="2870594" y="4875714"/>
                <a:ext cx="6886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28,3%</a:t>
                </a:r>
                <a:endParaRPr lang="ca-E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102" name="Connector recte 101"/>
              <p:cNvCxnSpPr/>
              <p:nvPr/>
            </p:nvCxnSpPr>
            <p:spPr>
              <a:xfrm flipH="1">
                <a:off x="1936080" y="4281298"/>
                <a:ext cx="828000" cy="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or recte 102"/>
              <p:cNvCxnSpPr/>
              <p:nvPr/>
            </p:nvCxnSpPr>
            <p:spPr>
              <a:xfrm flipH="1">
                <a:off x="1123865" y="4279079"/>
                <a:ext cx="619944" cy="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or recte 103"/>
              <p:cNvCxnSpPr/>
              <p:nvPr/>
            </p:nvCxnSpPr>
            <p:spPr>
              <a:xfrm flipV="1">
                <a:off x="1739913" y="4303243"/>
                <a:ext cx="0" cy="4578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or recte 107"/>
              <p:cNvCxnSpPr/>
              <p:nvPr/>
            </p:nvCxnSpPr>
            <p:spPr>
              <a:xfrm flipH="1">
                <a:off x="2342315" y="5626429"/>
                <a:ext cx="504000" cy="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or recte 108"/>
              <p:cNvCxnSpPr/>
              <p:nvPr/>
            </p:nvCxnSpPr>
            <p:spPr>
              <a:xfrm flipH="1">
                <a:off x="2415205" y="5031435"/>
                <a:ext cx="468000" cy="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or recte 110"/>
              <p:cNvCxnSpPr/>
              <p:nvPr/>
            </p:nvCxnSpPr>
            <p:spPr>
              <a:xfrm flipH="1">
                <a:off x="1141714" y="5634380"/>
                <a:ext cx="430669" cy="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Rectangle 88"/>
            <p:cNvSpPr/>
            <p:nvPr/>
          </p:nvSpPr>
          <p:spPr>
            <a:xfrm>
              <a:off x="3355611" y="4783312"/>
              <a:ext cx="887673" cy="679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endParaRPr lang="ca-ES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lvl="0" algn="ctr">
                <a:lnSpc>
                  <a:spcPts val="1200"/>
                </a:lnSpc>
                <a:defRPr/>
              </a:pPr>
              <a:r>
                <a:rPr lang="ca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RECURSOS</a:t>
              </a:r>
            </a:p>
            <a:p>
              <a:pPr lvl="0" algn="ctr">
                <a:lnSpc>
                  <a:spcPts val="1200"/>
                </a:lnSpc>
                <a:defRPr/>
              </a:pPr>
              <a:r>
                <a:rPr lang="ca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PER ÀREES</a:t>
              </a:r>
              <a:endParaRPr lang="ca-E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" name="QuadreDeText 4"/>
          <p:cNvSpPr txBox="1"/>
          <p:nvPr/>
        </p:nvSpPr>
        <p:spPr>
          <a:xfrm>
            <a:off x="5463870" y="5732896"/>
            <a:ext cx="25191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 smtClean="0"/>
              <a:t>Nota: Orgànics vigents fins al juliol de 2019.</a:t>
            </a:r>
            <a:endParaRPr lang="ca-ES" sz="900" dirty="0"/>
          </a:p>
        </p:txBody>
      </p:sp>
      <p:grpSp>
        <p:nvGrpSpPr>
          <p:cNvPr id="14" name="Agrupa 13"/>
          <p:cNvGrpSpPr/>
          <p:nvPr/>
        </p:nvGrpSpPr>
        <p:grpSpPr>
          <a:xfrm>
            <a:off x="2759713" y="1536119"/>
            <a:ext cx="6308087" cy="1752229"/>
            <a:chOff x="2767028" y="1444229"/>
            <a:chExt cx="6308087" cy="1752229"/>
          </a:xfrm>
        </p:grpSpPr>
        <p:pic>
          <p:nvPicPr>
            <p:cNvPr id="43" name="Imatge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79865" y="1444229"/>
              <a:ext cx="1803175" cy="1707937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6677701" y="1586278"/>
              <a:ext cx="239741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endParaRPr lang="ca-E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9" name="Agrupa 8"/>
            <p:cNvGrpSpPr/>
            <p:nvPr/>
          </p:nvGrpSpPr>
          <p:grpSpPr>
            <a:xfrm>
              <a:off x="2767028" y="1651608"/>
              <a:ext cx="796380" cy="519479"/>
              <a:chOff x="4826228" y="3688302"/>
              <a:chExt cx="796380" cy="519479"/>
            </a:xfrm>
          </p:grpSpPr>
          <p:sp>
            <p:nvSpPr>
              <p:cNvPr id="73" name="Rectangle arrodonit 72"/>
              <p:cNvSpPr/>
              <p:nvPr/>
            </p:nvSpPr>
            <p:spPr>
              <a:xfrm>
                <a:off x="4826228" y="3688302"/>
                <a:ext cx="626166" cy="333955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pic>
            <p:nvPicPr>
              <p:cNvPr id="54" name="Imatge 5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1143" y="3715666"/>
                <a:ext cx="291465" cy="291465"/>
              </a:xfrm>
              <a:prstGeom prst="rect">
                <a:avLst/>
              </a:prstGeom>
            </p:spPr>
          </p:pic>
          <p:sp>
            <p:nvSpPr>
              <p:cNvPr id="64" name="Rectangle 63"/>
              <p:cNvSpPr/>
              <p:nvPr/>
            </p:nvSpPr>
            <p:spPr>
              <a:xfrm>
                <a:off x="4829857" y="3976948"/>
                <a:ext cx="647019" cy="230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400" cap="smal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tècnic</a:t>
                </a:r>
                <a:endParaRPr lang="ca-ES" sz="14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" name="QuadreDeText 74"/>
              <p:cNvSpPr txBox="1"/>
              <p:nvPr/>
            </p:nvSpPr>
            <p:spPr>
              <a:xfrm>
                <a:off x="4830461" y="3706610"/>
                <a:ext cx="5893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49,7%</a:t>
                </a:r>
                <a:endParaRPr lang="ca-E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4083257" y="2066197"/>
              <a:ext cx="1009650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400"/>
                </a:lnSpc>
                <a:defRPr/>
              </a:pPr>
              <a:r>
                <a:rPr lang="ca-ES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1.182</a:t>
              </a:r>
            </a:p>
            <a:p>
              <a:pPr lvl="0" algn="ctr">
                <a:lnSpc>
                  <a:spcPts val="1400"/>
                </a:lnSpc>
                <a:defRPr/>
              </a:pPr>
              <a:r>
                <a:rPr lang="ca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RECURSOS</a:t>
              </a:r>
              <a:endParaRPr lang="ca-E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2" name="Agrupa 11"/>
            <p:cNvGrpSpPr/>
            <p:nvPr/>
          </p:nvGrpSpPr>
          <p:grpSpPr>
            <a:xfrm>
              <a:off x="5667651" y="2605993"/>
              <a:ext cx="923619" cy="590465"/>
              <a:chOff x="5448201" y="2840073"/>
              <a:chExt cx="923619" cy="590465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562132" y="3122761"/>
                <a:ext cx="80968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400" cap="small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material</a:t>
                </a:r>
                <a:endParaRPr lang="ca-ES" sz="1400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" name="Rectangle arrodonit 73"/>
              <p:cNvSpPr>
                <a:spLocks noChangeAspect="1"/>
              </p:cNvSpPr>
              <p:nvPr/>
            </p:nvSpPr>
            <p:spPr>
              <a:xfrm>
                <a:off x="5625228" y="2840073"/>
                <a:ext cx="626165" cy="3339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pic>
            <p:nvPicPr>
              <p:cNvPr id="55" name="Imatge 5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8201" y="2873888"/>
                <a:ext cx="285750" cy="285750"/>
              </a:xfrm>
              <a:prstGeom prst="rect">
                <a:avLst/>
              </a:prstGeom>
            </p:spPr>
          </p:pic>
          <p:sp>
            <p:nvSpPr>
              <p:cNvPr id="77" name="QuadreDeText 76"/>
              <p:cNvSpPr txBox="1"/>
              <p:nvPr/>
            </p:nvSpPr>
            <p:spPr>
              <a:xfrm>
                <a:off x="5710147" y="2878043"/>
                <a:ext cx="6016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20,6%</a:t>
                </a:r>
                <a:endParaRPr lang="ca-E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1" name="Agrupa 10"/>
            <p:cNvGrpSpPr/>
            <p:nvPr/>
          </p:nvGrpSpPr>
          <p:grpSpPr>
            <a:xfrm>
              <a:off x="5667112" y="1644293"/>
              <a:ext cx="1040287" cy="592777"/>
              <a:chOff x="5667112" y="1644293"/>
              <a:chExt cx="1040287" cy="592777"/>
            </a:xfrm>
          </p:grpSpPr>
          <p:sp>
            <p:nvSpPr>
              <p:cNvPr id="23" name="Rectangle arrodonit 22"/>
              <p:cNvSpPr/>
              <p:nvPr/>
            </p:nvSpPr>
            <p:spPr>
              <a:xfrm>
                <a:off x="5846561" y="1644293"/>
                <a:ext cx="626165" cy="33395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24" name="QuadreDeText 23"/>
              <p:cNvSpPr txBox="1"/>
              <p:nvPr/>
            </p:nvSpPr>
            <p:spPr>
              <a:xfrm>
                <a:off x="5889662" y="1666239"/>
                <a:ext cx="5893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29,6%</a:t>
                </a:r>
                <a:endParaRPr lang="ca-E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680756" y="1929293"/>
                <a:ext cx="102664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400" cap="small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econòmic</a:t>
                </a:r>
                <a:endParaRPr lang="ca-ES" sz="1400" b="1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126" name="Imatge 12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7112" y="1664757"/>
                <a:ext cx="285748" cy="285750"/>
              </a:xfrm>
              <a:prstGeom prst="rect">
                <a:avLst/>
              </a:prstGeom>
            </p:spPr>
          </p:pic>
        </p:grpSp>
      </p:grpSp>
      <p:sp>
        <p:nvSpPr>
          <p:cNvPr id="60" name="Rectangle 59"/>
          <p:cNvSpPr/>
          <p:nvPr/>
        </p:nvSpPr>
        <p:spPr>
          <a:xfrm>
            <a:off x="1503202" y="3601619"/>
            <a:ext cx="20029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1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anose="020B0604020202020204" pitchFamily="34" charset="0"/>
              </a:rPr>
              <a:t>f</a:t>
            </a:r>
            <a:r>
              <a:rPr lang="ca-ES" sz="12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anose="020B0604020202020204" pitchFamily="34" charset="0"/>
              </a:rPr>
              <a:t>orma de prestació</a:t>
            </a:r>
            <a:endParaRPr lang="ca-ES" sz="1400" b="1" cap="small" dirty="0">
              <a:solidFill>
                <a:srgbClr val="A8192D"/>
              </a:solidFill>
              <a:latin typeface="HelveticaNeueLT Std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Agrupa 9"/>
          <p:cNvGrpSpPr/>
          <p:nvPr/>
        </p:nvGrpSpPr>
        <p:grpSpPr>
          <a:xfrm>
            <a:off x="1486959" y="4082839"/>
            <a:ext cx="819265" cy="808275"/>
            <a:chOff x="329221" y="4082839"/>
            <a:chExt cx="819265" cy="808275"/>
          </a:xfrm>
        </p:grpSpPr>
        <p:sp>
          <p:nvSpPr>
            <p:cNvPr id="79" name="Rectangle 78"/>
            <p:cNvSpPr/>
            <p:nvPr/>
          </p:nvSpPr>
          <p:spPr>
            <a:xfrm>
              <a:off x="426289" y="4614113"/>
              <a:ext cx="692937" cy="2770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2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NeueLT Std" pitchFamily="34" charset="0"/>
                  <a:cs typeface="Arial" panose="020B0604020202020204" pitchFamily="34" charset="0"/>
                </a:rPr>
                <a:t>pròpia</a:t>
              </a:r>
              <a:endParaRPr lang="ca-ES" sz="1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480240" y="4082839"/>
              <a:ext cx="567780" cy="545058"/>
            </a:xfrm>
            <a:prstGeom prst="ellipse">
              <a:avLst/>
            </a:prstGeom>
            <a:solidFill>
              <a:srgbClr val="F9AB6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1200" b="1" dirty="0" smtClean="0"/>
            </a:p>
          </p:txBody>
        </p:sp>
        <p:sp>
          <p:nvSpPr>
            <p:cNvPr id="112" name="QuadreDeText 111"/>
            <p:cNvSpPr txBox="1"/>
            <p:nvPr/>
          </p:nvSpPr>
          <p:spPr>
            <a:xfrm>
              <a:off x="474162" y="4200611"/>
              <a:ext cx="674324" cy="307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b="1" dirty="0" smtClean="0">
                  <a:solidFill>
                    <a:schemeClr val="bg1"/>
                  </a:solidFill>
                </a:rPr>
                <a:t>14,0%</a:t>
              </a:r>
              <a:endParaRPr lang="ca-E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66" name="Imatge 6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21" y="4117200"/>
              <a:ext cx="268098" cy="268100"/>
            </a:xfrm>
            <a:prstGeom prst="rect">
              <a:avLst/>
            </a:prstGeom>
          </p:spPr>
        </p:pic>
      </p:grpSp>
      <p:grpSp>
        <p:nvGrpSpPr>
          <p:cNvPr id="7" name="Agrupa 6"/>
          <p:cNvGrpSpPr/>
          <p:nvPr/>
        </p:nvGrpSpPr>
        <p:grpSpPr>
          <a:xfrm>
            <a:off x="3628080" y="4046282"/>
            <a:ext cx="962017" cy="844832"/>
            <a:chOff x="3503382" y="4046282"/>
            <a:chExt cx="962017" cy="844832"/>
          </a:xfrm>
        </p:grpSpPr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3725742" y="4071960"/>
              <a:ext cx="567780" cy="545058"/>
            </a:xfrm>
            <a:prstGeom prst="ellipse">
              <a:avLst/>
            </a:prstGeom>
            <a:solidFill>
              <a:srgbClr val="F9AB6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1200" b="1" dirty="0" smtClean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556093" y="4614115"/>
              <a:ext cx="90930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2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NeueLT Std" pitchFamily="34" charset="0"/>
                  <a:cs typeface="Arial" panose="020B0604020202020204" pitchFamily="34" charset="0"/>
                </a:rPr>
                <a:t>externa</a:t>
              </a:r>
              <a:endParaRPr lang="ca-ES" sz="1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8" name="Imatge 117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382" y="4046282"/>
              <a:ext cx="324212" cy="324213"/>
            </a:xfrm>
            <a:prstGeom prst="rect">
              <a:avLst/>
            </a:prstGeom>
          </p:spPr>
        </p:pic>
        <p:sp>
          <p:nvSpPr>
            <p:cNvPr id="121" name="QuadreDeText 120"/>
            <p:cNvSpPr txBox="1"/>
            <p:nvPr/>
          </p:nvSpPr>
          <p:spPr>
            <a:xfrm>
              <a:off x="3694394" y="4180292"/>
              <a:ext cx="654272" cy="307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b="1" dirty="0" smtClean="0">
                  <a:solidFill>
                    <a:schemeClr val="bg1"/>
                  </a:solidFill>
                </a:rPr>
                <a:t>10,4%</a:t>
              </a:r>
              <a:endParaRPr lang="ca-E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Agrupa 5"/>
          <p:cNvGrpSpPr/>
          <p:nvPr/>
        </p:nvGrpSpPr>
        <p:grpSpPr>
          <a:xfrm>
            <a:off x="2509057" y="4047777"/>
            <a:ext cx="916190" cy="843337"/>
            <a:chOff x="1870901" y="4047777"/>
            <a:chExt cx="916190" cy="843337"/>
          </a:xfrm>
        </p:grpSpPr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2095797" y="4071960"/>
              <a:ext cx="567780" cy="545058"/>
            </a:xfrm>
            <a:prstGeom prst="ellipse">
              <a:avLst/>
            </a:prstGeom>
            <a:solidFill>
              <a:srgbClr val="F9AB6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1200" b="1" dirty="0" smtClean="0"/>
            </a:p>
          </p:txBody>
        </p:sp>
        <p:grpSp>
          <p:nvGrpSpPr>
            <p:cNvPr id="8" name="Agrupa 7"/>
            <p:cNvGrpSpPr/>
            <p:nvPr/>
          </p:nvGrpSpPr>
          <p:grpSpPr>
            <a:xfrm>
              <a:off x="1870901" y="4047777"/>
              <a:ext cx="324217" cy="324213"/>
              <a:chOff x="3904102" y="2268279"/>
              <a:chExt cx="432283" cy="432282"/>
            </a:xfrm>
          </p:grpSpPr>
          <p:pic>
            <p:nvPicPr>
              <p:cNvPr id="115" name="Imatge 114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4102" y="2268279"/>
                <a:ext cx="432283" cy="432282"/>
              </a:xfrm>
              <a:prstGeom prst="rect">
                <a:avLst/>
              </a:prstGeom>
            </p:spPr>
          </p:pic>
          <p:pic>
            <p:nvPicPr>
              <p:cNvPr id="117" name="Imatge 116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2836" y="2321811"/>
                <a:ext cx="357457" cy="357462"/>
              </a:xfrm>
              <a:prstGeom prst="rect">
                <a:avLst/>
              </a:prstGeom>
            </p:spPr>
          </p:pic>
        </p:grpSp>
        <p:sp>
          <p:nvSpPr>
            <p:cNvPr id="119" name="QuadreDeText 118"/>
            <p:cNvSpPr txBox="1"/>
            <p:nvPr/>
          </p:nvSpPr>
          <p:spPr>
            <a:xfrm>
              <a:off x="2100515" y="4189667"/>
              <a:ext cx="686576" cy="307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b="1" dirty="0" smtClean="0">
                  <a:solidFill>
                    <a:schemeClr val="bg1"/>
                  </a:solidFill>
                </a:rPr>
                <a:t>29,1%</a:t>
              </a:r>
              <a:endParaRPr lang="ca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086526" y="4614113"/>
              <a:ext cx="620351" cy="2770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2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NeueLT Std" pitchFamily="34" charset="0"/>
                  <a:cs typeface="Arial" panose="020B0604020202020204" pitchFamily="34" charset="0"/>
                </a:rPr>
                <a:t>mixta</a:t>
              </a:r>
              <a:endParaRPr lang="ca-ES" sz="1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8" name="Connector recte 127"/>
          <p:cNvCxnSpPr/>
          <p:nvPr/>
        </p:nvCxnSpPr>
        <p:spPr>
          <a:xfrm flipH="1" flipV="1">
            <a:off x="1932434" y="3977096"/>
            <a:ext cx="2196000" cy="36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onnector recte 129"/>
          <p:cNvCxnSpPr/>
          <p:nvPr/>
        </p:nvCxnSpPr>
        <p:spPr>
          <a:xfrm flipH="1" flipV="1">
            <a:off x="893406" y="3977460"/>
            <a:ext cx="134" cy="10800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onnector recte 130"/>
          <p:cNvCxnSpPr/>
          <p:nvPr/>
        </p:nvCxnSpPr>
        <p:spPr>
          <a:xfrm flipH="1" flipV="1">
            <a:off x="4129783" y="3969822"/>
            <a:ext cx="134" cy="10800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or recte 68"/>
          <p:cNvCxnSpPr/>
          <p:nvPr/>
        </p:nvCxnSpPr>
        <p:spPr>
          <a:xfrm flipH="1">
            <a:off x="1753234" y="3872374"/>
            <a:ext cx="1422947" cy="0"/>
          </a:xfrm>
          <a:prstGeom prst="line">
            <a:avLst/>
          </a:prstGeom>
          <a:ln w="31750">
            <a:solidFill>
              <a:srgbClr val="A8192D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" name="Imatge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19" y="3958728"/>
            <a:ext cx="1765080" cy="1714286"/>
          </a:xfrm>
          <a:prstGeom prst="rect">
            <a:avLst/>
          </a:prstGeom>
        </p:spPr>
      </p:pic>
      <p:sp>
        <p:nvSpPr>
          <p:cNvPr id="71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3086851" y="6356351"/>
            <a:ext cx="2895600" cy="365125"/>
          </a:xfrm>
        </p:spPr>
        <p:txBody>
          <a:bodyPr/>
          <a:lstStyle/>
          <a:p>
            <a:fld id="{13209BAC-195A-4A1E-B32B-F3F17522AD28}" type="slidenum">
              <a:rPr lang="es-ES" smtClean="0"/>
              <a:t>4</a:t>
            </a:fld>
            <a:endParaRPr lang="es-ES" dirty="0"/>
          </a:p>
        </p:txBody>
      </p:sp>
      <p:sp>
        <p:nvSpPr>
          <p:cNvPr id="81" name="Rectangle 80"/>
          <p:cNvSpPr/>
          <p:nvPr/>
        </p:nvSpPr>
        <p:spPr>
          <a:xfrm>
            <a:off x="2285066" y="619129"/>
            <a:ext cx="4567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3200" dirty="0">
                <a:solidFill>
                  <a:srgbClr val="A8192D"/>
                </a:solidFill>
                <a:latin typeface="+mj-lt"/>
                <a:cs typeface="Arial" panose="020B0604020202020204" pitchFamily="34" charset="0"/>
              </a:rPr>
              <a:t>Recursos </a:t>
            </a:r>
            <a:r>
              <a:rPr lang="ca-ES" sz="3200" b="1" dirty="0">
                <a:solidFill>
                  <a:srgbClr val="A8192D"/>
                </a:solidFill>
                <a:latin typeface="+mj-lt"/>
                <a:cs typeface="Arial" panose="020B0604020202020204" pitchFamily="34" charset="0"/>
              </a:rPr>
              <a:t>oferts</a:t>
            </a:r>
          </a:p>
        </p:txBody>
      </p:sp>
      <p:grpSp>
        <p:nvGrpSpPr>
          <p:cNvPr id="83" name="Agrupa 82"/>
          <p:cNvGrpSpPr/>
          <p:nvPr/>
        </p:nvGrpSpPr>
        <p:grpSpPr>
          <a:xfrm>
            <a:off x="308759" y="4071960"/>
            <a:ext cx="1027216" cy="942263"/>
            <a:chOff x="1811724" y="4071960"/>
            <a:chExt cx="1027216" cy="942263"/>
          </a:xfrm>
        </p:grpSpPr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2095797" y="4071960"/>
              <a:ext cx="567780" cy="545058"/>
            </a:xfrm>
            <a:prstGeom prst="ellipse">
              <a:avLst/>
            </a:prstGeom>
            <a:solidFill>
              <a:srgbClr val="F9AB6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1200" b="1" dirty="0" smtClean="0"/>
            </a:p>
          </p:txBody>
        </p:sp>
        <p:sp>
          <p:nvSpPr>
            <p:cNvPr id="86" name="QuadreDeText 85"/>
            <p:cNvSpPr txBox="1"/>
            <p:nvPr/>
          </p:nvSpPr>
          <p:spPr>
            <a:xfrm>
              <a:off x="2038841" y="4199809"/>
              <a:ext cx="679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a-ES" sz="1400" b="1" dirty="0" smtClean="0">
                  <a:solidFill>
                    <a:schemeClr val="bg1"/>
                  </a:solidFill>
                </a:rPr>
                <a:t>46,5%</a:t>
              </a:r>
              <a:endParaRPr lang="ca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11724" y="4614113"/>
              <a:ext cx="10272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0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NeueLT Std" pitchFamily="34" charset="0"/>
                  <a:cs typeface="Arial" panose="020B0604020202020204" pitchFamily="34" charset="0"/>
                </a:rPr>
                <a:t>RECURSOS ECONÒMICS</a:t>
              </a:r>
              <a:endParaRPr lang="ca-ES" sz="10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6" name="Connector recte 105"/>
          <p:cNvCxnSpPr/>
          <p:nvPr/>
        </p:nvCxnSpPr>
        <p:spPr>
          <a:xfrm flipH="1" flipV="1">
            <a:off x="1921868" y="3981900"/>
            <a:ext cx="134" cy="10800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 recte 112"/>
          <p:cNvCxnSpPr/>
          <p:nvPr/>
        </p:nvCxnSpPr>
        <p:spPr>
          <a:xfrm flipH="1" flipV="1">
            <a:off x="2504556" y="3902451"/>
            <a:ext cx="134" cy="7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or recte 115"/>
          <p:cNvCxnSpPr/>
          <p:nvPr/>
        </p:nvCxnSpPr>
        <p:spPr>
          <a:xfrm flipH="1" flipV="1">
            <a:off x="3017709" y="3969897"/>
            <a:ext cx="134" cy="10800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onnector recte 134"/>
          <p:cNvCxnSpPr/>
          <p:nvPr/>
        </p:nvCxnSpPr>
        <p:spPr>
          <a:xfrm flipH="1" flipV="1">
            <a:off x="882787" y="3975962"/>
            <a:ext cx="1046885" cy="149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QuadreDeText 135"/>
          <p:cNvSpPr txBox="1"/>
          <p:nvPr/>
        </p:nvSpPr>
        <p:spPr>
          <a:xfrm>
            <a:off x="497217" y="5233680"/>
            <a:ext cx="40149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 smtClean="0"/>
              <a:t>Nota: </a:t>
            </a:r>
            <a:r>
              <a:rPr lang="ca-ES" sz="900" dirty="0"/>
              <a:t>E</a:t>
            </a:r>
            <a:r>
              <a:rPr lang="ca-ES" sz="900" dirty="0" smtClean="0"/>
              <a:t>ls recursos econòmics no tenen definida una forma específica de prestació.</a:t>
            </a:r>
            <a:endParaRPr lang="ca-ES" sz="900" dirty="0"/>
          </a:p>
        </p:txBody>
      </p:sp>
      <p:sp>
        <p:nvSpPr>
          <p:cNvPr id="38" name="Oval 37"/>
          <p:cNvSpPr/>
          <p:nvPr/>
        </p:nvSpPr>
        <p:spPr>
          <a:xfrm>
            <a:off x="390354" y="4107250"/>
            <a:ext cx="288000" cy="288000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31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317" y="2259051"/>
            <a:ext cx="879365" cy="863492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-95695" y="3724805"/>
            <a:ext cx="9229062" cy="3246736"/>
          </a:xfrm>
          <a:prstGeom prst="rect">
            <a:avLst/>
          </a:prstGeom>
          <a:blipFill dpi="0" rotWithShape="1">
            <a:blip r:embed="rId4">
              <a:alphaModFix amt="25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1" name="Rectangle 120"/>
          <p:cNvSpPr/>
          <p:nvPr/>
        </p:nvSpPr>
        <p:spPr>
          <a:xfrm>
            <a:off x="4717798" y="6192621"/>
            <a:ext cx="4271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a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*</a:t>
            </a:r>
            <a:r>
              <a:rPr lang="ca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Fins al 2018 no s’enviava enquesta als fons de prestació, aquest és  un dels </a:t>
            </a:r>
          </a:p>
          <a:p>
            <a:pPr lvl="0">
              <a:defRPr/>
            </a:pPr>
            <a:r>
              <a:rPr lang="ca-E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ca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 motius del baix percentatge, ja que és una àrea amb molts fons de prestació.</a:t>
            </a:r>
            <a:endParaRPr lang="ca-ES" sz="1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28319" y="4231934"/>
            <a:ext cx="39610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  <a:defRPr/>
            </a:pPr>
            <a:r>
              <a:rPr lang="ca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anose="020B0604020202020204" pitchFamily="34" charset="0"/>
              </a:rPr>
              <a:t>més </a:t>
            </a: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anose="020B0604020202020204" pitchFamily="34" charset="0"/>
              </a:rPr>
              <a:t>recursos </a:t>
            </a:r>
          </a:p>
          <a:p>
            <a:pPr lvl="0" algn="ctr">
              <a:lnSpc>
                <a:spcPts val="1800"/>
              </a:lnSpc>
              <a:defRPr/>
            </a:pP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anose="020B0604020202020204" pitchFamily="34" charset="0"/>
              </a:rPr>
              <a:t>amb enquestes rebudes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923928" y="4154726"/>
            <a:ext cx="39610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  <a:defRPr/>
            </a:pPr>
            <a:r>
              <a:rPr lang="ca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anose="020B0604020202020204" pitchFamily="34" charset="0"/>
              </a:rPr>
              <a:t>menys </a:t>
            </a: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anose="020B0604020202020204" pitchFamily="34" charset="0"/>
              </a:rPr>
              <a:t>recursos                           amb enquestes rebudes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64020" y="3815333"/>
            <a:ext cx="2446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anose="020B0604020202020204" pitchFamily="34" charset="0"/>
              </a:rPr>
              <a:t>ÀREES </a:t>
            </a: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anose="020B0604020202020204" pitchFamily="34" charset="0"/>
              </a:rPr>
              <a:t>que tenen ...</a:t>
            </a:r>
          </a:p>
        </p:txBody>
      </p:sp>
      <p:cxnSp>
        <p:nvCxnSpPr>
          <p:cNvPr id="53" name="Connector recte 52"/>
          <p:cNvCxnSpPr/>
          <p:nvPr/>
        </p:nvCxnSpPr>
        <p:spPr>
          <a:xfrm flipV="1">
            <a:off x="1271149" y="4955571"/>
            <a:ext cx="0" cy="14400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recte 57"/>
          <p:cNvCxnSpPr/>
          <p:nvPr/>
        </p:nvCxnSpPr>
        <p:spPr>
          <a:xfrm flipV="1">
            <a:off x="3048383" y="4950914"/>
            <a:ext cx="0" cy="14400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Agrupa 14"/>
          <p:cNvGrpSpPr/>
          <p:nvPr/>
        </p:nvGrpSpPr>
        <p:grpSpPr>
          <a:xfrm>
            <a:off x="6044224" y="4997785"/>
            <a:ext cx="1930697" cy="1214763"/>
            <a:chOff x="4836584" y="5155535"/>
            <a:chExt cx="1930697" cy="1214763"/>
          </a:xfrm>
        </p:grpSpPr>
        <p:sp>
          <p:nvSpPr>
            <p:cNvPr id="113" name="Rectangle 112"/>
            <p:cNvSpPr>
              <a:spLocks noChangeAspect="1"/>
            </p:cNvSpPr>
            <p:nvPr/>
          </p:nvSpPr>
          <p:spPr>
            <a:xfrm>
              <a:off x="5354593" y="5155535"/>
              <a:ext cx="858740" cy="809435"/>
            </a:xfrm>
            <a:prstGeom prst="rect">
              <a:avLst/>
            </a:prstGeom>
            <a:blipFill dpi="0" rotWithShape="1">
              <a:blip r:embed="rId5">
                <a:alphaModFix amt="90000"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19" name="QuadreDeText 118"/>
            <p:cNvSpPr txBox="1"/>
            <p:nvPr/>
          </p:nvSpPr>
          <p:spPr>
            <a:xfrm>
              <a:off x="5407592" y="5379073"/>
              <a:ext cx="78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chemeClr val="bg1"/>
                  </a:solidFill>
                </a:rPr>
                <a:t>68,7%</a:t>
              </a:r>
              <a:endParaRPr lang="ca-ES" b="1" dirty="0">
                <a:solidFill>
                  <a:schemeClr val="bg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836584" y="5916391"/>
              <a:ext cx="1930697" cy="453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400"/>
                </a:lnSpc>
                <a:defRPr/>
              </a:pPr>
              <a:r>
                <a:rPr lang="ca-ES" sz="1400" b="1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d</a:t>
              </a:r>
              <a:r>
                <a:rPr lang="ca-ES" sz="14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esenvolupament econòmic local*</a:t>
              </a:r>
              <a:endParaRPr lang="ca-ES" sz="1400" b="1" cap="sm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357927" y="1347092"/>
            <a:ext cx="445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anose="020B0604020202020204" pitchFamily="34" charset="0"/>
              </a:rPr>
              <a:t>S’han rebut enquestes del ...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1937418" y="3084365"/>
            <a:ext cx="1692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  <a:defRPr/>
            </a:pPr>
            <a:r>
              <a:rPr lang="ca-ES" sz="1400" b="1" cap="sm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</a:t>
            </a:r>
            <a:r>
              <a:rPr lang="ca-ES" sz="14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els recursos prestats externament</a:t>
            </a:r>
            <a:endParaRPr lang="ca-ES" sz="1400" b="1" cap="small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" name="Agrupa 1"/>
          <p:cNvGrpSpPr/>
          <p:nvPr/>
        </p:nvGrpSpPr>
        <p:grpSpPr>
          <a:xfrm>
            <a:off x="2354048" y="2274930"/>
            <a:ext cx="858740" cy="809435"/>
            <a:chOff x="3154317" y="1477951"/>
            <a:chExt cx="858740" cy="809435"/>
          </a:xfrm>
        </p:grpSpPr>
        <p:sp>
          <p:nvSpPr>
            <p:cNvPr id="3" name="Rectangle 2"/>
            <p:cNvSpPr>
              <a:spLocks noChangeAspect="1"/>
            </p:cNvSpPr>
            <p:nvPr/>
          </p:nvSpPr>
          <p:spPr>
            <a:xfrm>
              <a:off x="3154317" y="1477951"/>
              <a:ext cx="858740" cy="809435"/>
            </a:xfrm>
            <a:prstGeom prst="rect">
              <a:avLst/>
            </a:prstGeom>
            <a:blipFill dpi="0" rotWithShape="1">
              <a:blip r:embed="rId6">
                <a:alphaModFix amt="90000"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5" name="QuadreDeText 44"/>
            <p:cNvSpPr txBox="1"/>
            <p:nvPr/>
          </p:nvSpPr>
          <p:spPr>
            <a:xfrm>
              <a:off x="3227244" y="1698002"/>
              <a:ext cx="78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chemeClr val="bg1"/>
                  </a:solidFill>
                </a:rPr>
                <a:t>97,6%</a:t>
              </a:r>
              <a:endParaRPr lang="ca-E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9" name="Imatge 38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63" y="2284393"/>
            <a:ext cx="484364" cy="484364"/>
          </a:xfrm>
          <a:prstGeom prst="rect">
            <a:avLst/>
          </a:prstGeom>
        </p:spPr>
      </p:pic>
      <p:sp>
        <p:nvSpPr>
          <p:cNvPr id="109" name="Rectangle 108"/>
          <p:cNvSpPr/>
          <p:nvPr/>
        </p:nvSpPr>
        <p:spPr>
          <a:xfrm>
            <a:off x="3705135" y="3104317"/>
            <a:ext cx="1764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  <a:defRPr/>
            </a:pPr>
            <a:r>
              <a:rPr lang="ca-ES" sz="1400" b="1" cap="sm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</a:t>
            </a:r>
            <a:r>
              <a:rPr lang="ca-ES" sz="14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els recursos prestats amb mitjans propis</a:t>
            </a:r>
            <a:endParaRPr lang="ca-ES" sz="1400" b="1" cap="small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>
            <a:spLocks noChangeAspect="1"/>
          </p:cNvSpPr>
          <p:nvPr/>
        </p:nvSpPr>
        <p:spPr>
          <a:xfrm>
            <a:off x="4145827" y="2260944"/>
            <a:ext cx="858739" cy="809435"/>
          </a:xfrm>
          <a:prstGeom prst="rect">
            <a:avLst/>
          </a:prstGeom>
          <a:blipFill dpi="0" rotWithShape="1">
            <a:blip r:embed="rId8">
              <a:alphaModFix amt="9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7" name="QuadreDeText 46"/>
          <p:cNvSpPr txBox="1"/>
          <p:nvPr/>
        </p:nvSpPr>
        <p:spPr>
          <a:xfrm>
            <a:off x="4218753" y="2499122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bg1"/>
                </a:solidFill>
              </a:rPr>
              <a:t>76,4%</a:t>
            </a:r>
            <a:endParaRPr lang="ca-ES" b="1" dirty="0">
              <a:solidFill>
                <a:schemeClr val="bg1"/>
              </a:solidFill>
            </a:endParaRPr>
          </a:p>
        </p:txBody>
      </p:sp>
      <p:pic>
        <p:nvPicPr>
          <p:cNvPr id="42" name="Imatge 4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98" y="2296269"/>
            <a:ext cx="527384" cy="527384"/>
          </a:xfrm>
          <a:prstGeom prst="rect">
            <a:avLst/>
          </a:prstGeom>
        </p:spPr>
      </p:pic>
      <p:cxnSp>
        <p:nvCxnSpPr>
          <p:cNvPr id="46" name="Connector recte 45"/>
          <p:cNvCxnSpPr/>
          <p:nvPr/>
        </p:nvCxnSpPr>
        <p:spPr>
          <a:xfrm flipH="1" flipV="1">
            <a:off x="4572777" y="1984349"/>
            <a:ext cx="179" cy="2520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recte 33"/>
          <p:cNvCxnSpPr/>
          <p:nvPr/>
        </p:nvCxnSpPr>
        <p:spPr>
          <a:xfrm flipH="1">
            <a:off x="2772000" y="1956882"/>
            <a:ext cx="3600000" cy="743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recte 39"/>
          <p:cNvCxnSpPr/>
          <p:nvPr/>
        </p:nvCxnSpPr>
        <p:spPr>
          <a:xfrm flipH="1" flipV="1">
            <a:off x="2781155" y="1984349"/>
            <a:ext cx="179" cy="2520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 recte 42"/>
          <p:cNvCxnSpPr/>
          <p:nvPr/>
        </p:nvCxnSpPr>
        <p:spPr>
          <a:xfrm flipV="1">
            <a:off x="4571224" y="1727021"/>
            <a:ext cx="1553" cy="20864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or recte 47"/>
          <p:cNvCxnSpPr/>
          <p:nvPr/>
        </p:nvCxnSpPr>
        <p:spPr>
          <a:xfrm flipH="1">
            <a:off x="3145555" y="1707719"/>
            <a:ext cx="2880000" cy="0"/>
          </a:xfrm>
          <a:prstGeom prst="line">
            <a:avLst/>
          </a:prstGeom>
          <a:ln w="31750">
            <a:solidFill>
              <a:srgbClr val="A8192D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Agrupa 9"/>
          <p:cNvGrpSpPr/>
          <p:nvPr/>
        </p:nvGrpSpPr>
        <p:grpSpPr>
          <a:xfrm>
            <a:off x="370698" y="4800755"/>
            <a:ext cx="3350995" cy="1510952"/>
            <a:chOff x="370698" y="4724555"/>
            <a:chExt cx="3350995" cy="1510952"/>
          </a:xfrm>
        </p:grpSpPr>
        <p:sp>
          <p:nvSpPr>
            <p:cNvPr id="91" name="Rectangle 90"/>
            <p:cNvSpPr/>
            <p:nvPr/>
          </p:nvSpPr>
          <p:spPr>
            <a:xfrm>
              <a:off x="370698" y="5781600"/>
              <a:ext cx="1930697" cy="453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400"/>
                </a:lnSpc>
                <a:defRPr/>
              </a:pPr>
              <a:r>
                <a:rPr lang="ca-ES" sz="1400" b="1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h</a:t>
              </a:r>
              <a:r>
                <a:rPr lang="ca-ES" sz="14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isenda i recursos interns</a:t>
              </a:r>
              <a:endParaRPr lang="ca-ES" sz="1400" b="1" cap="sm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0" name="Rectangle 79"/>
            <p:cNvSpPr>
              <a:spLocks noChangeAspect="1"/>
            </p:cNvSpPr>
            <p:nvPr/>
          </p:nvSpPr>
          <p:spPr>
            <a:xfrm>
              <a:off x="847717" y="4999047"/>
              <a:ext cx="858740" cy="809435"/>
            </a:xfrm>
            <a:prstGeom prst="rect">
              <a:avLst/>
            </a:prstGeom>
            <a:blipFill dpi="0" rotWithShape="1">
              <a:blip r:embed="rId10">
                <a:alphaModFix amt="90000"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7" name="QuadreDeText 96"/>
            <p:cNvSpPr txBox="1"/>
            <p:nvPr/>
          </p:nvSpPr>
          <p:spPr>
            <a:xfrm>
              <a:off x="926816" y="5219098"/>
              <a:ext cx="78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chemeClr val="bg1"/>
                  </a:solidFill>
                </a:rPr>
                <a:t>91,7%</a:t>
              </a:r>
              <a:endParaRPr lang="ca-ES" b="1" dirty="0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/>
            <p:cNvSpPr>
              <a:spLocks noChangeAspect="1"/>
            </p:cNvSpPr>
            <p:nvPr/>
          </p:nvSpPr>
          <p:spPr>
            <a:xfrm>
              <a:off x="2620557" y="4990421"/>
              <a:ext cx="858740" cy="809435"/>
            </a:xfrm>
            <a:prstGeom prst="rect">
              <a:avLst/>
            </a:prstGeom>
            <a:blipFill dpi="0" rotWithShape="1">
              <a:blip r:embed="rId11">
                <a:alphaModFix amt="90000"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11" name="QuadreDeText 110"/>
            <p:cNvSpPr txBox="1"/>
            <p:nvPr/>
          </p:nvSpPr>
          <p:spPr>
            <a:xfrm>
              <a:off x="2699656" y="5210472"/>
              <a:ext cx="78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chemeClr val="bg1"/>
                  </a:solidFill>
                </a:rPr>
                <a:t>89,8%</a:t>
              </a:r>
              <a:endParaRPr lang="ca-ES" b="1" dirty="0">
                <a:solidFill>
                  <a:schemeClr val="bg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329241" y="5775112"/>
              <a:ext cx="1392452" cy="453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400"/>
                </a:lnSpc>
                <a:defRPr/>
              </a:pPr>
              <a:r>
                <a:rPr lang="ca-ES" sz="1400" b="1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</a:t>
              </a:r>
              <a:r>
                <a:rPr lang="ca-ES" sz="1400" b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tenció                       a les persones</a:t>
              </a:r>
              <a:endParaRPr lang="ca-ES" sz="1400" b="1" cap="sm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54" name="Connector recte 53"/>
            <p:cNvCxnSpPr/>
            <p:nvPr/>
          </p:nvCxnSpPr>
          <p:spPr>
            <a:xfrm flipV="1">
              <a:off x="2199250" y="4746057"/>
              <a:ext cx="0" cy="12600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or recte 54"/>
            <p:cNvCxnSpPr/>
            <p:nvPr/>
          </p:nvCxnSpPr>
          <p:spPr>
            <a:xfrm flipH="1">
              <a:off x="1267324" y="4880705"/>
              <a:ext cx="1782000" cy="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 recte 51"/>
            <p:cNvCxnSpPr/>
            <p:nvPr/>
          </p:nvCxnSpPr>
          <p:spPr>
            <a:xfrm flipH="1" flipV="1">
              <a:off x="1276211" y="4724555"/>
              <a:ext cx="1944000" cy="1"/>
            </a:xfrm>
            <a:prstGeom prst="line">
              <a:avLst/>
            </a:prstGeom>
            <a:ln w="47625">
              <a:solidFill>
                <a:srgbClr val="A8192D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Agrupa 8"/>
          <p:cNvGrpSpPr/>
          <p:nvPr/>
        </p:nvGrpSpPr>
        <p:grpSpPr>
          <a:xfrm>
            <a:off x="5930497" y="4715030"/>
            <a:ext cx="1971675" cy="288000"/>
            <a:chOff x="5930497" y="4105430"/>
            <a:chExt cx="1971675" cy="288000"/>
          </a:xfrm>
        </p:grpSpPr>
        <p:cxnSp>
          <p:nvCxnSpPr>
            <p:cNvPr id="69" name="Connector recte 68"/>
            <p:cNvCxnSpPr/>
            <p:nvPr/>
          </p:nvCxnSpPr>
          <p:spPr>
            <a:xfrm flipV="1">
              <a:off x="6997589" y="4105430"/>
              <a:ext cx="0" cy="28800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or recte 58"/>
            <p:cNvCxnSpPr/>
            <p:nvPr/>
          </p:nvCxnSpPr>
          <p:spPr>
            <a:xfrm flipH="1" flipV="1">
              <a:off x="5930497" y="4111469"/>
              <a:ext cx="1971675" cy="1"/>
            </a:xfrm>
            <a:prstGeom prst="line">
              <a:avLst/>
            </a:prstGeom>
            <a:ln w="47625">
              <a:solidFill>
                <a:srgbClr val="A8192D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D1E24B3-005C-45A5-B27A-EE38B8D4651C}" type="slidenum">
              <a:rPr lang="es-ES" smtClean="0"/>
              <a:t>5</a:t>
            </a:fld>
            <a:endParaRPr lang="es-ES" dirty="0"/>
          </a:p>
        </p:txBody>
      </p:sp>
      <p:sp>
        <p:nvSpPr>
          <p:cNvPr id="50" name="Rectangle 49"/>
          <p:cNvSpPr/>
          <p:nvPr/>
        </p:nvSpPr>
        <p:spPr>
          <a:xfrm>
            <a:off x="2285066" y="619129"/>
            <a:ext cx="4567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3200" dirty="0">
                <a:solidFill>
                  <a:srgbClr val="A8192D"/>
                </a:solidFill>
                <a:latin typeface="+mj-lt"/>
                <a:cs typeface="Arial" panose="020B0604020202020204" pitchFamily="34" charset="0"/>
              </a:rPr>
              <a:t>Recursos </a:t>
            </a:r>
            <a:r>
              <a:rPr lang="ca-ES" sz="3200" b="1" dirty="0">
                <a:solidFill>
                  <a:srgbClr val="A8192D"/>
                </a:solidFill>
                <a:latin typeface="+mj-lt"/>
                <a:cs typeface="Arial" panose="020B0604020202020204" pitchFamily="34" charset="0"/>
              </a:rPr>
              <a:t>oferts</a:t>
            </a:r>
          </a:p>
        </p:txBody>
      </p:sp>
      <p:grpSp>
        <p:nvGrpSpPr>
          <p:cNvPr id="57" name="Agrupa 56"/>
          <p:cNvGrpSpPr/>
          <p:nvPr/>
        </p:nvGrpSpPr>
        <p:grpSpPr>
          <a:xfrm>
            <a:off x="5590064" y="2302858"/>
            <a:ext cx="529212" cy="529200"/>
            <a:chOff x="3904099" y="2268279"/>
            <a:chExt cx="705603" cy="705598"/>
          </a:xfrm>
        </p:grpSpPr>
        <p:pic>
          <p:nvPicPr>
            <p:cNvPr id="62" name="Imatge 61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099" y="2268279"/>
              <a:ext cx="705603" cy="705598"/>
            </a:xfrm>
            <a:prstGeom prst="rect">
              <a:avLst/>
            </a:prstGeom>
          </p:spPr>
        </p:pic>
        <p:pic>
          <p:nvPicPr>
            <p:cNvPr id="63" name="Imatge 6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835" y="2321811"/>
              <a:ext cx="647984" cy="647998"/>
            </a:xfrm>
            <a:prstGeom prst="rect">
              <a:avLst/>
            </a:prstGeom>
          </p:spPr>
        </p:pic>
      </p:grpSp>
      <p:sp>
        <p:nvSpPr>
          <p:cNvPr id="60" name="QuadreDeText 59"/>
          <p:cNvSpPr txBox="1"/>
          <p:nvPr/>
        </p:nvSpPr>
        <p:spPr>
          <a:xfrm>
            <a:off x="6000095" y="2507247"/>
            <a:ext cx="77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bg1"/>
                </a:solidFill>
              </a:rPr>
              <a:t>78,5%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483804" y="3112722"/>
            <a:ext cx="1764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ca-ES" sz="1400" b="1" cap="sm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dels </a:t>
            </a:r>
            <a:r>
              <a:rPr lang="ca-ES" sz="14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recursos prestats de forma mixta</a:t>
            </a:r>
            <a:endParaRPr lang="ca-ES" sz="1400" b="1" cap="small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65" name="Connector recte 64"/>
          <p:cNvCxnSpPr/>
          <p:nvPr/>
        </p:nvCxnSpPr>
        <p:spPr>
          <a:xfrm flipH="1" flipV="1">
            <a:off x="6365883" y="1975218"/>
            <a:ext cx="179" cy="2520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3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or recte 7"/>
          <p:cNvCxnSpPr/>
          <p:nvPr/>
        </p:nvCxnSpPr>
        <p:spPr>
          <a:xfrm flipH="1">
            <a:off x="3550744" y="4051333"/>
            <a:ext cx="3816000" cy="8604"/>
          </a:xfrm>
          <a:prstGeom prst="line">
            <a:avLst/>
          </a:prstGeom>
          <a:ln w="31750"/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61049" y="634187"/>
            <a:ext cx="7021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3200" dirty="0" smtClean="0">
                <a:solidFill>
                  <a:srgbClr val="A8192D"/>
                </a:solidFill>
                <a:cs typeface="Arial" panose="020B0604020202020204" pitchFamily="34" charset="0"/>
              </a:rPr>
              <a:t>Enquestes de satisfacció </a:t>
            </a:r>
            <a:r>
              <a:rPr lang="ca-ES" sz="3200" b="1" dirty="0" smtClean="0">
                <a:solidFill>
                  <a:srgbClr val="A8192D"/>
                </a:solidFill>
                <a:cs typeface="Arial" panose="020B0604020202020204" pitchFamily="34" charset="0"/>
              </a:rPr>
              <a:t>enviades</a:t>
            </a:r>
            <a:endParaRPr lang="ca-ES" sz="3200" b="1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163197" y="2153236"/>
            <a:ext cx="28176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  <a:defRPr/>
            </a:pP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enviat als </a:t>
            </a:r>
          </a:p>
          <a:p>
            <a:pPr lvl="0" algn="ctr">
              <a:lnSpc>
                <a:spcPts val="1800"/>
              </a:lnSpc>
              <a:defRPr/>
            </a:pPr>
            <a:r>
              <a:rPr lang="ca-E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a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eferents tècnics</a:t>
            </a:r>
            <a:endParaRPr lang="ca-ES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Agrupa 3"/>
          <p:cNvGrpSpPr/>
          <p:nvPr/>
        </p:nvGrpSpPr>
        <p:grpSpPr>
          <a:xfrm>
            <a:off x="1055225" y="3165772"/>
            <a:ext cx="6245508" cy="2551764"/>
            <a:chOff x="1733950" y="3220248"/>
            <a:chExt cx="6245508" cy="2551764"/>
          </a:xfrm>
        </p:grpSpPr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5841394" y="5180382"/>
              <a:ext cx="568036" cy="568038"/>
            </a:xfrm>
            <a:prstGeom prst="ellipse">
              <a:avLst/>
            </a:prstGeom>
            <a:solidFill>
              <a:srgbClr val="96C0C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3200" b="1" dirty="0"/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5123963" y="5180382"/>
              <a:ext cx="568036" cy="568038"/>
            </a:xfrm>
            <a:prstGeom prst="ellipse">
              <a:avLst/>
            </a:prstGeom>
            <a:solidFill>
              <a:srgbClr val="96C0C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3200" b="1" dirty="0"/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4418646" y="5180382"/>
              <a:ext cx="568036" cy="568038"/>
            </a:xfrm>
            <a:prstGeom prst="ellipse">
              <a:avLst/>
            </a:prstGeom>
            <a:solidFill>
              <a:srgbClr val="96C0C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3200" b="1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733950" y="3500672"/>
              <a:ext cx="1660540" cy="63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ts val="1400"/>
                </a:lnSpc>
                <a:defRPr/>
              </a:pPr>
              <a:r>
                <a:rPr lang="ca-ES" dirty="0" smtClean="0">
                  <a:solidFill>
                    <a:srgbClr val="A8192D"/>
                  </a:solidFill>
                  <a:latin typeface="HelveticaNeueLT Std" pitchFamily="34" charset="0"/>
                  <a:cs typeface="Arial" panose="020B0604020202020204" pitchFamily="34" charset="0"/>
                </a:rPr>
                <a:t>Enquestes</a:t>
              </a:r>
              <a:r>
                <a:rPr lang="ca-ES" sz="1400" dirty="0" smtClean="0">
                  <a:solidFill>
                    <a:srgbClr val="A8192D"/>
                  </a:solidFill>
                  <a:latin typeface="HelveticaNeueLT Std" pitchFamily="34" charset="0"/>
                  <a:cs typeface="Arial" panose="020B0604020202020204" pitchFamily="34" charset="0"/>
                </a:rPr>
                <a:t> </a:t>
              </a:r>
            </a:p>
            <a:p>
              <a:pPr lvl="0" algn="r">
                <a:lnSpc>
                  <a:spcPts val="1400"/>
                </a:lnSpc>
                <a:defRPr/>
              </a:pPr>
              <a:r>
                <a:rPr lang="ca-ES" sz="1400" dirty="0" smtClean="0">
                  <a:solidFill>
                    <a:srgbClr val="A8192D"/>
                  </a:solidFill>
                  <a:latin typeface="HelveticaNeueLT Std" pitchFamily="34" charset="0"/>
                  <a:cs typeface="Arial" panose="020B0604020202020204" pitchFamily="34" charset="0"/>
                </a:rPr>
                <a:t>de satisfacció </a:t>
              </a:r>
              <a:r>
                <a:rPr lang="ca-ES" sz="1400" cap="small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Std" pitchFamily="34" charset="0"/>
                  <a:cs typeface="Arial" panose="020B0604020202020204" pitchFamily="34" charset="0"/>
                </a:rPr>
                <a:t>enviades</a:t>
              </a:r>
              <a:endParaRPr lang="ca-ES" sz="14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St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3312422" y="4195695"/>
              <a:ext cx="835920" cy="835920"/>
            </a:xfrm>
            <a:prstGeom prst="ellipse">
              <a:avLst/>
            </a:prstGeom>
            <a:solidFill>
              <a:srgbClr val="CBE0E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ca-E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24.334</a:t>
              </a:r>
            </a:p>
          </p:txBody>
        </p:sp>
        <p:grpSp>
          <p:nvGrpSpPr>
            <p:cNvPr id="25" name="Agrupa 24"/>
            <p:cNvGrpSpPr/>
            <p:nvPr/>
          </p:nvGrpSpPr>
          <p:grpSpPr>
            <a:xfrm>
              <a:off x="2985028" y="4218119"/>
              <a:ext cx="730583" cy="855550"/>
              <a:chOff x="6229195" y="3442343"/>
              <a:chExt cx="1381678" cy="1618076"/>
            </a:xfrm>
          </p:grpSpPr>
          <p:pic>
            <p:nvPicPr>
              <p:cNvPr id="26" name="Imatge 2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172"/>
              <a:stretch/>
            </p:blipFill>
            <p:spPr>
              <a:xfrm rot="6781683" flipV="1">
                <a:off x="6617651" y="4067197"/>
                <a:ext cx="1081564" cy="904880"/>
              </a:xfrm>
              <a:prstGeom prst="rect">
                <a:avLst/>
              </a:prstGeom>
            </p:spPr>
          </p:pic>
          <p:grpSp>
            <p:nvGrpSpPr>
              <p:cNvPr id="27" name="Agrupa 26"/>
              <p:cNvGrpSpPr/>
              <p:nvPr/>
            </p:nvGrpSpPr>
            <p:grpSpPr>
              <a:xfrm>
                <a:off x="6229195" y="3442343"/>
                <a:ext cx="977155" cy="741905"/>
                <a:chOff x="7924781" y="2267258"/>
                <a:chExt cx="977155" cy="741905"/>
              </a:xfrm>
            </p:grpSpPr>
            <p:grpSp>
              <p:nvGrpSpPr>
                <p:cNvPr id="29" name="Agrupa 28"/>
                <p:cNvGrpSpPr/>
                <p:nvPr/>
              </p:nvGrpSpPr>
              <p:grpSpPr>
                <a:xfrm>
                  <a:off x="8133052" y="2403788"/>
                  <a:ext cx="175177" cy="338194"/>
                  <a:chOff x="9257849" y="3098541"/>
                  <a:chExt cx="274791" cy="530496"/>
                </a:xfrm>
              </p:grpSpPr>
              <p:grpSp>
                <p:nvGrpSpPr>
                  <p:cNvPr id="32" name="Agrupa 31"/>
                  <p:cNvGrpSpPr/>
                  <p:nvPr/>
                </p:nvGrpSpPr>
                <p:grpSpPr>
                  <a:xfrm>
                    <a:off x="9257849" y="3098541"/>
                    <a:ext cx="274791" cy="213837"/>
                    <a:chOff x="9257849" y="3098541"/>
                    <a:chExt cx="274791" cy="213837"/>
                  </a:xfrm>
                </p:grpSpPr>
                <p:pic>
                  <p:nvPicPr>
                    <p:cNvPr id="34" name="Imatge 33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274969" y="3098541"/>
                      <a:ext cx="257671" cy="20004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9257849" y="3138123"/>
                      <a:ext cx="203683" cy="174255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A8192D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a-ES"/>
                    </a:p>
                  </p:txBody>
                </p:sp>
              </p:grpSp>
              <p:sp>
                <p:nvSpPr>
                  <p:cNvPr id="33" name="Rectangle 32"/>
                  <p:cNvSpPr/>
                  <p:nvPr/>
                </p:nvSpPr>
                <p:spPr>
                  <a:xfrm>
                    <a:off x="9287652" y="3454783"/>
                    <a:ext cx="203686" cy="174254"/>
                  </a:xfrm>
                  <a:prstGeom prst="rect">
                    <a:avLst/>
                  </a:prstGeom>
                  <a:noFill/>
                  <a:ln w="19050">
                    <a:solidFill>
                      <a:srgbClr val="A8192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  <p:cxnSp>
              <p:nvCxnSpPr>
                <p:cNvPr id="30" name="Connector recte 29"/>
                <p:cNvCxnSpPr/>
                <p:nvPr/>
              </p:nvCxnSpPr>
              <p:spPr>
                <a:xfrm>
                  <a:off x="8355938" y="2494059"/>
                  <a:ext cx="341906" cy="0"/>
                </a:xfrm>
                <a:prstGeom prst="line">
                  <a:avLst/>
                </a:prstGeom>
                <a:ln>
                  <a:solidFill>
                    <a:srgbClr val="A8192D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 recte 30"/>
                <p:cNvCxnSpPr/>
                <p:nvPr/>
              </p:nvCxnSpPr>
              <p:spPr>
                <a:xfrm>
                  <a:off x="8357252" y="2662361"/>
                  <a:ext cx="341906" cy="0"/>
                </a:xfrm>
                <a:prstGeom prst="line">
                  <a:avLst/>
                </a:prstGeom>
                <a:ln>
                  <a:solidFill>
                    <a:srgbClr val="A8192D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8" name="Imatge 2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24781" y="2267258"/>
                  <a:ext cx="977155" cy="74190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" name="Agrupa 15"/>
            <p:cNvGrpSpPr/>
            <p:nvPr/>
          </p:nvGrpSpPr>
          <p:grpSpPr>
            <a:xfrm>
              <a:off x="4398458" y="3385187"/>
              <a:ext cx="599094" cy="855688"/>
              <a:chOff x="686239" y="4387912"/>
              <a:chExt cx="599094" cy="855688"/>
            </a:xfrm>
          </p:grpSpPr>
          <p:grpSp>
            <p:nvGrpSpPr>
              <p:cNvPr id="14" name="Agrupa 13"/>
              <p:cNvGrpSpPr/>
              <p:nvPr/>
            </p:nvGrpSpPr>
            <p:grpSpPr>
              <a:xfrm>
                <a:off x="686239" y="4387912"/>
                <a:ext cx="599094" cy="469453"/>
                <a:chOff x="341199" y="4099965"/>
                <a:chExt cx="599094" cy="469453"/>
              </a:xfrm>
            </p:grpSpPr>
            <p:sp>
              <p:nvSpPr>
                <p:cNvPr id="47" name="Oval 46"/>
                <p:cNvSpPr>
                  <a:spLocks noChangeAspect="1"/>
                </p:cNvSpPr>
                <p:nvPr/>
              </p:nvSpPr>
              <p:spPr>
                <a:xfrm>
                  <a:off x="372579" y="4099965"/>
                  <a:ext cx="469452" cy="469453"/>
                </a:xfrm>
                <a:prstGeom prst="ellipse">
                  <a:avLst/>
                </a:prstGeom>
                <a:solidFill>
                  <a:srgbClr val="E1EDE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endParaRPr lang="ca-ES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341199" y="4197944"/>
                  <a:ext cx="599094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ca-E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anose="020B0604020202020204" pitchFamily="34" charset="0"/>
                    </a:rPr>
                    <a:t>8.119</a:t>
                  </a:r>
                </a:p>
              </p:txBody>
            </p:sp>
          </p:grpSp>
          <p:sp>
            <p:nvSpPr>
              <p:cNvPr id="82" name="Rectangle 81"/>
              <p:cNvSpPr/>
              <p:nvPr/>
            </p:nvSpPr>
            <p:spPr>
              <a:xfrm>
                <a:off x="712128" y="4981990"/>
                <a:ext cx="528173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ca-ES" sz="1100" cap="small" dirty="0" smtClean="0">
                    <a:solidFill>
                      <a:srgbClr val="A8192D"/>
                    </a:solidFill>
                    <a:latin typeface="+mj-lt"/>
                    <a:cs typeface="Arial" panose="020B0604020202020204" pitchFamily="34" charset="0"/>
                  </a:rPr>
                  <a:t>2014</a:t>
                </a:r>
              </a:p>
            </p:txBody>
          </p:sp>
        </p:grpSp>
        <p:grpSp>
          <p:nvGrpSpPr>
            <p:cNvPr id="17" name="Agrupa 16"/>
            <p:cNvGrpSpPr/>
            <p:nvPr/>
          </p:nvGrpSpPr>
          <p:grpSpPr>
            <a:xfrm>
              <a:off x="5127484" y="3385187"/>
              <a:ext cx="599094" cy="860031"/>
              <a:chOff x="1375385" y="4387912"/>
              <a:chExt cx="599094" cy="860031"/>
            </a:xfrm>
          </p:grpSpPr>
          <p:grpSp>
            <p:nvGrpSpPr>
              <p:cNvPr id="13" name="Agrupa 12"/>
              <p:cNvGrpSpPr/>
              <p:nvPr/>
            </p:nvGrpSpPr>
            <p:grpSpPr>
              <a:xfrm>
                <a:off x="1375385" y="4387912"/>
                <a:ext cx="599094" cy="469453"/>
                <a:chOff x="1011159" y="4097097"/>
                <a:chExt cx="599094" cy="469453"/>
              </a:xfrm>
            </p:grpSpPr>
            <p:sp>
              <p:nvSpPr>
                <p:cNvPr id="55" name="Oval 54"/>
                <p:cNvSpPr>
                  <a:spLocks noChangeAspect="1"/>
                </p:cNvSpPr>
                <p:nvPr/>
              </p:nvSpPr>
              <p:spPr>
                <a:xfrm>
                  <a:off x="1042539" y="4097097"/>
                  <a:ext cx="469452" cy="469453"/>
                </a:xfrm>
                <a:prstGeom prst="ellipse">
                  <a:avLst/>
                </a:prstGeom>
                <a:solidFill>
                  <a:srgbClr val="E1EDE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endParaRPr lang="ca-ES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1011159" y="4195076"/>
                  <a:ext cx="599094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ca-E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anose="020B0604020202020204" pitchFamily="34" charset="0"/>
                    </a:rPr>
                    <a:t>8.296</a:t>
                  </a:r>
                </a:p>
              </p:txBody>
            </p:sp>
          </p:grpSp>
          <p:sp>
            <p:nvSpPr>
              <p:cNvPr id="83" name="Rectangle 82"/>
              <p:cNvSpPr/>
              <p:nvPr/>
            </p:nvSpPr>
            <p:spPr>
              <a:xfrm>
                <a:off x="1408426" y="4986333"/>
                <a:ext cx="528173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ca-ES" sz="1100" cap="small" dirty="0" smtClean="0">
                    <a:solidFill>
                      <a:srgbClr val="A8192D"/>
                    </a:solidFill>
                    <a:latin typeface="+mj-lt"/>
                    <a:cs typeface="Arial" panose="020B0604020202020204" pitchFamily="34" charset="0"/>
                  </a:rPr>
                  <a:t>2015</a:t>
                </a:r>
              </a:p>
            </p:txBody>
          </p:sp>
        </p:grpSp>
        <p:grpSp>
          <p:nvGrpSpPr>
            <p:cNvPr id="18" name="Agrupa 17"/>
            <p:cNvGrpSpPr/>
            <p:nvPr/>
          </p:nvGrpSpPr>
          <p:grpSpPr>
            <a:xfrm>
              <a:off x="5846320" y="3385187"/>
              <a:ext cx="599094" cy="857163"/>
              <a:chOff x="2064531" y="4413790"/>
              <a:chExt cx="599094" cy="857163"/>
            </a:xfrm>
          </p:grpSpPr>
          <p:grpSp>
            <p:nvGrpSpPr>
              <p:cNvPr id="12" name="Agrupa 11"/>
              <p:cNvGrpSpPr/>
              <p:nvPr/>
            </p:nvGrpSpPr>
            <p:grpSpPr>
              <a:xfrm>
                <a:off x="2064531" y="4413790"/>
                <a:ext cx="599094" cy="469453"/>
                <a:chOff x="1681119" y="4128733"/>
                <a:chExt cx="599094" cy="469453"/>
              </a:xfrm>
            </p:grpSpPr>
            <p:sp>
              <p:nvSpPr>
                <p:cNvPr id="66" name="Oval 65"/>
                <p:cNvSpPr>
                  <a:spLocks noChangeAspect="1"/>
                </p:cNvSpPr>
                <p:nvPr/>
              </p:nvSpPr>
              <p:spPr>
                <a:xfrm>
                  <a:off x="1712499" y="4128733"/>
                  <a:ext cx="469452" cy="469453"/>
                </a:xfrm>
                <a:prstGeom prst="ellipse">
                  <a:avLst/>
                </a:prstGeom>
                <a:solidFill>
                  <a:srgbClr val="E1EDE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endParaRPr lang="ca-ES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681119" y="4218648"/>
                  <a:ext cx="599094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ca-E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anose="020B0604020202020204" pitchFamily="34" charset="0"/>
                    </a:rPr>
                    <a:t>9.968</a:t>
                  </a:r>
                </a:p>
              </p:txBody>
            </p:sp>
          </p:grpSp>
          <p:sp>
            <p:nvSpPr>
              <p:cNvPr id="84" name="Rectangle 83"/>
              <p:cNvSpPr/>
              <p:nvPr/>
            </p:nvSpPr>
            <p:spPr>
              <a:xfrm>
                <a:off x="2096200" y="5009343"/>
                <a:ext cx="528173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ca-ES" sz="1100" cap="small" dirty="0" smtClean="0">
                    <a:solidFill>
                      <a:srgbClr val="A8192D"/>
                    </a:solidFill>
                    <a:latin typeface="+mj-lt"/>
                    <a:cs typeface="Arial" panose="020B0604020202020204" pitchFamily="34" charset="0"/>
                  </a:rPr>
                  <a:t>2016</a:t>
                </a:r>
              </a:p>
            </p:txBody>
          </p:sp>
        </p:grpSp>
        <p:grpSp>
          <p:nvGrpSpPr>
            <p:cNvPr id="19" name="Agrupa 18"/>
            <p:cNvGrpSpPr/>
            <p:nvPr/>
          </p:nvGrpSpPr>
          <p:grpSpPr>
            <a:xfrm>
              <a:off x="6535465" y="3385187"/>
              <a:ext cx="650250" cy="862921"/>
              <a:chOff x="2753676" y="4387912"/>
              <a:chExt cx="650250" cy="862921"/>
            </a:xfrm>
          </p:grpSpPr>
          <p:grpSp>
            <p:nvGrpSpPr>
              <p:cNvPr id="11" name="Agrupa 10"/>
              <p:cNvGrpSpPr/>
              <p:nvPr/>
            </p:nvGrpSpPr>
            <p:grpSpPr>
              <a:xfrm>
                <a:off x="2753676" y="4387912"/>
                <a:ext cx="650250" cy="469453"/>
                <a:chOff x="2454591" y="4108613"/>
                <a:chExt cx="650250" cy="469453"/>
              </a:xfrm>
            </p:grpSpPr>
            <p:sp>
              <p:nvSpPr>
                <p:cNvPr id="71" name="Oval 70"/>
                <p:cNvSpPr>
                  <a:spLocks noChangeAspect="1"/>
                </p:cNvSpPr>
                <p:nvPr/>
              </p:nvSpPr>
              <p:spPr>
                <a:xfrm>
                  <a:off x="2529101" y="4108613"/>
                  <a:ext cx="469452" cy="469453"/>
                </a:xfrm>
                <a:prstGeom prst="ellipse">
                  <a:avLst/>
                </a:prstGeom>
                <a:solidFill>
                  <a:srgbClr val="E1EDE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endParaRPr lang="ca-ES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2454591" y="4206592"/>
                  <a:ext cx="650250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ca-E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anose="020B0604020202020204" pitchFamily="34" charset="0"/>
                    </a:rPr>
                    <a:t>10.150</a:t>
                  </a:r>
                </a:p>
              </p:txBody>
            </p:sp>
          </p:grpSp>
          <p:sp>
            <p:nvSpPr>
              <p:cNvPr id="85" name="Rectangle 84"/>
              <p:cNvSpPr/>
              <p:nvPr/>
            </p:nvSpPr>
            <p:spPr>
              <a:xfrm>
                <a:off x="2810292" y="4989223"/>
                <a:ext cx="528173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ca-ES" sz="1100" cap="small" dirty="0" smtClean="0">
                    <a:solidFill>
                      <a:srgbClr val="A8192D"/>
                    </a:solidFill>
                    <a:latin typeface="+mj-lt"/>
                    <a:cs typeface="Arial" panose="020B0604020202020204" pitchFamily="34" charset="0"/>
                  </a:rPr>
                  <a:t>2017</a:t>
                </a:r>
              </a:p>
            </p:txBody>
          </p:sp>
        </p:grpSp>
        <p:grpSp>
          <p:nvGrpSpPr>
            <p:cNvPr id="21" name="Agrupa 20"/>
            <p:cNvGrpSpPr/>
            <p:nvPr/>
          </p:nvGrpSpPr>
          <p:grpSpPr>
            <a:xfrm>
              <a:off x="7329208" y="3385187"/>
              <a:ext cx="650250" cy="851427"/>
              <a:chOff x="3547419" y="4387912"/>
              <a:chExt cx="650250" cy="851427"/>
            </a:xfrm>
          </p:grpSpPr>
          <p:grpSp>
            <p:nvGrpSpPr>
              <p:cNvPr id="10" name="Agrupa 9"/>
              <p:cNvGrpSpPr/>
              <p:nvPr/>
            </p:nvGrpSpPr>
            <p:grpSpPr>
              <a:xfrm>
                <a:off x="3547419" y="4387912"/>
                <a:ext cx="650250" cy="469453"/>
                <a:chOff x="3202379" y="4068750"/>
                <a:chExt cx="650250" cy="469453"/>
              </a:xfrm>
            </p:grpSpPr>
            <p:sp>
              <p:nvSpPr>
                <p:cNvPr id="78" name="Oval 77"/>
                <p:cNvSpPr>
                  <a:spLocks noChangeAspect="1"/>
                </p:cNvSpPr>
                <p:nvPr/>
              </p:nvSpPr>
              <p:spPr>
                <a:xfrm>
                  <a:off x="3239135" y="4068750"/>
                  <a:ext cx="469452" cy="469453"/>
                </a:xfrm>
                <a:prstGeom prst="ellipse">
                  <a:avLst/>
                </a:prstGeom>
                <a:solidFill>
                  <a:srgbClr val="E1EDE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endParaRPr lang="ca-ES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3202379" y="4166729"/>
                  <a:ext cx="650250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ca-E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anose="020B0604020202020204" pitchFamily="34" charset="0"/>
                    </a:rPr>
                    <a:t>4.629</a:t>
                  </a:r>
                </a:p>
              </p:txBody>
            </p:sp>
          </p:grpSp>
          <p:sp>
            <p:nvSpPr>
              <p:cNvPr id="86" name="Rectangle 85"/>
              <p:cNvSpPr/>
              <p:nvPr/>
            </p:nvSpPr>
            <p:spPr>
              <a:xfrm>
                <a:off x="3547696" y="4977729"/>
                <a:ext cx="528173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ca-ES" sz="1100" cap="small" dirty="0" smtClean="0">
                    <a:solidFill>
                      <a:srgbClr val="A8192D"/>
                    </a:solidFill>
                    <a:latin typeface="+mj-lt"/>
                    <a:cs typeface="Arial" panose="020B0604020202020204" pitchFamily="34" charset="0"/>
                  </a:rPr>
                  <a:t>2018</a:t>
                </a:r>
              </a:p>
            </p:txBody>
          </p:sp>
        </p:grpSp>
        <p:grpSp>
          <p:nvGrpSpPr>
            <p:cNvPr id="94" name="Agrupa 93"/>
            <p:cNvGrpSpPr/>
            <p:nvPr/>
          </p:nvGrpSpPr>
          <p:grpSpPr>
            <a:xfrm>
              <a:off x="4403766" y="4357245"/>
              <a:ext cx="599094" cy="469453"/>
              <a:chOff x="341199" y="4099965"/>
              <a:chExt cx="599094" cy="469453"/>
            </a:xfrm>
          </p:grpSpPr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>
                <a:off x="372579" y="4099965"/>
                <a:ext cx="469452" cy="469453"/>
              </a:xfrm>
              <a:prstGeom prst="ellipse">
                <a:avLst/>
              </a:prstGeom>
              <a:solidFill>
                <a:srgbClr val="E1EDE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ca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41199" y="4197944"/>
                <a:ext cx="59909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ca-ES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3.858</a:t>
                </a:r>
              </a:p>
            </p:txBody>
          </p:sp>
        </p:grpSp>
        <p:grpSp>
          <p:nvGrpSpPr>
            <p:cNvPr id="99" name="Agrupa 98"/>
            <p:cNvGrpSpPr/>
            <p:nvPr/>
          </p:nvGrpSpPr>
          <p:grpSpPr>
            <a:xfrm>
              <a:off x="5124166" y="4348619"/>
              <a:ext cx="599094" cy="469453"/>
              <a:chOff x="1011159" y="4097097"/>
              <a:chExt cx="599094" cy="469453"/>
            </a:xfrm>
          </p:grpSpPr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1042539" y="4097097"/>
                <a:ext cx="469452" cy="469453"/>
              </a:xfrm>
              <a:prstGeom prst="ellipse">
                <a:avLst/>
              </a:prstGeom>
              <a:solidFill>
                <a:srgbClr val="E1EDE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ca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011159" y="4195076"/>
                <a:ext cx="59909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ca-ES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5.020</a:t>
                </a:r>
              </a:p>
            </p:txBody>
          </p:sp>
        </p:grpSp>
        <p:grpSp>
          <p:nvGrpSpPr>
            <p:cNvPr id="104" name="Agrupa 103"/>
            <p:cNvGrpSpPr/>
            <p:nvPr/>
          </p:nvGrpSpPr>
          <p:grpSpPr>
            <a:xfrm>
              <a:off x="5843002" y="4348619"/>
              <a:ext cx="599094" cy="469453"/>
              <a:chOff x="1681119" y="4102855"/>
              <a:chExt cx="599094" cy="469453"/>
            </a:xfrm>
          </p:grpSpPr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1712499" y="4102855"/>
                <a:ext cx="469452" cy="469453"/>
              </a:xfrm>
              <a:prstGeom prst="ellipse">
                <a:avLst/>
              </a:prstGeom>
              <a:solidFill>
                <a:srgbClr val="E1EDE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ca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681119" y="4200834"/>
                <a:ext cx="59909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ca-ES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6.171</a:t>
                </a:r>
              </a:p>
            </p:txBody>
          </p:sp>
        </p:grpSp>
        <p:grpSp>
          <p:nvGrpSpPr>
            <p:cNvPr id="109" name="Agrupa 108"/>
            <p:cNvGrpSpPr/>
            <p:nvPr/>
          </p:nvGrpSpPr>
          <p:grpSpPr>
            <a:xfrm>
              <a:off x="6552649" y="4348619"/>
              <a:ext cx="650250" cy="469453"/>
              <a:chOff x="2478343" y="4108613"/>
              <a:chExt cx="650250" cy="469453"/>
            </a:xfrm>
          </p:grpSpPr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2529101" y="4108613"/>
                <a:ext cx="469452" cy="469453"/>
              </a:xfrm>
              <a:prstGeom prst="ellipse">
                <a:avLst/>
              </a:prstGeom>
              <a:solidFill>
                <a:srgbClr val="E1EDE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ca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2478343" y="4206592"/>
                <a:ext cx="65025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ca-ES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6.346</a:t>
                </a:r>
              </a:p>
            </p:txBody>
          </p:sp>
        </p:grpSp>
        <p:grpSp>
          <p:nvGrpSpPr>
            <p:cNvPr id="114" name="Agrupa 113"/>
            <p:cNvGrpSpPr/>
            <p:nvPr/>
          </p:nvGrpSpPr>
          <p:grpSpPr>
            <a:xfrm>
              <a:off x="7272448" y="4365871"/>
              <a:ext cx="650250" cy="469453"/>
              <a:chOff x="3148937" y="4068750"/>
              <a:chExt cx="650250" cy="469453"/>
            </a:xfrm>
          </p:grpSpPr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>
                <a:off x="3197569" y="4068750"/>
                <a:ext cx="469452" cy="469453"/>
              </a:xfrm>
              <a:prstGeom prst="ellipse">
                <a:avLst/>
              </a:prstGeom>
              <a:solidFill>
                <a:srgbClr val="E1EDE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ca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3148937" y="4166729"/>
                <a:ext cx="65025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ca-ES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2.939</a:t>
                </a:r>
              </a:p>
            </p:txBody>
          </p:sp>
        </p:grpSp>
        <p:sp>
          <p:nvSpPr>
            <p:cNvPr id="127" name="Rectangle 126"/>
            <p:cNvSpPr/>
            <p:nvPr/>
          </p:nvSpPr>
          <p:spPr>
            <a:xfrm>
              <a:off x="5018715" y="5321517"/>
              <a:ext cx="76876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500" b="1" cap="small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60,5%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259969" y="5271926"/>
              <a:ext cx="6568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200" b="1" cap="small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63,5%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308380" y="5321517"/>
              <a:ext cx="760856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500" b="1" cap="small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47,5%</a:t>
              </a: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3331293" y="3220248"/>
              <a:ext cx="835920" cy="835920"/>
            </a:xfrm>
            <a:prstGeom prst="ellipse">
              <a:avLst/>
            </a:prstGeom>
            <a:solidFill>
              <a:srgbClr val="CBE0E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ca-E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41.162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47843" y="4613724"/>
              <a:ext cx="1660540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ts val="1400"/>
                </a:lnSpc>
                <a:defRPr/>
              </a:pPr>
              <a:r>
                <a:rPr lang="ca-ES" dirty="0" smtClean="0">
                  <a:solidFill>
                    <a:srgbClr val="A8192D"/>
                  </a:solidFill>
                  <a:latin typeface="HelveticaNeueLT Std" pitchFamily="34" charset="0"/>
                  <a:cs typeface="Arial" panose="020B0604020202020204" pitchFamily="34" charset="0"/>
                </a:rPr>
                <a:t>Enquestes</a:t>
              </a:r>
              <a:r>
                <a:rPr lang="ca-ES" sz="1400" dirty="0" smtClean="0">
                  <a:solidFill>
                    <a:srgbClr val="A8192D"/>
                  </a:solidFill>
                  <a:latin typeface="HelveticaNeueLT Std" pitchFamily="34" charset="0"/>
                  <a:cs typeface="Arial" panose="020B0604020202020204" pitchFamily="34" charset="0"/>
                </a:rPr>
                <a:t> </a:t>
              </a:r>
            </a:p>
            <a:p>
              <a:pPr lvl="0" algn="r">
                <a:lnSpc>
                  <a:spcPts val="1400"/>
                </a:lnSpc>
                <a:defRPr/>
              </a:pPr>
              <a:r>
                <a:rPr lang="ca-ES" sz="1400" dirty="0" smtClean="0">
                  <a:solidFill>
                    <a:srgbClr val="A8192D"/>
                  </a:solidFill>
                  <a:latin typeface="HelveticaNeueLT Std" pitchFamily="34" charset="0"/>
                  <a:cs typeface="Arial" panose="020B0604020202020204" pitchFamily="34" charset="0"/>
                </a:rPr>
                <a:t>de satisfacció</a:t>
              </a:r>
            </a:p>
            <a:p>
              <a:pPr lvl="0" algn="r">
                <a:lnSpc>
                  <a:spcPts val="1400"/>
                </a:lnSpc>
                <a:defRPr/>
              </a:pPr>
              <a:r>
                <a:rPr lang="ca-ES" sz="1400" cap="small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Std" pitchFamily="34" charset="0"/>
                  <a:cs typeface="Arial" panose="020B0604020202020204" pitchFamily="34" charset="0"/>
                </a:rPr>
                <a:t>respostes</a:t>
              </a:r>
              <a:endParaRPr lang="ca-ES" sz="14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St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769745" y="5321517"/>
              <a:ext cx="744659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500" b="1" cap="small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61,9%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403371" y="5293531"/>
              <a:ext cx="898879" cy="393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ts val="1100"/>
                </a:lnSpc>
                <a:defRPr/>
              </a:pPr>
              <a:r>
                <a:rPr lang="ca-ES" sz="1600" b="1" cap="small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% resposta</a:t>
              </a:r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3429193" y="5203974"/>
              <a:ext cx="568036" cy="568038"/>
            </a:xfrm>
            <a:prstGeom prst="ellipse">
              <a:avLst/>
            </a:prstGeom>
            <a:solidFill>
              <a:srgbClr val="96C0C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3200" b="1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302069" y="5321517"/>
              <a:ext cx="794729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500" b="1" cap="small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59,1%</a:t>
              </a:r>
            </a:p>
          </p:txBody>
        </p:sp>
        <p:cxnSp>
          <p:nvCxnSpPr>
            <p:cNvPr id="53" name="Connector recte 52"/>
            <p:cNvCxnSpPr/>
            <p:nvPr/>
          </p:nvCxnSpPr>
          <p:spPr>
            <a:xfrm>
              <a:off x="3704146" y="5025099"/>
              <a:ext cx="0" cy="144000"/>
            </a:xfrm>
            <a:prstGeom prst="line">
              <a:avLst/>
            </a:prstGeom>
            <a:ln w="12700">
              <a:solidFill>
                <a:schemeClr val="accent5">
                  <a:lumMod val="50000"/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or recte 145"/>
            <p:cNvCxnSpPr/>
            <p:nvPr/>
          </p:nvCxnSpPr>
          <p:spPr>
            <a:xfrm>
              <a:off x="4687866" y="4831437"/>
              <a:ext cx="0" cy="324000"/>
            </a:xfrm>
            <a:prstGeom prst="line">
              <a:avLst/>
            </a:prstGeom>
            <a:ln w="12700">
              <a:solidFill>
                <a:schemeClr val="accent5">
                  <a:lumMod val="50000"/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or recte 148"/>
            <p:cNvCxnSpPr/>
            <p:nvPr/>
          </p:nvCxnSpPr>
          <p:spPr>
            <a:xfrm>
              <a:off x="5398456" y="4831437"/>
              <a:ext cx="0" cy="324000"/>
            </a:xfrm>
            <a:prstGeom prst="line">
              <a:avLst/>
            </a:prstGeom>
            <a:ln w="12700">
              <a:solidFill>
                <a:schemeClr val="accent5">
                  <a:lumMod val="50000"/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or recte 149"/>
            <p:cNvCxnSpPr/>
            <p:nvPr/>
          </p:nvCxnSpPr>
          <p:spPr>
            <a:xfrm>
              <a:off x="6129539" y="4831437"/>
              <a:ext cx="0" cy="324000"/>
            </a:xfrm>
            <a:prstGeom prst="line">
              <a:avLst/>
            </a:prstGeom>
            <a:ln w="12700">
              <a:solidFill>
                <a:schemeClr val="accent5">
                  <a:lumMod val="50000"/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or recte 150"/>
            <p:cNvCxnSpPr/>
            <p:nvPr/>
          </p:nvCxnSpPr>
          <p:spPr>
            <a:xfrm>
              <a:off x="6855506" y="4831437"/>
              <a:ext cx="0" cy="324000"/>
            </a:xfrm>
            <a:prstGeom prst="line">
              <a:avLst/>
            </a:prstGeom>
            <a:ln w="12700">
              <a:solidFill>
                <a:schemeClr val="accent5">
                  <a:lumMod val="50000"/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or recte 151"/>
            <p:cNvCxnSpPr/>
            <p:nvPr/>
          </p:nvCxnSpPr>
          <p:spPr>
            <a:xfrm>
              <a:off x="7558398" y="4831437"/>
              <a:ext cx="0" cy="324000"/>
            </a:xfrm>
            <a:prstGeom prst="line">
              <a:avLst/>
            </a:prstGeom>
            <a:ln w="12700">
              <a:solidFill>
                <a:schemeClr val="accent5">
                  <a:lumMod val="50000"/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6563438" y="5180382"/>
              <a:ext cx="568036" cy="568038"/>
            </a:xfrm>
            <a:prstGeom prst="ellipse">
              <a:avLst/>
            </a:prstGeom>
            <a:solidFill>
              <a:srgbClr val="96C0C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3200" b="1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477023" y="5321517"/>
              <a:ext cx="744659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500" b="1" cap="small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62,5%</a:t>
              </a:r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7292659" y="5180382"/>
              <a:ext cx="568036" cy="568038"/>
            </a:xfrm>
            <a:prstGeom prst="ellipse">
              <a:avLst/>
            </a:prstGeom>
            <a:solidFill>
              <a:srgbClr val="96C0C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3200" b="1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214401" y="5321517"/>
              <a:ext cx="744659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sz="1500" b="1" cap="small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63,5%</a:t>
              </a:r>
            </a:p>
          </p:txBody>
        </p:sp>
        <p:sp>
          <p:nvSpPr>
            <p:cNvPr id="2" name="QuadreDeText 1"/>
            <p:cNvSpPr txBox="1"/>
            <p:nvPr/>
          </p:nvSpPr>
          <p:spPr>
            <a:xfrm>
              <a:off x="7588155" y="3940661"/>
              <a:ext cx="269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900" dirty="0" smtClean="0"/>
                <a:t>*</a:t>
              </a:r>
              <a:endParaRPr lang="ca-ES" sz="900" dirty="0"/>
            </a:p>
          </p:txBody>
        </p:sp>
        <p:pic>
          <p:nvPicPr>
            <p:cNvPr id="61" name="Imatge 6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234" y="3245336"/>
              <a:ext cx="590144" cy="262286"/>
            </a:xfrm>
            <a:prstGeom prst="rect">
              <a:avLst/>
            </a:prstGeom>
          </p:spPr>
        </p:pic>
      </p:grpSp>
      <p:sp>
        <p:nvSpPr>
          <p:cNvPr id="105" name="QuadreDeText 104"/>
          <p:cNvSpPr txBox="1"/>
          <p:nvPr/>
        </p:nvSpPr>
        <p:spPr>
          <a:xfrm>
            <a:off x="778917" y="5885740"/>
            <a:ext cx="7900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 smtClean="0"/>
              <a:t>(*) El nombre d’enquestes enviades i rebudes del Catàleg 2018 és més baix pel poc temps transcorregut des de La seva aprovació, ja que només es</a:t>
            </a:r>
          </a:p>
          <a:p>
            <a:r>
              <a:rPr lang="ca-ES" sz="1000" dirty="0"/>
              <a:t> </a:t>
            </a:r>
            <a:r>
              <a:rPr lang="ca-ES" sz="1000" dirty="0" smtClean="0"/>
              <a:t>     tenen en compte les enquestes rebudes fins al març de 2019.</a:t>
            </a:r>
          </a:p>
        </p:txBody>
      </p:sp>
      <p:pic>
        <p:nvPicPr>
          <p:cNvPr id="148" name="Imatge 147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72" y="1535320"/>
            <a:ext cx="797743" cy="384626"/>
          </a:xfrm>
          <a:prstGeom prst="rect">
            <a:avLst/>
          </a:prstGeom>
        </p:spPr>
      </p:pic>
      <p:grpSp>
        <p:nvGrpSpPr>
          <p:cNvPr id="6" name="Agrupa 5"/>
          <p:cNvGrpSpPr/>
          <p:nvPr/>
        </p:nvGrpSpPr>
        <p:grpSpPr>
          <a:xfrm>
            <a:off x="6421995" y="1525897"/>
            <a:ext cx="2211409" cy="1402644"/>
            <a:chOff x="846116" y="1764022"/>
            <a:chExt cx="2211409" cy="1402644"/>
          </a:xfrm>
        </p:grpSpPr>
        <p:sp>
          <p:nvSpPr>
            <p:cNvPr id="103" name="Rectangle 102"/>
            <p:cNvSpPr/>
            <p:nvPr/>
          </p:nvSpPr>
          <p:spPr>
            <a:xfrm>
              <a:off x="846116" y="2381836"/>
              <a:ext cx="2211409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  <a:defRPr/>
              </a:pPr>
              <a:r>
                <a:rPr lang="ca-E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 </a:t>
              </a:r>
              <a:r>
                <a:rPr lang="ca-ES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mitjana de</a:t>
              </a:r>
            </a:p>
            <a:p>
              <a:pPr lvl="0" algn="ctr">
                <a:lnSpc>
                  <a:spcPts val="1800"/>
                </a:lnSpc>
                <a:defRPr/>
              </a:pPr>
              <a:r>
                <a:rPr lang="ca-ES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a-ES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108 qüestionaris per ens local</a:t>
              </a:r>
              <a:endParaRPr lang="ca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3" name="Imatge 1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511" y="1764022"/>
              <a:ext cx="987428" cy="438857"/>
            </a:xfrm>
            <a:prstGeom prst="rect">
              <a:avLst/>
            </a:prstGeom>
          </p:spPr>
        </p:pic>
      </p:grpSp>
      <p:sp>
        <p:nvSpPr>
          <p:cNvPr id="51" name="Fletxa dreta 50"/>
          <p:cNvSpPr/>
          <p:nvPr/>
        </p:nvSpPr>
        <p:spPr>
          <a:xfrm>
            <a:off x="3137334" y="1589192"/>
            <a:ext cx="419348" cy="329761"/>
          </a:xfrm>
          <a:prstGeom prst="rightArrow">
            <a:avLst/>
          </a:prstGeom>
          <a:solidFill>
            <a:schemeClr val="accent6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5" name="Fletxa dreta 154"/>
          <p:cNvSpPr/>
          <p:nvPr/>
        </p:nvSpPr>
        <p:spPr>
          <a:xfrm>
            <a:off x="5706210" y="1577843"/>
            <a:ext cx="419348" cy="329761"/>
          </a:xfrm>
          <a:prstGeom prst="rightArrow">
            <a:avLst/>
          </a:prstGeom>
          <a:solidFill>
            <a:schemeClr val="accent6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7" name="Agrupa 6"/>
          <p:cNvGrpSpPr/>
          <p:nvPr/>
        </p:nvGrpSpPr>
        <p:grpSpPr>
          <a:xfrm>
            <a:off x="340504" y="1456273"/>
            <a:ext cx="2817604" cy="1278743"/>
            <a:chOff x="340504" y="1456273"/>
            <a:chExt cx="2817604" cy="1278743"/>
          </a:xfrm>
        </p:grpSpPr>
        <p:grpSp>
          <p:nvGrpSpPr>
            <p:cNvPr id="23" name="Agrupa 22"/>
            <p:cNvGrpSpPr/>
            <p:nvPr/>
          </p:nvGrpSpPr>
          <p:grpSpPr>
            <a:xfrm>
              <a:off x="895876" y="1472817"/>
              <a:ext cx="771724" cy="658287"/>
              <a:chOff x="3533875" y="3018370"/>
              <a:chExt cx="771724" cy="658287"/>
            </a:xfrm>
          </p:grpSpPr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>
                <a:off x="3576125" y="3018370"/>
                <a:ext cx="658287" cy="658287"/>
              </a:xfrm>
              <a:prstGeom prst="ellipse">
                <a:avLst/>
              </a:prstGeom>
              <a:solidFill>
                <a:srgbClr val="96C0C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ca-ES" sz="3200" b="1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622294" y="3046552"/>
                <a:ext cx="54928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NeueLT Std" pitchFamily="34" charset="0"/>
                    <a:cs typeface="Arial" panose="020B0604020202020204" pitchFamily="34" charset="0"/>
                  </a:rPr>
                  <a:t>310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533875" y="3242282"/>
                <a:ext cx="77172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ca-ES" sz="1200" b="1" cap="smal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municipis</a:t>
                </a:r>
              </a:p>
            </p:txBody>
          </p:sp>
        </p:grpSp>
        <p:grpSp>
          <p:nvGrpSpPr>
            <p:cNvPr id="24" name="Agrupa 23"/>
            <p:cNvGrpSpPr/>
            <p:nvPr/>
          </p:nvGrpSpPr>
          <p:grpSpPr>
            <a:xfrm>
              <a:off x="2039104" y="1472817"/>
              <a:ext cx="755576" cy="658287"/>
              <a:chOff x="5033594" y="2998263"/>
              <a:chExt cx="755576" cy="658287"/>
            </a:xfrm>
          </p:grpSpPr>
          <p:sp>
            <p:nvSpPr>
              <p:cNvPr id="136" name="Oval 135"/>
              <p:cNvSpPr>
                <a:spLocks noChangeAspect="1"/>
              </p:cNvSpPr>
              <p:nvPr/>
            </p:nvSpPr>
            <p:spPr>
              <a:xfrm>
                <a:off x="5084986" y="2998263"/>
                <a:ext cx="658287" cy="658287"/>
              </a:xfrm>
              <a:prstGeom prst="ellipse">
                <a:avLst/>
              </a:prstGeom>
              <a:solidFill>
                <a:srgbClr val="96C0C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ca-ES" sz="3200" b="1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flipH="1">
                <a:off x="5193315" y="3009298"/>
                <a:ext cx="43487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NeueLT Std" pitchFamily="34" charset="0"/>
                    <a:cs typeface="Arial" panose="020B0604020202020204" pitchFamily="34" charset="0"/>
                  </a:rPr>
                  <a:t>71</a:t>
                </a: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033594" y="3251807"/>
                <a:ext cx="755576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900"/>
                  </a:lnSpc>
                  <a:defRPr/>
                </a:pPr>
                <a:r>
                  <a:rPr lang="ca-ES" sz="1100" b="1" cap="smal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a</a:t>
                </a:r>
                <a:r>
                  <a:rPr lang="ca-ES" sz="1100" b="1" cap="smal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ltres  ens locals</a:t>
                </a:r>
              </a:p>
            </p:txBody>
          </p:sp>
        </p:grpSp>
        <p:sp>
          <p:nvSpPr>
            <p:cNvPr id="157" name="Rectangle 156"/>
            <p:cNvSpPr/>
            <p:nvPr/>
          </p:nvSpPr>
          <p:spPr>
            <a:xfrm flipH="1">
              <a:off x="1652846" y="1456273"/>
              <a:ext cx="3504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ca-E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NeueLT Std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0504" y="2181018"/>
              <a:ext cx="281760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  <a:defRPr/>
              </a:pPr>
              <a:r>
                <a:rPr lang="ca-ES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381</a:t>
              </a:r>
              <a:endParaRPr lang="ca-E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>
                <a:lnSpc>
                  <a:spcPts val="1800"/>
                </a:lnSpc>
                <a:defRPr/>
              </a:pPr>
              <a:r>
                <a:rPr lang="ca-ES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ca-ES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ns locals</a:t>
              </a:r>
              <a:endParaRPr lang="ca-E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3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fld id="{13209BAC-195A-4A1E-B32B-F3F17522AD28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31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16" t="9050" r="22405" b="9037"/>
          <a:stretch/>
        </p:blipFill>
        <p:spPr>
          <a:xfrm>
            <a:off x="1420279" y="3338403"/>
            <a:ext cx="2938445" cy="3095918"/>
          </a:xfrm>
          <a:prstGeom prst="rect">
            <a:avLst/>
          </a:prstGeom>
        </p:spPr>
      </p:pic>
      <p:pic>
        <p:nvPicPr>
          <p:cNvPr id="179" name="Imatge 1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99" y="3442049"/>
            <a:ext cx="590144" cy="262286"/>
          </a:xfrm>
          <a:prstGeom prst="rect">
            <a:avLst/>
          </a:prstGeom>
        </p:spPr>
      </p:pic>
      <p:cxnSp>
        <p:nvCxnSpPr>
          <p:cNvPr id="139" name="Connector recte 138"/>
          <p:cNvCxnSpPr>
            <a:stCxn id="122" idx="6"/>
            <a:endCxn id="123" idx="2"/>
          </p:cNvCxnSpPr>
          <p:nvPr/>
        </p:nvCxnSpPr>
        <p:spPr>
          <a:xfrm flipV="1">
            <a:off x="6873635" y="3438908"/>
            <a:ext cx="682902" cy="27926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recte 9"/>
          <p:cNvCxnSpPr>
            <a:stCxn id="7" idx="7"/>
            <a:endCxn id="124" idx="3"/>
          </p:cNvCxnSpPr>
          <p:nvPr/>
        </p:nvCxnSpPr>
        <p:spPr>
          <a:xfrm flipV="1">
            <a:off x="5086969" y="4655371"/>
            <a:ext cx="433318" cy="26079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Connector recte 131"/>
          <p:cNvCxnSpPr>
            <a:stCxn id="124" idx="7"/>
            <a:endCxn id="121" idx="3"/>
          </p:cNvCxnSpPr>
          <p:nvPr/>
        </p:nvCxnSpPr>
        <p:spPr>
          <a:xfrm flipV="1">
            <a:off x="5571205" y="4163739"/>
            <a:ext cx="548407" cy="44071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Connector recte 137"/>
          <p:cNvCxnSpPr>
            <a:stCxn id="121" idx="7"/>
            <a:endCxn id="122" idx="3"/>
          </p:cNvCxnSpPr>
          <p:nvPr/>
        </p:nvCxnSpPr>
        <p:spPr>
          <a:xfrm flipV="1">
            <a:off x="6170530" y="3743627"/>
            <a:ext cx="641642" cy="36919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 recte 145"/>
          <p:cNvCxnSpPr>
            <a:endCxn id="125" idx="6"/>
          </p:cNvCxnSpPr>
          <p:nvPr/>
        </p:nvCxnSpPr>
        <p:spPr>
          <a:xfrm>
            <a:off x="7610685" y="3442422"/>
            <a:ext cx="870787" cy="22739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1027028" y="5812039"/>
            <a:ext cx="141927" cy="1377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2" name="Rectangle 41"/>
          <p:cNvSpPr/>
          <p:nvPr/>
        </p:nvSpPr>
        <p:spPr>
          <a:xfrm>
            <a:off x="1027028" y="5596133"/>
            <a:ext cx="141927" cy="1377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2" name="Rectangle 161"/>
          <p:cNvSpPr/>
          <p:nvPr/>
        </p:nvSpPr>
        <p:spPr>
          <a:xfrm>
            <a:off x="1027028" y="6027946"/>
            <a:ext cx="141927" cy="1377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8" name="Rectangle 177"/>
          <p:cNvSpPr/>
          <p:nvPr/>
        </p:nvSpPr>
        <p:spPr>
          <a:xfrm>
            <a:off x="-415125" y="1935784"/>
            <a:ext cx="236616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ca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Nombre de</a:t>
            </a:r>
          </a:p>
          <a:p>
            <a:pPr lvl="0" algn="r">
              <a:defRPr/>
            </a:pPr>
            <a:r>
              <a:rPr lang="ca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ca-ES" sz="1400" b="1" dirty="0" smtClean="0">
                <a:solidFill>
                  <a:srgbClr val="A8192D"/>
                </a:solidFill>
                <a:latin typeface="+mj-lt"/>
                <a:cs typeface="Arial" panose="020B0604020202020204" pitchFamily="34" charset="0"/>
              </a:rPr>
              <a:t>qüestionaris enviats </a:t>
            </a:r>
          </a:p>
          <a:p>
            <a:pPr lvl="0" algn="r">
              <a:defRPr/>
            </a:pPr>
            <a:r>
              <a:rPr lang="ca-ES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per ens local</a:t>
            </a:r>
          </a:p>
        </p:txBody>
      </p:sp>
      <p:pic>
        <p:nvPicPr>
          <p:cNvPr id="119" name="Imatge 1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3" y="1925998"/>
            <a:ext cx="590144" cy="262286"/>
          </a:xfrm>
          <a:prstGeom prst="rect">
            <a:avLst/>
          </a:prstGeom>
        </p:spPr>
      </p:pic>
      <p:pic>
        <p:nvPicPr>
          <p:cNvPr id="113" name="Imatge 11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2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78" y="1645583"/>
            <a:ext cx="486318" cy="324212"/>
          </a:xfrm>
          <a:prstGeom prst="rect">
            <a:avLst/>
          </a:prstGeom>
        </p:spPr>
      </p:pic>
      <p:sp>
        <p:nvSpPr>
          <p:cNvPr id="183" name="Rectangle 182"/>
          <p:cNvSpPr/>
          <p:nvPr/>
        </p:nvSpPr>
        <p:spPr>
          <a:xfrm>
            <a:off x="4191700" y="6061171"/>
            <a:ext cx="4684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ca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Mitjana de </a:t>
            </a:r>
            <a:r>
              <a:rPr lang="ca-ES" sz="1400" b="1" dirty="0" smtClean="0">
                <a:solidFill>
                  <a:srgbClr val="A8192D"/>
                </a:solidFill>
                <a:latin typeface="+mj-lt"/>
                <a:cs typeface="Arial" panose="020B0604020202020204" pitchFamily="34" charset="0"/>
              </a:rPr>
              <a:t>qüestionaris enviats </a:t>
            </a:r>
            <a:r>
              <a:rPr lang="ca-ES" sz="14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segons </a:t>
            </a:r>
            <a:r>
              <a:rPr lang="ca-ES" sz="14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dimensió del municipi</a:t>
            </a:r>
          </a:p>
        </p:txBody>
      </p:sp>
      <p:grpSp>
        <p:nvGrpSpPr>
          <p:cNvPr id="34" name="Agrupa 33"/>
          <p:cNvGrpSpPr/>
          <p:nvPr/>
        </p:nvGrpSpPr>
        <p:grpSpPr>
          <a:xfrm>
            <a:off x="4696371" y="2824475"/>
            <a:ext cx="4332392" cy="3256709"/>
            <a:chOff x="4696371" y="2796242"/>
            <a:chExt cx="4332392" cy="3256709"/>
          </a:xfrm>
        </p:grpSpPr>
        <p:grpSp>
          <p:nvGrpSpPr>
            <p:cNvPr id="33" name="Agrupa 32"/>
            <p:cNvGrpSpPr/>
            <p:nvPr/>
          </p:nvGrpSpPr>
          <p:grpSpPr>
            <a:xfrm>
              <a:off x="4761383" y="3374671"/>
              <a:ext cx="4267380" cy="2678280"/>
              <a:chOff x="4761383" y="3374671"/>
              <a:chExt cx="4267380" cy="2678280"/>
            </a:xfrm>
          </p:grpSpPr>
          <p:grpSp>
            <p:nvGrpSpPr>
              <p:cNvPr id="32" name="Agrupa 31"/>
              <p:cNvGrpSpPr/>
              <p:nvPr/>
            </p:nvGrpSpPr>
            <p:grpSpPr>
              <a:xfrm>
                <a:off x="4761383" y="4995194"/>
                <a:ext cx="4267380" cy="1057757"/>
                <a:chOff x="4761383" y="4995194"/>
                <a:chExt cx="4267380" cy="1057757"/>
              </a:xfrm>
            </p:grpSpPr>
            <p:sp>
              <p:nvSpPr>
                <p:cNvPr id="273" name="Rectangle 272"/>
                <p:cNvSpPr/>
                <p:nvPr/>
              </p:nvSpPr>
              <p:spPr>
                <a:xfrm>
                  <a:off x="4761383" y="5676501"/>
                  <a:ext cx="585067" cy="3540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ts val="1000"/>
                    </a:lnSpc>
                    <a:defRPr/>
                  </a:pPr>
                  <a:r>
                    <a:rPr lang="ca-ES" sz="1100" cap="small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fins a </a:t>
                  </a:r>
                </a:p>
                <a:p>
                  <a:pPr lvl="0" algn="ctr">
                    <a:lnSpc>
                      <a:spcPts val="1000"/>
                    </a:lnSpc>
                    <a:defRPr/>
                  </a:pPr>
                  <a:r>
                    <a:rPr lang="ca-ES" sz="1100" cap="small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1.000</a:t>
                  </a:r>
                  <a:endParaRPr lang="ca-ES" sz="1100" cap="smal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>
                  <a:off x="5073832" y="5676501"/>
                  <a:ext cx="926313" cy="3764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  <a:defRPr/>
                  </a:pPr>
                  <a:r>
                    <a:rPr lang="ca-ES" sz="1100" cap="small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1.001</a:t>
                  </a:r>
                </a:p>
                <a:p>
                  <a:pPr algn="ctr">
                    <a:lnSpc>
                      <a:spcPts val="700"/>
                    </a:lnSpc>
                    <a:defRPr/>
                  </a:pPr>
                  <a:r>
                    <a:rPr lang="ca-ES" sz="1100" cap="small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-</a:t>
                  </a:r>
                </a:p>
                <a:p>
                  <a:pPr algn="ctr">
                    <a:lnSpc>
                      <a:spcPts val="700"/>
                    </a:lnSpc>
                    <a:defRPr/>
                  </a:pPr>
                  <a:r>
                    <a:rPr lang="ca-ES" sz="1100" cap="small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5.000</a:t>
                  </a:r>
                  <a:r>
                    <a:rPr lang="ca-ES" sz="900" cap="small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 </a:t>
                  </a:r>
                  <a:endParaRPr lang="ca-ES" sz="900" cap="smal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91" name="Imatge 290"/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colorTemperature colorTemp="1500"/>
                          </a14:imgEffect>
                          <a14:imgEffect>
                            <a14:saturation sat="2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4063" y="5335617"/>
                  <a:ext cx="364739" cy="243159"/>
                </a:xfrm>
                <a:prstGeom prst="rect">
                  <a:avLst/>
                </a:prstGeom>
              </p:spPr>
            </p:pic>
            <p:pic>
              <p:nvPicPr>
                <p:cNvPr id="292" name="Imatge 291"/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colorTemperature colorTemp="1500"/>
                          </a14:imgEffect>
                          <a14:imgEffect>
                            <a14:saturation sat="2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2456" y="5254564"/>
                  <a:ext cx="486318" cy="324212"/>
                </a:xfrm>
                <a:prstGeom prst="rect">
                  <a:avLst/>
                </a:prstGeom>
              </p:spPr>
            </p:pic>
            <p:pic>
              <p:nvPicPr>
                <p:cNvPr id="293" name="Imatge 292"/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colorTemperature colorTemp="1500"/>
                          </a14:imgEffect>
                          <a14:imgEffect>
                            <a14:saturation sat="2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33802" y="5170269"/>
                  <a:ext cx="612761" cy="408507"/>
                </a:xfrm>
                <a:prstGeom prst="rect">
                  <a:avLst/>
                </a:prstGeom>
              </p:spPr>
            </p:pic>
            <p:pic>
              <p:nvPicPr>
                <p:cNvPr id="294" name="Imatge 293"/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colorTemperature colorTemp="1500"/>
                          </a14:imgEffect>
                          <a14:imgEffect>
                            <a14:saturation sat="2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0217" y="5124879"/>
                  <a:ext cx="680845" cy="453897"/>
                </a:xfrm>
                <a:prstGeom prst="rect">
                  <a:avLst/>
                </a:prstGeom>
              </p:spPr>
            </p:pic>
            <p:pic>
              <p:nvPicPr>
                <p:cNvPr id="295" name="Imatge 294"/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colorTemperature colorTemp="1500"/>
                          </a14:imgEffect>
                          <a14:imgEffect>
                            <a14:saturation sat="2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00593" y="4995194"/>
                  <a:ext cx="875372" cy="583582"/>
                </a:xfrm>
                <a:prstGeom prst="rect">
                  <a:avLst/>
                </a:prstGeom>
              </p:spPr>
            </p:pic>
            <p:pic>
              <p:nvPicPr>
                <p:cNvPr id="296" name="Imatge 295"/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colorTemperature colorTemp="1500"/>
                          </a14:imgEffect>
                          <a14:imgEffect>
                            <a14:saturation sat="2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26090" y="5092458"/>
                  <a:ext cx="729477" cy="486318"/>
                </a:xfrm>
                <a:prstGeom prst="rect">
                  <a:avLst/>
                </a:prstGeom>
              </p:spPr>
            </p:pic>
            <p:sp>
              <p:nvSpPr>
                <p:cNvPr id="105" name="Rectangle 104"/>
                <p:cNvSpPr/>
                <p:nvPr/>
              </p:nvSpPr>
              <p:spPr>
                <a:xfrm>
                  <a:off x="5657375" y="5676501"/>
                  <a:ext cx="926313" cy="3764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  <a:defRPr/>
                  </a:pPr>
                  <a:r>
                    <a:rPr lang="ca-ES" sz="1100" cap="small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5.001</a:t>
                  </a:r>
                </a:p>
                <a:p>
                  <a:pPr algn="ctr">
                    <a:lnSpc>
                      <a:spcPts val="700"/>
                    </a:lnSpc>
                    <a:defRPr/>
                  </a:pPr>
                  <a:r>
                    <a:rPr lang="ca-ES" sz="1100" cap="small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 - </a:t>
                  </a:r>
                </a:p>
                <a:p>
                  <a:pPr algn="ctr">
                    <a:lnSpc>
                      <a:spcPts val="700"/>
                    </a:lnSpc>
                    <a:defRPr/>
                  </a:pPr>
                  <a:r>
                    <a:rPr lang="ca-ES" sz="1100" cap="small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20.000 </a:t>
                  </a:r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6375277" y="5676501"/>
                  <a:ext cx="926313" cy="3764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  <a:defRPr/>
                  </a:pPr>
                  <a:r>
                    <a:rPr lang="ca-ES" sz="1100" cap="small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20.001 </a:t>
                  </a:r>
                </a:p>
                <a:p>
                  <a:pPr algn="ctr">
                    <a:lnSpc>
                      <a:spcPts val="700"/>
                    </a:lnSpc>
                    <a:defRPr/>
                  </a:pPr>
                  <a:r>
                    <a:rPr lang="ca-ES" sz="1100" cap="small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- </a:t>
                  </a:r>
                </a:p>
                <a:p>
                  <a:pPr algn="ctr">
                    <a:lnSpc>
                      <a:spcPts val="700"/>
                    </a:lnSpc>
                    <a:defRPr/>
                  </a:pPr>
                  <a:r>
                    <a:rPr lang="ca-ES" sz="1100" cap="small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50.000</a:t>
                  </a:r>
                  <a:r>
                    <a:rPr lang="ca-ES" sz="900" cap="small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 </a:t>
                  </a:r>
                  <a:endParaRPr lang="ca-ES" sz="900" cap="smal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7138041" y="5676501"/>
                  <a:ext cx="926313" cy="3764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  <a:defRPr/>
                  </a:pPr>
                  <a:r>
                    <a:rPr lang="ca-ES" sz="1100" cap="small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50.001</a:t>
                  </a:r>
                </a:p>
                <a:p>
                  <a:pPr algn="ctr">
                    <a:lnSpc>
                      <a:spcPts val="700"/>
                    </a:lnSpc>
                    <a:defRPr/>
                  </a:pPr>
                  <a:r>
                    <a:rPr lang="ca-ES" sz="1100" cap="small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 - </a:t>
                  </a:r>
                </a:p>
                <a:p>
                  <a:pPr algn="ctr">
                    <a:lnSpc>
                      <a:spcPts val="700"/>
                    </a:lnSpc>
                    <a:defRPr/>
                  </a:pPr>
                  <a:r>
                    <a:rPr lang="ca-ES" sz="1100" cap="small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75.000 </a:t>
                  </a:r>
                  <a:endParaRPr lang="ca-ES" sz="1100" cap="smal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8004093" y="5676501"/>
                  <a:ext cx="1024670" cy="3540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1000"/>
                    </a:lnSpc>
                    <a:defRPr/>
                  </a:pPr>
                  <a:r>
                    <a:rPr lang="ca-ES" sz="1100" cap="small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m</a:t>
                  </a:r>
                  <a:r>
                    <a:rPr lang="ca-ES" sz="1100" cap="small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és </a:t>
                  </a:r>
                  <a:r>
                    <a:rPr lang="ca-ES" sz="1100" cap="small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de </a:t>
                  </a:r>
                </a:p>
                <a:p>
                  <a:pPr algn="ctr">
                    <a:lnSpc>
                      <a:spcPts val="1000"/>
                    </a:lnSpc>
                    <a:defRPr/>
                  </a:pPr>
                  <a:r>
                    <a:rPr lang="ca-ES" sz="1100" cap="small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75.000 </a:t>
                  </a:r>
                  <a:endParaRPr lang="ca-ES" sz="1100" cap="smal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" name="Agrupa 7"/>
              <p:cNvGrpSpPr/>
              <p:nvPr/>
            </p:nvGrpSpPr>
            <p:grpSpPr>
              <a:xfrm>
                <a:off x="5025506" y="3374671"/>
                <a:ext cx="3455966" cy="1574726"/>
                <a:chOff x="5025506" y="3176273"/>
                <a:chExt cx="3455966" cy="1574726"/>
              </a:xfrm>
            </p:grpSpPr>
            <p:sp>
              <p:nvSpPr>
                <p:cNvPr id="7" name="Oval 6"/>
                <p:cNvSpPr>
                  <a:spLocks noChangeAspect="1"/>
                </p:cNvSpPr>
                <p:nvPr/>
              </p:nvSpPr>
              <p:spPr>
                <a:xfrm>
                  <a:off x="5025506" y="4678991"/>
                  <a:ext cx="72008" cy="72008"/>
                </a:xfrm>
                <a:prstGeom prst="ellipse">
                  <a:avLst/>
                </a:prstGeom>
                <a:solidFill>
                  <a:srgbClr val="A8192D">
                    <a:alpha val="79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>
                    <a:solidFill>
                      <a:srgbClr val="A8192D"/>
                    </a:solidFill>
                  </a:endParaRPr>
                </a:p>
              </p:txBody>
            </p:sp>
            <p:sp>
              <p:nvSpPr>
                <p:cNvPr id="121" name="Oval 120"/>
                <p:cNvSpPr>
                  <a:spLocks noChangeAspect="1"/>
                </p:cNvSpPr>
                <p:nvPr/>
              </p:nvSpPr>
              <p:spPr>
                <a:xfrm>
                  <a:off x="6109067" y="3875645"/>
                  <a:ext cx="72008" cy="72008"/>
                </a:xfrm>
                <a:prstGeom prst="ellipse">
                  <a:avLst/>
                </a:prstGeom>
                <a:solidFill>
                  <a:srgbClr val="A8192D">
                    <a:alpha val="79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>
                    <a:solidFill>
                      <a:srgbClr val="A8192D"/>
                    </a:solidFill>
                  </a:endParaRPr>
                </a:p>
              </p:txBody>
            </p:sp>
            <p:sp>
              <p:nvSpPr>
                <p:cNvPr id="122" name="Oval 121"/>
                <p:cNvSpPr>
                  <a:spLocks noChangeAspect="1"/>
                </p:cNvSpPr>
                <p:nvPr/>
              </p:nvSpPr>
              <p:spPr>
                <a:xfrm>
                  <a:off x="6801627" y="3455533"/>
                  <a:ext cx="72008" cy="72008"/>
                </a:xfrm>
                <a:prstGeom prst="ellipse">
                  <a:avLst/>
                </a:prstGeom>
                <a:solidFill>
                  <a:srgbClr val="A8192D">
                    <a:alpha val="79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>
                    <a:solidFill>
                      <a:srgbClr val="A8192D"/>
                    </a:solidFill>
                  </a:endParaRPr>
                </a:p>
              </p:txBody>
            </p:sp>
            <p:sp>
              <p:nvSpPr>
                <p:cNvPr id="123" name="Oval 122"/>
                <p:cNvSpPr>
                  <a:spLocks noChangeAspect="1"/>
                </p:cNvSpPr>
                <p:nvPr/>
              </p:nvSpPr>
              <p:spPr>
                <a:xfrm>
                  <a:off x="7556537" y="3176273"/>
                  <a:ext cx="72008" cy="72008"/>
                </a:xfrm>
                <a:prstGeom prst="ellipse">
                  <a:avLst/>
                </a:prstGeom>
                <a:solidFill>
                  <a:srgbClr val="A8192D">
                    <a:alpha val="79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>
                    <a:solidFill>
                      <a:srgbClr val="A8192D"/>
                    </a:solidFill>
                  </a:endParaRPr>
                </a:p>
              </p:txBody>
            </p:sp>
            <p:sp>
              <p:nvSpPr>
                <p:cNvPr id="124" name="Oval 123"/>
                <p:cNvSpPr>
                  <a:spLocks noChangeAspect="1"/>
                </p:cNvSpPr>
                <p:nvPr/>
              </p:nvSpPr>
              <p:spPr>
                <a:xfrm>
                  <a:off x="5509742" y="4367277"/>
                  <a:ext cx="72008" cy="72008"/>
                </a:xfrm>
                <a:prstGeom prst="ellipse">
                  <a:avLst/>
                </a:prstGeom>
                <a:solidFill>
                  <a:srgbClr val="A8192D">
                    <a:alpha val="79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>
                    <a:solidFill>
                      <a:srgbClr val="A8192D"/>
                    </a:solidFill>
                  </a:endParaRPr>
                </a:p>
              </p:txBody>
            </p:sp>
            <p:sp>
              <p:nvSpPr>
                <p:cNvPr id="125" name="Oval 124"/>
                <p:cNvSpPr>
                  <a:spLocks noChangeAspect="1"/>
                </p:cNvSpPr>
                <p:nvPr/>
              </p:nvSpPr>
              <p:spPr>
                <a:xfrm>
                  <a:off x="8409464" y="3407179"/>
                  <a:ext cx="72008" cy="72008"/>
                </a:xfrm>
                <a:prstGeom prst="ellipse">
                  <a:avLst/>
                </a:prstGeom>
                <a:solidFill>
                  <a:srgbClr val="A8192D">
                    <a:alpha val="79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>
                    <a:solidFill>
                      <a:srgbClr val="A8192D"/>
                    </a:solidFill>
                  </a:endParaRPr>
                </a:p>
              </p:txBody>
            </p:sp>
          </p:grpSp>
        </p:grpSp>
        <p:grpSp>
          <p:nvGrpSpPr>
            <p:cNvPr id="166" name="Agrupa 165"/>
            <p:cNvGrpSpPr/>
            <p:nvPr/>
          </p:nvGrpSpPr>
          <p:grpSpPr>
            <a:xfrm>
              <a:off x="4696371" y="2796242"/>
              <a:ext cx="3872393" cy="1977710"/>
              <a:chOff x="4696371" y="2804868"/>
              <a:chExt cx="3872393" cy="1977710"/>
            </a:xfrm>
          </p:grpSpPr>
          <p:pic>
            <p:nvPicPr>
              <p:cNvPr id="167" name="Imatge 16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6371" y="4604292"/>
                <a:ext cx="401143" cy="178286"/>
              </a:xfrm>
              <a:prstGeom prst="rect">
                <a:avLst/>
              </a:prstGeom>
            </p:spPr>
          </p:pic>
          <p:sp>
            <p:nvSpPr>
              <p:cNvPr id="168" name="Rectangle 167"/>
              <p:cNvSpPr/>
              <p:nvPr/>
            </p:nvSpPr>
            <p:spPr>
              <a:xfrm>
                <a:off x="4728217" y="4292842"/>
                <a:ext cx="4680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400" b="1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71</a:t>
                </a:r>
                <a:endParaRPr lang="ca-ES" sz="1400" b="1" cap="small" dirty="0">
                  <a:solidFill>
                    <a:srgbClr val="A8192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5208093" y="3975832"/>
                <a:ext cx="4680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400" b="1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107</a:t>
                </a:r>
                <a:endParaRPr lang="ca-ES" sz="1400" b="1" cap="small" dirty="0">
                  <a:solidFill>
                    <a:srgbClr val="A8192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5809695" y="3509180"/>
                <a:ext cx="4680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400" b="1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160</a:t>
                </a:r>
                <a:endParaRPr lang="ca-ES" sz="1400" b="1" cap="small" dirty="0">
                  <a:solidFill>
                    <a:srgbClr val="A8192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6495443" y="3088863"/>
                <a:ext cx="4680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400" b="1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210</a:t>
                </a:r>
                <a:endParaRPr lang="ca-ES" sz="1400" b="1" cap="small" dirty="0">
                  <a:solidFill>
                    <a:srgbClr val="A8192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8100764" y="3035624"/>
                <a:ext cx="4680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400" b="1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216</a:t>
                </a:r>
                <a:endParaRPr lang="ca-ES" sz="1400" b="1" cap="small" dirty="0">
                  <a:solidFill>
                    <a:srgbClr val="A8192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253325" y="2804868"/>
                <a:ext cx="4680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ca-ES" sz="1400" b="1" cap="small" dirty="0" smtClean="0">
                    <a:solidFill>
                      <a:srgbClr val="A8192D"/>
                    </a:solidFill>
                    <a:cs typeface="Arial" panose="020B0604020202020204" pitchFamily="34" charset="0"/>
                  </a:rPr>
                  <a:t>243</a:t>
                </a:r>
                <a:endParaRPr lang="ca-ES" sz="1400" b="1" cap="small" dirty="0">
                  <a:solidFill>
                    <a:srgbClr val="A8192D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174" name="Imatge 17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1460" y="4287728"/>
                <a:ext cx="401143" cy="178286"/>
              </a:xfrm>
              <a:prstGeom prst="rect">
                <a:avLst/>
              </a:prstGeom>
            </p:spPr>
          </p:pic>
          <p:pic>
            <p:nvPicPr>
              <p:cNvPr id="176" name="Imatge 17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2988" y="3826611"/>
                <a:ext cx="401143" cy="178286"/>
              </a:xfrm>
              <a:prstGeom prst="rect">
                <a:avLst/>
              </a:prstGeom>
            </p:spPr>
          </p:pic>
          <p:pic>
            <p:nvPicPr>
              <p:cNvPr id="177" name="Imatge 17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1127" y="3398659"/>
                <a:ext cx="401143" cy="178286"/>
              </a:xfrm>
              <a:prstGeom prst="rect">
                <a:avLst/>
              </a:prstGeom>
            </p:spPr>
          </p:pic>
          <p:pic>
            <p:nvPicPr>
              <p:cNvPr id="181" name="Imatge 18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1828" y="3119802"/>
                <a:ext cx="401143" cy="178286"/>
              </a:xfrm>
              <a:prstGeom prst="rect">
                <a:avLst/>
              </a:prstGeom>
            </p:spPr>
          </p:pic>
          <p:pic>
            <p:nvPicPr>
              <p:cNvPr id="182" name="Imatge 18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292" y="3352155"/>
                <a:ext cx="401143" cy="178286"/>
              </a:xfrm>
              <a:prstGeom prst="rect">
                <a:avLst/>
              </a:prstGeom>
            </p:spPr>
          </p:pic>
        </p:grpSp>
      </p:grpSp>
      <p:sp>
        <p:nvSpPr>
          <p:cNvPr id="189" name="Rectangle 188"/>
          <p:cNvSpPr/>
          <p:nvPr/>
        </p:nvSpPr>
        <p:spPr>
          <a:xfrm>
            <a:off x="-437941" y="3449411"/>
            <a:ext cx="236616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ca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Nombre de</a:t>
            </a:r>
          </a:p>
          <a:p>
            <a:pPr lvl="0" algn="r">
              <a:defRPr/>
            </a:pPr>
            <a:r>
              <a:rPr lang="ca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ca-ES" sz="1400" b="1" dirty="0" smtClean="0">
                <a:solidFill>
                  <a:srgbClr val="A8192D"/>
                </a:solidFill>
                <a:latin typeface="+mj-lt"/>
                <a:cs typeface="Arial" panose="020B0604020202020204" pitchFamily="34" charset="0"/>
              </a:rPr>
              <a:t>qüestionaris enviats </a:t>
            </a:r>
          </a:p>
          <a:p>
            <a:pPr lvl="0" algn="r">
              <a:defRPr/>
            </a:pPr>
            <a:r>
              <a:rPr lang="ca-ES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per</a:t>
            </a:r>
            <a:r>
              <a:rPr lang="ca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ca-ES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municipi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4120430" y="5787904"/>
            <a:ext cx="714867" cy="22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000"/>
              </a:lnSpc>
              <a:defRPr/>
            </a:pPr>
            <a:r>
              <a:rPr lang="ca-ES" sz="1100" cap="small" dirty="0" smtClean="0">
                <a:solidFill>
                  <a:srgbClr val="A8192D"/>
                </a:solidFill>
                <a:latin typeface="+mj-lt"/>
                <a:cs typeface="Arial" panose="020B0604020202020204" pitchFamily="34" charset="0"/>
              </a:rPr>
              <a:t>habitants</a:t>
            </a:r>
            <a:endParaRPr lang="ca-ES" sz="1100" cap="small" dirty="0">
              <a:solidFill>
                <a:srgbClr val="A8192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3" name="Connector recte 82"/>
          <p:cNvCxnSpPr/>
          <p:nvPr/>
        </p:nvCxnSpPr>
        <p:spPr>
          <a:xfrm>
            <a:off x="4771187" y="5781261"/>
            <a:ext cx="0" cy="216000"/>
          </a:xfrm>
          <a:prstGeom prst="line">
            <a:avLst/>
          </a:prstGeom>
          <a:ln w="12700">
            <a:solidFill>
              <a:srgbClr val="A819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1061049" y="634187"/>
            <a:ext cx="7021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3200" dirty="0" smtClean="0">
                <a:solidFill>
                  <a:srgbClr val="A8192D"/>
                </a:solidFill>
                <a:cs typeface="Arial" panose="020B0604020202020204" pitchFamily="34" charset="0"/>
              </a:rPr>
              <a:t>Enquestes de satisfacció </a:t>
            </a:r>
            <a:r>
              <a:rPr lang="ca-ES" sz="3200" b="1" dirty="0" smtClean="0">
                <a:solidFill>
                  <a:srgbClr val="A8192D"/>
                </a:solidFill>
                <a:cs typeface="Arial" panose="020B0604020202020204" pitchFamily="34" charset="0"/>
              </a:rPr>
              <a:t>enviades</a:t>
            </a:r>
            <a:endParaRPr lang="ca-ES" sz="3200" b="1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327796" y="1560349"/>
            <a:ext cx="926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b="1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21%</a:t>
            </a:r>
            <a:endParaRPr lang="ca-ES" b="1" cap="small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590147" y="1646085"/>
            <a:ext cx="1480121" cy="25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200"/>
              </a:lnSpc>
              <a:defRPr/>
            </a:pPr>
            <a:r>
              <a:rPr lang="ca-ES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de 0 a 50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1590147" y="1917315"/>
            <a:ext cx="1480121" cy="25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200"/>
              </a:lnSpc>
              <a:defRPr/>
            </a:pPr>
            <a:r>
              <a:rPr lang="ca-ES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</a:t>
            </a:r>
            <a:r>
              <a:rPr lang="ca-ES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e 51 a 100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1590147" y="2200212"/>
            <a:ext cx="1480121" cy="25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200"/>
              </a:lnSpc>
              <a:defRPr/>
            </a:pPr>
            <a:r>
              <a:rPr lang="ca-ES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</a:t>
            </a:r>
            <a:r>
              <a:rPr lang="ca-ES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e 101 a 150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590147" y="2496779"/>
            <a:ext cx="1480121" cy="25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200"/>
              </a:lnSpc>
              <a:defRPr/>
            </a:pPr>
            <a:r>
              <a:rPr lang="ca-ES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</a:t>
            </a:r>
            <a:r>
              <a:rPr lang="ca-ES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e 151  a 200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1590147" y="2765807"/>
            <a:ext cx="1480121" cy="25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200"/>
              </a:lnSpc>
              <a:defRPr/>
            </a:pPr>
            <a:r>
              <a:rPr lang="ca-ES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ca-ES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és de 200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5976732" y="1844908"/>
            <a:ext cx="926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b="1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27%</a:t>
            </a:r>
            <a:endParaRPr lang="ca-ES" b="1" cap="small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975496" y="2126322"/>
            <a:ext cx="926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b="1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27%</a:t>
            </a:r>
            <a:endParaRPr lang="ca-ES" b="1" cap="small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684919" y="2411156"/>
            <a:ext cx="926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b="1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15%</a:t>
            </a:r>
            <a:endParaRPr lang="ca-ES" b="1" cap="small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138044" y="2693400"/>
            <a:ext cx="926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b="1" cap="small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10%</a:t>
            </a:r>
            <a:endParaRPr lang="ca-ES" b="1" cap="small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7699" y="1654492"/>
            <a:ext cx="2268000" cy="181045"/>
          </a:xfrm>
          <a:prstGeom prst="rect">
            <a:avLst/>
          </a:prstGeom>
          <a:solidFill>
            <a:srgbClr val="F9AD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6" name="Rectangle 85"/>
          <p:cNvSpPr/>
          <p:nvPr/>
        </p:nvSpPr>
        <p:spPr>
          <a:xfrm>
            <a:off x="3057699" y="2502547"/>
            <a:ext cx="1620000" cy="181045"/>
          </a:xfrm>
          <a:prstGeom prst="rect">
            <a:avLst/>
          </a:prstGeom>
          <a:solidFill>
            <a:srgbClr val="F9AD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7" name="Rectangle 86"/>
          <p:cNvSpPr/>
          <p:nvPr/>
        </p:nvSpPr>
        <p:spPr>
          <a:xfrm>
            <a:off x="3057699" y="2785231"/>
            <a:ext cx="1080000" cy="181045"/>
          </a:xfrm>
          <a:prstGeom prst="rect">
            <a:avLst/>
          </a:prstGeom>
          <a:solidFill>
            <a:srgbClr val="F9AD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8" name="Rectangle 87"/>
          <p:cNvSpPr/>
          <p:nvPr/>
        </p:nvSpPr>
        <p:spPr>
          <a:xfrm>
            <a:off x="3057697" y="1937177"/>
            <a:ext cx="2916000" cy="181045"/>
          </a:xfrm>
          <a:prstGeom prst="rect">
            <a:avLst/>
          </a:prstGeom>
          <a:solidFill>
            <a:srgbClr val="F9AD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9" name="Rectangle 88"/>
          <p:cNvSpPr/>
          <p:nvPr/>
        </p:nvSpPr>
        <p:spPr>
          <a:xfrm>
            <a:off x="3057699" y="2219862"/>
            <a:ext cx="2916000" cy="181045"/>
          </a:xfrm>
          <a:prstGeom prst="rect">
            <a:avLst/>
          </a:prstGeom>
          <a:solidFill>
            <a:srgbClr val="F9AD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8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fld id="{13209BAC-195A-4A1E-B32B-F3F17522AD28}" type="slidenum">
              <a:rPr lang="es-ES" smtClean="0"/>
              <a:t>7</a:t>
            </a:fld>
            <a:endParaRPr lang="es-ES" dirty="0"/>
          </a:p>
        </p:txBody>
      </p:sp>
      <p:sp>
        <p:nvSpPr>
          <p:cNvPr id="75" name="Rectangle 74"/>
          <p:cNvSpPr/>
          <p:nvPr/>
        </p:nvSpPr>
        <p:spPr>
          <a:xfrm>
            <a:off x="-437941" y="5124699"/>
            <a:ext cx="1480121" cy="25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200"/>
              </a:lnSpc>
              <a:defRPr/>
            </a:pPr>
            <a:r>
              <a:rPr lang="ca-ES" sz="12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de 0 a 50</a:t>
            </a:r>
          </a:p>
        </p:txBody>
      </p:sp>
      <p:sp>
        <p:nvSpPr>
          <p:cNvPr id="76" name="Rectangle 75"/>
          <p:cNvSpPr/>
          <p:nvPr/>
        </p:nvSpPr>
        <p:spPr>
          <a:xfrm>
            <a:off x="-437941" y="5333192"/>
            <a:ext cx="1480121" cy="25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200"/>
              </a:lnSpc>
              <a:defRPr/>
            </a:pPr>
            <a:r>
              <a:rPr lang="ca-ES" sz="12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</a:t>
            </a:r>
            <a:r>
              <a:rPr lang="ca-ES" sz="12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e 51 a 100</a:t>
            </a:r>
          </a:p>
        </p:txBody>
      </p:sp>
      <p:sp>
        <p:nvSpPr>
          <p:cNvPr id="77" name="Rectangle 76"/>
          <p:cNvSpPr/>
          <p:nvPr/>
        </p:nvSpPr>
        <p:spPr>
          <a:xfrm>
            <a:off x="-437941" y="5541685"/>
            <a:ext cx="1480121" cy="25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200"/>
              </a:lnSpc>
              <a:defRPr/>
            </a:pPr>
            <a:r>
              <a:rPr lang="ca-ES" sz="12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</a:t>
            </a:r>
            <a:r>
              <a:rPr lang="ca-ES" sz="12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e 101 a 150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-437941" y="5750178"/>
            <a:ext cx="1480121" cy="25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200"/>
              </a:lnSpc>
              <a:defRPr/>
            </a:pPr>
            <a:r>
              <a:rPr lang="ca-ES" sz="12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</a:t>
            </a:r>
            <a:r>
              <a:rPr lang="ca-ES" sz="12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e 151  a 200</a:t>
            </a:r>
          </a:p>
        </p:txBody>
      </p:sp>
      <p:sp>
        <p:nvSpPr>
          <p:cNvPr id="81" name="Rectangle 80"/>
          <p:cNvSpPr/>
          <p:nvPr/>
        </p:nvSpPr>
        <p:spPr>
          <a:xfrm>
            <a:off x="-437941" y="5958671"/>
            <a:ext cx="1480121" cy="25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200"/>
              </a:lnSpc>
              <a:defRPr/>
            </a:pPr>
            <a:r>
              <a:rPr lang="ca-ES" sz="12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ca-ES" sz="12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és de 200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027028" y="5380227"/>
            <a:ext cx="141927" cy="137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4" name="Rectangle 83"/>
          <p:cNvSpPr/>
          <p:nvPr/>
        </p:nvSpPr>
        <p:spPr>
          <a:xfrm>
            <a:off x="1027028" y="5164320"/>
            <a:ext cx="141927" cy="137792"/>
          </a:xfrm>
          <a:prstGeom prst="rect">
            <a:avLst/>
          </a:prstGeom>
          <a:solidFill>
            <a:srgbClr val="F3F9FB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043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tge 165" descr="C:\Users\arbosrr\Documents\Assistencies\graphs_tables\Mapa 2.p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5" t="8868" r="18137" b="9282"/>
          <a:stretch/>
        </p:blipFill>
        <p:spPr bwMode="auto">
          <a:xfrm>
            <a:off x="4839195" y="2442950"/>
            <a:ext cx="3724775" cy="391249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Rectangle 166"/>
          <p:cNvSpPr/>
          <p:nvPr/>
        </p:nvSpPr>
        <p:spPr>
          <a:xfrm>
            <a:off x="4302414" y="1754919"/>
            <a:ext cx="38268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1400" b="1" dirty="0" smtClean="0">
                <a:solidFill>
                  <a:srgbClr val="A8192D"/>
                </a:solidFill>
                <a:latin typeface="+mj-lt"/>
                <a:cs typeface="Arial" panose="020B0604020202020204" pitchFamily="34" charset="0"/>
              </a:rPr>
              <a:t>Ràtio de resposta</a:t>
            </a:r>
          </a:p>
          <a:p>
            <a:pPr lvl="0" algn="ctr">
              <a:defRPr/>
            </a:pPr>
            <a:r>
              <a:rPr lang="ca-ES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per</a:t>
            </a:r>
            <a:r>
              <a:rPr lang="ca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ca-ES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municipi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7580147" y="5577462"/>
            <a:ext cx="127540" cy="123825"/>
          </a:xfrm>
          <a:prstGeom prst="rect">
            <a:avLst/>
          </a:prstGeom>
          <a:solidFill>
            <a:srgbClr val="F3F9FB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/>
          </a:p>
        </p:txBody>
      </p:sp>
      <p:sp>
        <p:nvSpPr>
          <p:cNvPr id="169" name="Rectangle 168"/>
          <p:cNvSpPr/>
          <p:nvPr/>
        </p:nvSpPr>
        <p:spPr>
          <a:xfrm>
            <a:off x="7733281" y="5525076"/>
            <a:ext cx="10688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  <a:defRPr/>
            </a:pPr>
            <a:r>
              <a:rPr lang="ca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Fins a 33%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7580147" y="5866120"/>
            <a:ext cx="127540" cy="123825"/>
          </a:xfrm>
          <a:prstGeom prst="rect">
            <a:avLst/>
          </a:prstGeom>
          <a:solidFill>
            <a:srgbClr val="A7D4D9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/>
          </a:p>
        </p:txBody>
      </p:sp>
      <p:sp>
        <p:nvSpPr>
          <p:cNvPr id="171" name="Rectangle 170"/>
          <p:cNvSpPr/>
          <p:nvPr/>
        </p:nvSpPr>
        <p:spPr>
          <a:xfrm>
            <a:off x="7580147" y="6154778"/>
            <a:ext cx="127540" cy="123825"/>
          </a:xfrm>
          <a:prstGeom prst="rect">
            <a:avLst/>
          </a:prstGeom>
          <a:solidFill>
            <a:srgbClr val="2F93A7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/>
          </a:p>
        </p:txBody>
      </p:sp>
      <p:sp>
        <p:nvSpPr>
          <p:cNvPr id="172" name="Rectangle 171"/>
          <p:cNvSpPr/>
          <p:nvPr/>
        </p:nvSpPr>
        <p:spPr>
          <a:xfrm>
            <a:off x="7727215" y="5817148"/>
            <a:ext cx="12498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  <a:defRPr/>
            </a:pPr>
            <a:r>
              <a:rPr lang="ca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De 34% a 66%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7733281" y="6109220"/>
            <a:ext cx="10688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  <a:defRPr/>
            </a:pPr>
            <a:r>
              <a:rPr lang="ca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Més de 66%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52733" y="1592994"/>
            <a:ext cx="37496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a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Des de 2014 fins a 2018, s’han rebut </a:t>
            </a:r>
            <a:r>
              <a:rPr lang="ca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24.334 qüestionaris </a:t>
            </a:r>
            <a:r>
              <a:rPr lang="ca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amb la valoració que els ens locals fan sobre l’</a:t>
            </a:r>
            <a:r>
              <a:rPr lang="ca-ES" sz="1600" b="1" dirty="0" smtClean="0">
                <a:solidFill>
                  <a:srgbClr val="A8192D"/>
                </a:solidFill>
                <a:cs typeface="Arial" panose="020B0604020202020204" pitchFamily="34" charset="0"/>
              </a:rPr>
              <a:t>assistència </a:t>
            </a:r>
            <a:r>
              <a:rPr lang="ca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rebuda </a:t>
            </a:r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dels 41.162 enviats. </a:t>
            </a:r>
            <a:r>
              <a:rPr lang="ca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S’han respost el </a:t>
            </a:r>
            <a:r>
              <a:rPr lang="ca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59,1% </a:t>
            </a:r>
            <a:r>
              <a:rPr lang="ca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dels qüestionaris enviats.</a:t>
            </a:r>
            <a:endParaRPr lang="ca-ES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" name="Agrupa 1"/>
          <p:cNvGrpSpPr/>
          <p:nvPr/>
        </p:nvGrpSpPr>
        <p:grpSpPr>
          <a:xfrm>
            <a:off x="96427" y="3681996"/>
            <a:ext cx="3745812" cy="1927013"/>
            <a:chOff x="817877" y="3995865"/>
            <a:chExt cx="2497208" cy="1284675"/>
          </a:xfrm>
        </p:grpSpPr>
        <p:grpSp>
          <p:nvGrpSpPr>
            <p:cNvPr id="116" name="Agrupa 115"/>
            <p:cNvGrpSpPr/>
            <p:nvPr/>
          </p:nvGrpSpPr>
          <p:grpSpPr>
            <a:xfrm>
              <a:off x="2279062" y="3995865"/>
              <a:ext cx="1036023" cy="1036023"/>
              <a:chOff x="4800220" y="3706767"/>
              <a:chExt cx="1036023" cy="1036023"/>
            </a:xfrm>
          </p:grpSpPr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>
                <a:off x="4800220" y="3706767"/>
                <a:ext cx="1036023" cy="1036023"/>
              </a:xfrm>
              <a:prstGeom prst="ellipse">
                <a:avLst/>
              </a:prstGeom>
              <a:solidFill>
                <a:srgbClr val="96C0C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ca-ES" sz="3200" b="1" dirty="0" smtClean="0"/>
              </a:p>
            </p:txBody>
          </p:sp>
          <p:pic>
            <p:nvPicPr>
              <p:cNvPr id="121" name="Imatge 120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500"/>
                        </a14:imgEffect>
                        <a14:imgEffect>
                          <a14:saturation sat="2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5072" y="3855496"/>
                <a:ext cx="486318" cy="324212"/>
              </a:xfrm>
              <a:prstGeom prst="rect">
                <a:avLst/>
              </a:prstGeom>
            </p:spPr>
          </p:pic>
        </p:grpSp>
        <p:sp>
          <p:nvSpPr>
            <p:cNvPr id="122" name="Rectangle 121"/>
            <p:cNvSpPr/>
            <p:nvPr/>
          </p:nvSpPr>
          <p:spPr>
            <a:xfrm>
              <a:off x="2333802" y="4479035"/>
              <a:ext cx="92654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b="1" cap="small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41.162</a:t>
              </a:r>
              <a:endParaRPr lang="ca-ES" b="1" cap="small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279060" y="4680593"/>
              <a:ext cx="1036025" cy="272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200"/>
                </a:lnSpc>
                <a:defRPr/>
              </a:pPr>
              <a:r>
                <a:rPr lang="ca-ES" sz="1400" cap="small" dirty="0" smtClean="0">
                  <a:solidFill>
                    <a:srgbClr val="A8192D"/>
                  </a:solidFill>
                  <a:cs typeface="Arial" panose="020B0604020202020204" pitchFamily="34" charset="0"/>
                </a:rPr>
                <a:t>Enquestes </a:t>
              </a:r>
            </a:p>
            <a:p>
              <a:pPr lvl="0" algn="ctr">
                <a:lnSpc>
                  <a:spcPts val="1200"/>
                </a:lnSpc>
                <a:defRPr/>
              </a:pPr>
              <a:r>
                <a:rPr lang="ca-ES" sz="1400" cap="small" dirty="0" smtClean="0">
                  <a:solidFill>
                    <a:srgbClr val="A8192D"/>
                  </a:solidFill>
                  <a:cs typeface="Arial" panose="020B0604020202020204" pitchFamily="34" charset="0"/>
                </a:rPr>
                <a:t>enviades</a:t>
              </a:r>
              <a:endParaRPr lang="ca-ES" sz="1400" cap="sm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1803313" y="4255268"/>
              <a:ext cx="621689" cy="621689"/>
            </a:xfrm>
            <a:prstGeom prst="ellipse">
              <a:avLst/>
            </a:prstGeom>
            <a:solidFill>
              <a:srgbClr val="E1EDE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ca-ES" sz="3200" b="1" dirty="0" smtClean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817877" y="4849653"/>
              <a:ext cx="152080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ca-ES" b="1" cap="small" dirty="0">
                  <a:solidFill>
                    <a:srgbClr val="A8192D"/>
                  </a:solidFill>
                  <a:latin typeface="HelveticaNeueLT Std" pitchFamily="34" charset="0"/>
                  <a:cs typeface="Arial" panose="020B0604020202020204" pitchFamily="34" charset="0"/>
                </a:rPr>
                <a:t>s</a:t>
              </a:r>
              <a:r>
                <a:rPr lang="ca-ES" b="1" cap="small" dirty="0" smtClean="0">
                  <a:solidFill>
                    <a:srgbClr val="A8192D"/>
                  </a:solidFill>
                  <a:latin typeface="HelveticaNeueLT Std" pitchFamily="34" charset="0"/>
                  <a:cs typeface="Arial" panose="020B0604020202020204" pitchFamily="34" charset="0"/>
                </a:rPr>
                <a:t>’ha rebut resposta</a:t>
              </a:r>
              <a:endParaRPr lang="ca-ES" b="1" cap="small" dirty="0">
                <a:solidFill>
                  <a:srgbClr val="A8192D"/>
                </a:solidFill>
                <a:latin typeface="HelveticaNeueLT St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813880" y="4443002"/>
              <a:ext cx="63286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ca-E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59,1%</a:t>
              </a:r>
              <a:endParaRPr lang="ca-ES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4" name="Imatge 1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62808">
              <a:off x="1479709" y="4161302"/>
              <a:ext cx="563399" cy="563399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1061049" y="634187"/>
            <a:ext cx="7021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3200" dirty="0" smtClean="0">
                <a:solidFill>
                  <a:srgbClr val="A8192D"/>
                </a:solidFill>
                <a:cs typeface="Arial" panose="020B0604020202020204" pitchFamily="34" charset="0"/>
              </a:rPr>
              <a:t>Enquestes de satisfacció </a:t>
            </a:r>
            <a:r>
              <a:rPr lang="ca-ES" sz="3200" b="1" dirty="0" smtClean="0">
                <a:solidFill>
                  <a:srgbClr val="A8192D"/>
                </a:solidFill>
                <a:cs typeface="Arial" panose="020B0604020202020204" pitchFamily="34" charset="0"/>
              </a:rPr>
              <a:t>rebudes</a:t>
            </a:r>
            <a:endParaRPr lang="ca-ES" sz="3200" b="1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sp>
        <p:nvSpPr>
          <p:cNvPr id="23" name="Contenidor de peu de pàgina 21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fld id="{9685AA7E-1AC8-425A-923F-7FEE5DB6E324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01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971550" y="1436382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a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La </a:t>
            </a:r>
            <a:r>
              <a:rPr lang="ca-ES" sz="1400" b="1" dirty="0" smtClean="0">
                <a:solidFill>
                  <a:srgbClr val="B01135"/>
                </a:solidFill>
                <a:cs typeface="Arial" panose="020B0604020202020204" pitchFamily="34" charset="0"/>
              </a:rPr>
              <a:t>NO RESPOSTA </a:t>
            </a:r>
            <a:r>
              <a:rPr lang="ca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no és deguda a un excés en el nombre de correus enviats. Al contrari, són els ens locals que </a:t>
            </a:r>
            <a:r>
              <a:rPr lang="ca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més correus reben</a:t>
            </a:r>
            <a:r>
              <a:rPr lang="ca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els que tenen un percentatge de </a:t>
            </a:r>
            <a:r>
              <a:rPr lang="ca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resposta més elevat.</a:t>
            </a:r>
            <a:endParaRPr lang="ca-E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780106" y="2161837"/>
            <a:ext cx="3919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900"/>
              </a:lnSpc>
              <a:defRPr/>
            </a:pPr>
            <a:r>
              <a:rPr lang="ca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Percentatge de </a:t>
            </a:r>
            <a:r>
              <a:rPr lang="ca-ES" sz="1400" b="1" dirty="0" smtClean="0">
                <a:solidFill>
                  <a:srgbClr val="A8192D"/>
                </a:solidFill>
                <a:latin typeface="+mj-lt"/>
                <a:cs typeface="Arial" panose="020B0604020202020204" pitchFamily="34" charset="0"/>
              </a:rPr>
              <a:t>resposta</a:t>
            </a:r>
            <a:r>
              <a:rPr lang="ca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lvl="0" algn="ctr">
              <a:lnSpc>
                <a:spcPts val="1900"/>
              </a:lnSpc>
              <a:defRPr/>
            </a:pPr>
            <a:r>
              <a:rPr lang="ca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segons el nombre de </a:t>
            </a:r>
            <a:r>
              <a:rPr lang="ca-ES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correus rebuts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112336" y="5505180"/>
            <a:ext cx="756000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000"/>
              </a:lnSpc>
              <a:defRPr/>
            </a:pPr>
            <a:r>
              <a:rPr lang="ca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Entre</a:t>
            </a:r>
          </a:p>
          <a:p>
            <a:pPr lvl="0" algn="ctr">
              <a:lnSpc>
                <a:spcPts val="1000"/>
              </a:lnSpc>
              <a:defRPr/>
            </a:pPr>
            <a:r>
              <a:rPr lang="ca-ES" sz="1100" b="1" dirty="0" smtClean="0">
                <a:solidFill>
                  <a:srgbClr val="A8192D"/>
                </a:solidFill>
                <a:latin typeface="+mj-lt"/>
                <a:cs typeface="Arial" panose="020B0604020202020204" pitchFamily="34" charset="0"/>
              </a:rPr>
              <a:t>1 </a:t>
            </a:r>
            <a:r>
              <a:rPr lang="ca-ES" sz="1100" dirty="0" smtClean="0">
                <a:solidFill>
                  <a:srgbClr val="A8192D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ca-ES" sz="1100" b="1" dirty="0" smtClean="0">
                <a:solidFill>
                  <a:srgbClr val="A8192D"/>
                </a:solidFill>
                <a:latin typeface="+mj-lt"/>
                <a:cs typeface="Arial" panose="020B0604020202020204" pitchFamily="34" charset="0"/>
              </a:rPr>
              <a:t> 50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811557" y="5505180"/>
            <a:ext cx="756000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  <a:defRPr/>
            </a:pPr>
            <a:r>
              <a:rPr lang="ca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Entre</a:t>
            </a:r>
          </a:p>
          <a:p>
            <a:pPr algn="ctr">
              <a:lnSpc>
                <a:spcPts val="1000"/>
              </a:lnSpc>
              <a:defRPr/>
            </a:pPr>
            <a:r>
              <a:rPr lang="ca-ES" sz="1100" b="1" dirty="0">
                <a:solidFill>
                  <a:srgbClr val="A8192D"/>
                </a:solidFill>
                <a:latin typeface="+mj-lt"/>
                <a:cs typeface="Arial" panose="020B0604020202020204" pitchFamily="34" charset="0"/>
              </a:rPr>
              <a:t>51 i 100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510778" y="5505180"/>
            <a:ext cx="756000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000"/>
              </a:lnSpc>
              <a:defRPr/>
            </a:pPr>
            <a:r>
              <a:rPr lang="ca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Entre</a:t>
            </a:r>
          </a:p>
          <a:p>
            <a:pPr lvl="0" algn="ctr">
              <a:lnSpc>
                <a:spcPts val="1000"/>
              </a:lnSpc>
              <a:defRPr/>
            </a:pPr>
            <a:r>
              <a:rPr lang="ca-ES" sz="1100" b="1" dirty="0">
                <a:solidFill>
                  <a:srgbClr val="A8192D"/>
                </a:solidFill>
                <a:latin typeface="+mj-lt"/>
                <a:cs typeface="Arial" panose="020B0604020202020204" pitchFamily="34" charset="0"/>
              </a:rPr>
              <a:t>101 i 150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209999" y="5505180"/>
            <a:ext cx="756000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  <a:defRPr/>
            </a:pPr>
            <a:r>
              <a:rPr lang="ca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Entre</a:t>
            </a:r>
          </a:p>
          <a:p>
            <a:pPr algn="ctr">
              <a:lnSpc>
                <a:spcPts val="1000"/>
              </a:lnSpc>
              <a:defRPr/>
            </a:pPr>
            <a:r>
              <a:rPr lang="ca-ES" sz="1100" b="1" dirty="0">
                <a:solidFill>
                  <a:srgbClr val="A8192D"/>
                </a:solidFill>
                <a:latin typeface="+mj-lt"/>
                <a:cs typeface="Arial" panose="020B0604020202020204" pitchFamily="34" charset="0"/>
              </a:rPr>
              <a:t>151 i 200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909219" y="5505180"/>
            <a:ext cx="756000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000"/>
              </a:lnSpc>
              <a:defRPr/>
            </a:pPr>
            <a:r>
              <a:rPr lang="ca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Més          de </a:t>
            </a:r>
            <a:r>
              <a:rPr lang="ca-ES" sz="1100" b="1" dirty="0">
                <a:solidFill>
                  <a:srgbClr val="A8192D"/>
                </a:solidFill>
                <a:latin typeface="+mj-lt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111105" y="3550721"/>
            <a:ext cx="760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1200" b="1" dirty="0" smtClean="0">
                <a:solidFill>
                  <a:schemeClr val="accent5">
                    <a:lumMod val="50000"/>
                  </a:schemeClr>
                </a:solidFill>
              </a:rPr>
              <a:t>43%</a:t>
            </a:r>
            <a:endParaRPr lang="ca-E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4" name="Agrupa 13"/>
          <p:cNvGrpSpPr/>
          <p:nvPr/>
        </p:nvGrpSpPr>
        <p:grpSpPr>
          <a:xfrm>
            <a:off x="1601729" y="5400031"/>
            <a:ext cx="1660540" cy="457670"/>
            <a:chOff x="3110757" y="5459157"/>
            <a:chExt cx="1660540" cy="457670"/>
          </a:xfrm>
        </p:grpSpPr>
        <p:pic>
          <p:nvPicPr>
            <p:cNvPr id="76" name="Imatge 7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9172" y="5459157"/>
              <a:ext cx="308571" cy="137143"/>
            </a:xfrm>
            <a:prstGeom prst="rect">
              <a:avLst/>
            </a:prstGeom>
          </p:spPr>
        </p:pic>
        <p:sp>
          <p:nvSpPr>
            <p:cNvPr id="99" name="Rectangle 98"/>
            <p:cNvSpPr/>
            <p:nvPr/>
          </p:nvSpPr>
          <p:spPr>
            <a:xfrm>
              <a:off x="3110757" y="5559421"/>
              <a:ext cx="1660540" cy="357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ts val="1000"/>
                </a:lnSpc>
                <a:defRPr/>
              </a:pPr>
              <a:r>
                <a:rPr lang="ca-ES" sz="1000" dirty="0" smtClean="0">
                  <a:solidFill>
                    <a:srgbClr val="A8192D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Enquestes </a:t>
              </a:r>
            </a:p>
            <a:p>
              <a:pPr lvl="0" algn="r">
                <a:lnSpc>
                  <a:spcPts val="1000"/>
                </a:lnSpc>
                <a:defRPr/>
              </a:pPr>
              <a:r>
                <a:rPr lang="ca-ES" sz="1200" cap="small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enviades</a:t>
              </a:r>
              <a:endParaRPr lang="ca-ES" sz="1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0" name="Rectangle 99"/>
          <p:cNvSpPr/>
          <p:nvPr/>
        </p:nvSpPr>
        <p:spPr>
          <a:xfrm>
            <a:off x="3814224" y="3049923"/>
            <a:ext cx="760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1200" b="1" dirty="0" smtClean="0">
                <a:solidFill>
                  <a:schemeClr val="accent5">
                    <a:lumMod val="50000"/>
                  </a:schemeClr>
                </a:solidFill>
              </a:rPr>
              <a:t>57%</a:t>
            </a:r>
            <a:endParaRPr lang="ca-E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506606" y="3086480"/>
            <a:ext cx="760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1200" b="1" dirty="0" smtClean="0">
                <a:solidFill>
                  <a:schemeClr val="accent5">
                    <a:lumMod val="50000"/>
                  </a:schemeClr>
                </a:solidFill>
              </a:rPr>
              <a:t>56%</a:t>
            </a:r>
            <a:endParaRPr lang="ca-E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207201" y="2871347"/>
            <a:ext cx="760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1200" b="1" dirty="0" smtClean="0">
                <a:solidFill>
                  <a:schemeClr val="accent5">
                    <a:lumMod val="50000"/>
                  </a:schemeClr>
                </a:solidFill>
              </a:rPr>
              <a:t>62%</a:t>
            </a:r>
            <a:endParaRPr lang="ca-E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909693" y="2828531"/>
            <a:ext cx="760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1200" b="1" dirty="0" smtClean="0">
                <a:solidFill>
                  <a:schemeClr val="accent5">
                    <a:lumMod val="50000"/>
                  </a:schemeClr>
                </a:solidFill>
              </a:rPr>
              <a:t>63%</a:t>
            </a:r>
            <a:endParaRPr lang="ca-E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2" name="Agrupa 11"/>
          <p:cNvGrpSpPr/>
          <p:nvPr/>
        </p:nvGrpSpPr>
        <p:grpSpPr>
          <a:xfrm>
            <a:off x="2272568" y="3758376"/>
            <a:ext cx="946844" cy="580906"/>
            <a:chOff x="4291868" y="3448243"/>
            <a:chExt cx="946844" cy="580906"/>
          </a:xfrm>
        </p:grpSpPr>
        <p:grpSp>
          <p:nvGrpSpPr>
            <p:cNvPr id="145" name="Agrupa 144"/>
            <p:cNvGrpSpPr>
              <a:grpSpLocks noChangeAspect="1"/>
            </p:cNvGrpSpPr>
            <p:nvPr/>
          </p:nvGrpSpPr>
          <p:grpSpPr>
            <a:xfrm>
              <a:off x="4735564" y="3448243"/>
              <a:ext cx="426323" cy="440327"/>
              <a:chOff x="5621474" y="3442343"/>
              <a:chExt cx="1584876" cy="1636987"/>
            </a:xfrm>
          </p:grpSpPr>
          <p:pic>
            <p:nvPicPr>
              <p:cNvPr id="146" name="Imatge 14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172"/>
              <a:stretch/>
            </p:blipFill>
            <p:spPr>
              <a:xfrm rot="15159969" flipH="1" flipV="1">
                <a:off x="5558484" y="3959750"/>
                <a:ext cx="1182570" cy="1056590"/>
              </a:xfrm>
              <a:prstGeom prst="rect">
                <a:avLst/>
              </a:prstGeom>
            </p:spPr>
          </p:pic>
          <p:grpSp>
            <p:nvGrpSpPr>
              <p:cNvPr id="147" name="Agrupa 146"/>
              <p:cNvGrpSpPr/>
              <p:nvPr/>
            </p:nvGrpSpPr>
            <p:grpSpPr>
              <a:xfrm>
                <a:off x="6229195" y="3442343"/>
                <a:ext cx="977155" cy="741905"/>
                <a:chOff x="7924781" y="2267258"/>
                <a:chExt cx="977155" cy="741905"/>
              </a:xfrm>
            </p:grpSpPr>
            <p:pic>
              <p:nvPicPr>
                <p:cNvPr id="148" name="Imatge 14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24781" y="2267258"/>
                  <a:ext cx="977155" cy="741905"/>
                </a:xfrm>
                <a:prstGeom prst="rect">
                  <a:avLst/>
                </a:prstGeom>
              </p:spPr>
            </p:pic>
            <p:grpSp>
              <p:nvGrpSpPr>
                <p:cNvPr id="149" name="Agrupa 148"/>
                <p:cNvGrpSpPr/>
                <p:nvPr/>
              </p:nvGrpSpPr>
              <p:grpSpPr>
                <a:xfrm>
                  <a:off x="8133052" y="2403788"/>
                  <a:ext cx="175177" cy="338194"/>
                  <a:chOff x="9257849" y="3098541"/>
                  <a:chExt cx="274791" cy="530496"/>
                </a:xfrm>
              </p:grpSpPr>
              <p:grpSp>
                <p:nvGrpSpPr>
                  <p:cNvPr id="152" name="Agrupa 151"/>
                  <p:cNvGrpSpPr/>
                  <p:nvPr/>
                </p:nvGrpSpPr>
                <p:grpSpPr>
                  <a:xfrm>
                    <a:off x="9257849" y="3098541"/>
                    <a:ext cx="274791" cy="213837"/>
                    <a:chOff x="9257849" y="3098541"/>
                    <a:chExt cx="274791" cy="213837"/>
                  </a:xfrm>
                </p:grpSpPr>
                <p:pic>
                  <p:nvPicPr>
                    <p:cNvPr id="154" name="Imatge 153"/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274969" y="3098541"/>
                      <a:ext cx="257671" cy="20004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55" name="Rectangle 154"/>
                    <p:cNvSpPr/>
                    <p:nvPr/>
                  </p:nvSpPr>
                  <p:spPr>
                    <a:xfrm>
                      <a:off x="9257849" y="3138123"/>
                      <a:ext cx="203683" cy="174255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A8192D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a-ES"/>
                    </a:p>
                  </p:txBody>
                </p:sp>
              </p:grp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9287652" y="3454783"/>
                    <a:ext cx="203686" cy="174254"/>
                  </a:xfrm>
                  <a:prstGeom prst="rect">
                    <a:avLst/>
                  </a:prstGeom>
                  <a:noFill/>
                  <a:ln w="19050">
                    <a:solidFill>
                      <a:srgbClr val="A8192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  <p:cxnSp>
              <p:nvCxnSpPr>
                <p:cNvPr id="150" name="Connector recte 149"/>
                <p:cNvCxnSpPr/>
                <p:nvPr/>
              </p:nvCxnSpPr>
              <p:spPr>
                <a:xfrm>
                  <a:off x="8355938" y="2494059"/>
                  <a:ext cx="341906" cy="0"/>
                </a:xfrm>
                <a:prstGeom prst="line">
                  <a:avLst/>
                </a:prstGeom>
                <a:ln>
                  <a:solidFill>
                    <a:srgbClr val="A8192D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Connector recte 150"/>
                <p:cNvCxnSpPr/>
                <p:nvPr/>
              </p:nvCxnSpPr>
              <p:spPr>
                <a:xfrm>
                  <a:off x="8357252" y="2662361"/>
                  <a:ext cx="341906" cy="0"/>
                </a:xfrm>
                <a:prstGeom prst="line">
                  <a:avLst/>
                </a:prstGeom>
                <a:ln>
                  <a:solidFill>
                    <a:srgbClr val="A8192D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1" name="Rectangle 130"/>
            <p:cNvSpPr/>
            <p:nvPr/>
          </p:nvSpPr>
          <p:spPr>
            <a:xfrm>
              <a:off x="4291868" y="3677466"/>
              <a:ext cx="946844" cy="3516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ts val="1000"/>
                </a:lnSpc>
                <a:defRPr/>
              </a:pPr>
              <a:r>
                <a:rPr lang="ca-ES" sz="1100" b="1" dirty="0" smtClean="0">
                  <a:solidFill>
                    <a:srgbClr val="A8192D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% </a:t>
              </a:r>
            </a:p>
            <a:p>
              <a:pPr lvl="0" algn="r">
                <a:lnSpc>
                  <a:spcPts val="1000"/>
                </a:lnSpc>
                <a:defRPr/>
              </a:pPr>
              <a:r>
                <a:rPr lang="ca-ES" sz="1200" cap="small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respostes</a:t>
              </a:r>
              <a:endParaRPr lang="ca-ES" sz="1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1061049" y="634187"/>
            <a:ext cx="7021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a-ES" sz="3200" dirty="0" smtClean="0">
                <a:solidFill>
                  <a:srgbClr val="A8192D"/>
                </a:solidFill>
                <a:cs typeface="Arial" panose="020B0604020202020204" pitchFamily="34" charset="0"/>
              </a:rPr>
              <a:t>Enquestes de satisfacció </a:t>
            </a:r>
            <a:r>
              <a:rPr lang="ca-ES" sz="3200" b="1" dirty="0" smtClean="0">
                <a:solidFill>
                  <a:srgbClr val="A8192D"/>
                </a:solidFill>
                <a:cs typeface="Arial" panose="020B0604020202020204" pitchFamily="34" charset="0"/>
              </a:rPr>
              <a:t>rebudes</a:t>
            </a:r>
            <a:endParaRPr lang="ca-ES" sz="3200" b="1" dirty="0">
              <a:solidFill>
                <a:srgbClr val="A8192D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9308" y="3834240"/>
            <a:ext cx="285750" cy="1548000"/>
          </a:xfrm>
          <a:prstGeom prst="rect">
            <a:avLst/>
          </a:prstGeom>
          <a:solidFill>
            <a:srgbClr val="F9AD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3" name="Rectangle 52"/>
          <p:cNvSpPr/>
          <p:nvPr/>
        </p:nvSpPr>
        <p:spPr>
          <a:xfrm>
            <a:off x="4048043" y="3330240"/>
            <a:ext cx="285750" cy="2052000"/>
          </a:xfrm>
          <a:prstGeom prst="rect">
            <a:avLst/>
          </a:prstGeom>
          <a:solidFill>
            <a:srgbClr val="F9AD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4" name="Rectangle 53"/>
          <p:cNvSpPr/>
          <p:nvPr/>
        </p:nvSpPr>
        <p:spPr>
          <a:xfrm>
            <a:off x="4746778" y="3366240"/>
            <a:ext cx="285750" cy="2016000"/>
          </a:xfrm>
          <a:prstGeom prst="rect">
            <a:avLst/>
          </a:prstGeom>
          <a:solidFill>
            <a:srgbClr val="F9AD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5" name="Rectangle 54"/>
          <p:cNvSpPr/>
          <p:nvPr/>
        </p:nvSpPr>
        <p:spPr>
          <a:xfrm>
            <a:off x="5445513" y="3150240"/>
            <a:ext cx="285750" cy="2232000"/>
          </a:xfrm>
          <a:prstGeom prst="rect">
            <a:avLst/>
          </a:prstGeom>
          <a:solidFill>
            <a:srgbClr val="F9AD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6" name="Rectangle 55"/>
          <p:cNvSpPr/>
          <p:nvPr/>
        </p:nvSpPr>
        <p:spPr>
          <a:xfrm>
            <a:off x="6144248" y="3114240"/>
            <a:ext cx="285750" cy="2268000"/>
          </a:xfrm>
          <a:prstGeom prst="rect">
            <a:avLst/>
          </a:prstGeom>
          <a:solidFill>
            <a:srgbClr val="F9AD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5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fld id="{13209BAC-195A-4A1E-B32B-F3F17522AD28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59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tzat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alpha val="79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15888</TotalTime>
  <Words>1991</Words>
  <Application>Microsoft Office PowerPoint</Application>
  <PresentationFormat>Presentació en pantalla (4:3)</PresentationFormat>
  <Paragraphs>774</Paragraphs>
  <Slides>18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18</vt:i4>
      </vt:variant>
    </vt:vector>
  </HeadingPairs>
  <TitlesOfParts>
    <vt:vector size="19" baseType="lpstr"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Celma Doménech</dc:creator>
  <cp:lastModifiedBy>alvarezms</cp:lastModifiedBy>
  <cp:revision>1050</cp:revision>
  <cp:lastPrinted>2019-12-16T12:33:34Z</cp:lastPrinted>
  <dcterms:created xsi:type="dcterms:W3CDTF">2014-11-26T14:00:52Z</dcterms:created>
  <dcterms:modified xsi:type="dcterms:W3CDTF">2020-01-16T12:29:48Z</dcterms:modified>
</cp:coreProperties>
</file>